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0" r:id="rId4"/>
    <p:sldId id="273" r:id="rId5"/>
    <p:sldId id="272" r:id="rId6"/>
    <p:sldId id="261" r:id="rId7"/>
    <p:sldId id="301" r:id="rId8"/>
    <p:sldId id="289" r:id="rId9"/>
    <p:sldId id="302" r:id="rId10"/>
    <p:sldId id="290" r:id="rId11"/>
    <p:sldId id="284" r:id="rId12"/>
    <p:sldId id="277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2D76"/>
    <a:srgbClr val="FF8EE0"/>
    <a:srgbClr val="FF0D97"/>
    <a:srgbClr val="C33A1F"/>
    <a:srgbClr val="0000CC"/>
    <a:srgbClr val="003635"/>
    <a:srgbClr val="9EFF29"/>
    <a:srgbClr val="C80064"/>
    <a:srgbClr val="FF2549"/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FD71D7-78DC-4749-82F2-A1EB0B82CF49}" v="12" dt="2022-05-17T06:27:17.6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2" autoAdjust="0"/>
    <p:restoredTop sz="93719" autoAdjust="0"/>
  </p:normalViewPr>
  <p:slideViewPr>
    <p:cSldViewPr snapToGrid="0">
      <p:cViewPr varScale="1">
        <p:scale>
          <a:sx n="111" d="100"/>
          <a:sy n="111" d="100"/>
        </p:scale>
        <p:origin x="61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6F50EB-18F8-47CB-BF90-E1788BE1A2D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923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6F50EB-18F8-47CB-BF90-E1788BE1A2D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923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7812" y="707923"/>
            <a:ext cx="7978879" cy="159282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7814" y="2352366"/>
            <a:ext cx="8001000" cy="678426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rgbClr val="FF0D9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069" y="298080"/>
            <a:ext cx="8259098" cy="763526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364226"/>
            <a:ext cx="8246070" cy="3414249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9480" y="613015"/>
            <a:ext cx="6283782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9238" y="1437968"/>
            <a:ext cx="6304935" cy="325052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6" y="242149"/>
            <a:ext cx="8093365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131" y="167025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131" y="214265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7252" y="167025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7252" y="214265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izz.com/admin/quiz/622920339dd475001db6059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izz.com/admin/quiz/6224fdb0dbb76d001d1abeb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6568" y="685800"/>
            <a:ext cx="6975987" cy="1659188"/>
          </a:xfrm>
        </p:spPr>
        <p:txBody>
          <a:bodyPr>
            <a:normAutofit/>
          </a:bodyPr>
          <a:lstStyle/>
          <a:p>
            <a:pPr rtl="1"/>
            <a:r>
              <a:rPr lang="en-US"/>
              <a:t>Form</a:t>
            </a:r>
            <a:br>
              <a:rPr lang="ar-BH" dirty="0"/>
            </a:br>
            <a:br>
              <a:rPr lang="ar-BH" sz="900" dirty="0"/>
            </a:br>
            <a:r>
              <a:rPr lang="ar-BH" sz="2000" dirty="0"/>
              <a:t>اعداد قسم الحاسوب</a:t>
            </a:r>
            <a:br>
              <a:rPr lang="ar-SA" sz="2000" dirty="0"/>
            </a:br>
            <a:r>
              <a:rPr lang="ar-SA" sz="2000" dirty="0"/>
              <a:t>العام الدراسي: 2021-2022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545C17-60D6-49F7-AC07-3E8F31FD7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8" y="4577835"/>
            <a:ext cx="1175617" cy="431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7B71E-F408-4926-A667-E735A74FB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4681" y="298080"/>
            <a:ext cx="5588486" cy="763526"/>
          </a:xfrm>
        </p:spPr>
        <p:txBody>
          <a:bodyPr>
            <a:normAutofit/>
          </a:bodyPr>
          <a:lstStyle/>
          <a:p>
            <a:pPr algn="ctr"/>
            <a:r>
              <a:rPr lang="ar-BH" b="1" dirty="0">
                <a:solidFill>
                  <a:srgbClr val="9B2D1F"/>
                </a:solidFill>
                <a:cs typeface="Khalid Art bold" pitchFamily="2" charset="-78"/>
              </a:rPr>
              <a:t>تمرين (2)</a:t>
            </a:r>
            <a:endParaRPr lang="en-GB" b="1" dirty="0">
              <a:solidFill>
                <a:srgbClr val="9B2D1F"/>
              </a:solidFill>
              <a:cs typeface="Khalid Art bold" pitchFamily="2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DFBD29-64B7-4A1B-8EA9-0E52B9EFAF8E}"/>
              </a:ext>
            </a:extLst>
          </p:cNvPr>
          <p:cNvSpPr txBox="1"/>
          <p:nvPr/>
        </p:nvSpPr>
        <p:spPr>
          <a:xfrm>
            <a:off x="4740683" y="4516121"/>
            <a:ext cx="43660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1350" b="1" dirty="0">
                <a:solidFill>
                  <a:srgbClr val="FF0000"/>
                </a:solidFill>
              </a:rPr>
              <a:t>المبدأ:</a:t>
            </a:r>
            <a:r>
              <a:rPr lang="ar-BH" sz="1350" b="1" dirty="0"/>
              <a:t> التقييم التكويني والتقييم الختامي كلاهما مهم ومفيد، لكن يحتاجان إلى أساليب وتفسيرات مختلفة.</a:t>
            </a:r>
            <a:endParaRPr lang="en-GB" sz="1350" b="1" dirty="0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4816B579-F2E4-4CB6-A620-C34B2F36005F}"/>
              </a:ext>
            </a:extLst>
          </p:cNvPr>
          <p:cNvSpPr txBox="1">
            <a:spLocks/>
          </p:cNvSpPr>
          <p:nvPr/>
        </p:nvSpPr>
        <p:spPr>
          <a:xfrm>
            <a:off x="246648" y="1498601"/>
            <a:ext cx="8860054" cy="3017520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lnSpc>
                <a:spcPct val="100000"/>
              </a:lnSpc>
              <a:buNone/>
            </a:pPr>
            <a:r>
              <a:rPr lang="ar-SA" sz="2400" b="1" u="sng" dirty="0">
                <a:solidFill>
                  <a:srgbClr val="7030A0"/>
                </a:solidFill>
                <a:cs typeface="Khalid Art bold" pitchFamily="2" charset="-78"/>
              </a:rPr>
              <a:t>إرشادات: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sz="2400" dirty="0">
                <a:solidFill>
                  <a:srgbClr val="7030A0"/>
                </a:solidFill>
                <a:cs typeface="Khalid Art bold" pitchFamily="2" charset="-78"/>
              </a:rPr>
              <a:t>نشاط فردي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sz="2400" dirty="0">
                <a:solidFill>
                  <a:srgbClr val="7030A0"/>
                </a:solidFill>
                <a:cs typeface="Khalid Art bold" pitchFamily="2" charset="-78"/>
              </a:rPr>
              <a:t>الزمن: 3 </a:t>
            </a:r>
            <a:r>
              <a:rPr lang="ar-BH" sz="2400" dirty="0">
                <a:solidFill>
                  <a:srgbClr val="7030A0"/>
                </a:solidFill>
                <a:cs typeface="Khalid Art bold" pitchFamily="2" charset="-78"/>
              </a:rPr>
              <a:t>دقائق</a:t>
            </a:r>
            <a:endParaRPr lang="ar-SA" sz="2400" dirty="0">
              <a:solidFill>
                <a:srgbClr val="7030A0"/>
              </a:solidFill>
              <a:cs typeface="Khalid Art bold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sz="2400" dirty="0">
                <a:solidFill>
                  <a:srgbClr val="7030A0"/>
                </a:solidFill>
                <a:cs typeface="Khalid Art bold" pitchFamily="2" charset="-78"/>
              </a:rPr>
              <a:t>الاستراتيجية: تفكير استدلالي ، التعلم باللعب</a:t>
            </a:r>
            <a:endParaRPr lang="en-GB" sz="2400" dirty="0">
              <a:solidFill>
                <a:srgbClr val="7030A0"/>
              </a:solidFill>
              <a:cs typeface="Khalid Art bold" pitchFamily="2" charset="-78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en-GB" sz="2400" dirty="0">
                <a:solidFill>
                  <a:srgbClr val="7030A0"/>
                </a:solidFill>
                <a:cs typeface="Khalid Art bold" pitchFamily="2" charset="-78"/>
                <a:hlinkClick r:id="rId2"/>
              </a:rPr>
              <a:t>https://quizizz.com/admin/quiz/622920339dd475001db6059d</a:t>
            </a:r>
            <a:endParaRPr lang="en-GB" sz="2400" dirty="0">
              <a:solidFill>
                <a:srgbClr val="7030A0"/>
              </a:solidFill>
              <a:cs typeface="Khalid Art bold" pitchFamily="2" charset="-78"/>
            </a:endParaRPr>
          </a:p>
          <a:p>
            <a:pPr marL="0" indent="0" algn="ctr" rtl="1">
              <a:lnSpc>
                <a:spcPct val="100000"/>
              </a:lnSpc>
              <a:buNone/>
            </a:pPr>
            <a:endParaRPr lang="en-GB" sz="2400" dirty="0">
              <a:solidFill>
                <a:srgbClr val="7030A0"/>
              </a:solidFill>
              <a:cs typeface="Khalid Art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73926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1" grpI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>
                <a:cs typeface="Times New Roman"/>
              </a:rPr>
              <a:t>نشاط صفي</a:t>
            </a:r>
            <a:endParaRPr lang="en-US" dirty="0"/>
          </a:p>
        </p:txBody>
      </p:sp>
      <p:pic>
        <p:nvPicPr>
          <p:cNvPr id="4" name="Picture 2" descr="ClassDojo Review for Teachers | Common Sense Education">
            <a:extLst>
              <a:ext uri="{FF2B5EF4-FFF2-40B4-BE49-F238E27FC236}">
                <a16:creationId xmlns:a16="http://schemas.microsoft.com/office/drawing/2014/main" id="{400AB8A2-AB7E-4B26-9737-8B623924574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661" y="622933"/>
            <a:ext cx="763819" cy="62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D6C509D-8C8C-46BF-BFB5-ECDCD7AF4E25}"/>
              </a:ext>
            </a:extLst>
          </p:cNvPr>
          <p:cNvSpPr/>
          <p:nvPr/>
        </p:nvSpPr>
        <p:spPr>
          <a:xfrm>
            <a:off x="1904322" y="70902"/>
            <a:ext cx="88036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+</a:t>
            </a:r>
            <a:r>
              <a:rPr lang="ar-SA" sz="4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9</a:t>
            </a:r>
            <a:endParaRPr lang="en-GB" sz="4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620" y="1489753"/>
            <a:ext cx="3486751" cy="35407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6000108" y="1756881"/>
            <a:ext cx="285621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b="1" u="sng" dirty="0">
                <a:solidFill>
                  <a:srgbClr val="7030A0"/>
                </a:solidFill>
              </a:rPr>
              <a:t>أتحفيني بإبداعك يا طالبتي الغالية:</a:t>
            </a:r>
          </a:p>
          <a:p>
            <a:pPr algn="r"/>
            <a:endParaRPr lang="ar-SA" dirty="0"/>
          </a:p>
          <a:p>
            <a:pPr algn="r"/>
            <a:r>
              <a:rPr lang="ar-SA" sz="2000" b="1" dirty="0">
                <a:solidFill>
                  <a:srgbClr val="7030A0"/>
                </a:solidFill>
              </a:rPr>
              <a:t>صممي نموذج لاستمارة تسجيل في تطبيق سناب شات</a:t>
            </a:r>
            <a:endParaRPr lang="en-US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408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7B71E-F408-4926-A667-E735A74FB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BH" b="1" dirty="0">
                <a:solidFill>
                  <a:srgbClr val="9B2D1F"/>
                </a:solidFill>
                <a:cs typeface="Khalid Art bold" pitchFamily="2" charset="-78"/>
              </a:rPr>
              <a:t>تقييم الهدف</a:t>
            </a:r>
            <a:r>
              <a:rPr lang="en-GB" b="1" dirty="0">
                <a:solidFill>
                  <a:srgbClr val="9B2D1F"/>
                </a:solidFill>
                <a:cs typeface="Khalid Art bold" pitchFamily="2" charset="-78"/>
              </a:rPr>
              <a:t>                        </a:t>
            </a:r>
            <a:r>
              <a:rPr lang="ar-BH" b="1" dirty="0">
                <a:solidFill>
                  <a:srgbClr val="9B2D1F"/>
                </a:solidFill>
                <a:cs typeface="Khalid Art bold" pitchFamily="2" charset="-78"/>
              </a:rPr>
              <a:t> </a:t>
            </a:r>
            <a:endParaRPr lang="en-GB" b="1" dirty="0">
              <a:solidFill>
                <a:srgbClr val="9B2D1F"/>
              </a:solidFill>
              <a:cs typeface="Khalid Art bold" pitchFamily="2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DFBD29-64B7-4A1B-8EA9-0E52B9EFAF8E}"/>
              </a:ext>
            </a:extLst>
          </p:cNvPr>
          <p:cNvSpPr txBox="1"/>
          <p:nvPr/>
        </p:nvSpPr>
        <p:spPr>
          <a:xfrm>
            <a:off x="4740683" y="4516121"/>
            <a:ext cx="43660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1350" b="1" dirty="0">
                <a:solidFill>
                  <a:srgbClr val="FF0000"/>
                </a:solidFill>
              </a:rPr>
              <a:t>المبدأ:</a:t>
            </a:r>
            <a:r>
              <a:rPr lang="ar-BH" sz="1350" b="1" dirty="0"/>
              <a:t> التقييم التكويني والتقييم الختامي كلاهما مهم ومفيد، لكن يحتاجان إلى أساليب وتفسيرات مختلفة.</a:t>
            </a:r>
            <a:endParaRPr lang="en-GB" sz="1350" b="1" dirty="0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4816B579-F2E4-4CB6-A620-C34B2F36005F}"/>
              </a:ext>
            </a:extLst>
          </p:cNvPr>
          <p:cNvSpPr txBox="1">
            <a:spLocks/>
          </p:cNvSpPr>
          <p:nvPr/>
        </p:nvSpPr>
        <p:spPr>
          <a:xfrm>
            <a:off x="246648" y="1498601"/>
            <a:ext cx="8860054" cy="3017520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lnSpc>
                <a:spcPct val="100000"/>
              </a:lnSpc>
              <a:buNone/>
            </a:pPr>
            <a:r>
              <a:rPr lang="ar-SA" sz="2400" b="1" u="sng" dirty="0">
                <a:solidFill>
                  <a:srgbClr val="7030A0"/>
                </a:solidFill>
                <a:cs typeface="Khalid Art bold" pitchFamily="2" charset="-78"/>
              </a:rPr>
              <a:t>إرشادات: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sz="2400" dirty="0">
                <a:solidFill>
                  <a:srgbClr val="7030A0"/>
                </a:solidFill>
                <a:cs typeface="Khalid Art bold" pitchFamily="2" charset="-78"/>
              </a:rPr>
              <a:t>نشاط فردي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sz="2400" dirty="0">
                <a:solidFill>
                  <a:srgbClr val="7030A0"/>
                </a:solidFill>
                <a:cs typeface="Khalid Art bold" pitchFamily="2" charset="-78"/>
              </a:rPr>
              <a:t>الزمن: 3 </a:t>
            </a:r>
            <a:r>
              <a:rPr lang="ar-BH" sz="2400">
                <a:solidFill>
                  <a:srgbClr val="7030A0"/>
                </a:solidFill>
                <a:cs typeface="Khalid Art bold" pitchFamily="2" charset="-78"/>
              </a:rPr>
              <a:t>دقائق</a:t>
            </a:r>
            <a:endParaRPr lang="ar-SA" sz="2400" dirty="0">
              <a:solidFill>
                <a:srgbClr val="7030A0"/>
              </a:solidFill>
              <a:cs typeface="Khalid Art bold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sz="2400" dirty="0">
                <a:solidFill>
                  <a:srgbClr val="7030A0"/>
                </a:solidFill>
                <a:cs typeface="Khalid Art bold" pitchFamily="2" charset="-78"/>
              </a:rPr>
              <a:t>الاستراتيجية: تفكير استدلالي ، التعلم باللعب</a:t>
            </a:r>
            <a:endParaRPr lang="en-GB" sz="2400" dirty="0">
              <a:solidFill>
                <a:srgbClr val="7030A0"/>
              </a:solidFill>
              <a:cs typeface="Khalid Art bold" pitchFamily="2" charset="-78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en-GB" sz="2400" dirty="0">
                <a:solidFill>
                  <a:srgbClr val="7030A0"/>
                </a:solidFill>
                <a:cs typeface="Khalid Art bold" pitchFamily="2" charset="-78"/>
                <a:hlinkClick r:id="rId2"/>
              </a:rPr>
              <a:t>https://quizizz.com/admin/quiz/6224fdb0dbb76d001d1abeb0</a:t>
            </a:r>
            <a:endParaRPr lang="ar-BH" sz="2400" dirty="0">
              <a:solidFill>
                <a:srgbClr val="7030A0"/>
              </a:solidFill>
              <a:cs typeface="Khalid Art bold" pitchFamily="2" charset="-78"/>
            </a:endParaRPr>
          </a:p>
          <a:p>
            <a:pPr marL="0" indent="0" algn="ctr" rtl="1">
              <a:lnSpc>
                <a:spcPct val="100000"/>
              </a:lnSpc>
              <a:buNone/>
            </a:pPr>
            <a:endParaRPr lang="ar-BH" sz="2400" dirty="0">
              <a:solidFill>
                <a:srgbClr val="7030A0"/>
              </a:solidFill>
              <a:cs typeface="Khalid Art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756431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1" grpI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89238" y="569342"/>
            <a:ext cx="6294024" cy="769021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dirty="0"/>
              <a:t>أهداف الدرس</a:t>
            </a:r>
            <a:br>
              <a:rPr lang="ar-SA" dirty="0"/>
            </a:br>
            <a:endParaRPr lang="en-US" sz="1800" dirty="0">
              <a:solidFill>
                <a:srgbClr val="C33A1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>
              <a:lnSpc>
                <a:spcPct val="150000"/>
              </a:lnSpc>
              <a:spcBef>
                <a:spcPts val="0"/>
              </a:spcBef>
              <a:defRPr/>
            </a:pPr>
            <a:r>
              <a:rPr lang="ar-SA" b="1" cap="small" spc="25" dirty="0"/>
              <a:t>ان تدرج الطالبة </a:t>
            </a:r>
            <a:r>
              <a:rPr lang="ar-BH" b="1" cap="small" spc="25" dirty="0"/>
              <a:t>مربع نص</a:t>
            </a:r>
            <a:r>
              <a:rPr lang="ar-SA" b="1" cap="small" spc="25" dirty="0"/>
              <a:t> في صفحة الويب بطريقة ممتعة.</a:t>
            </a:r>
          </a:p>
          <a:p>
            <a:pPr algn="r" rtl="1">
              <a:lnSpc>
                <a:spcPct val="150000"/>
              </a:lnSpc>
              <a:spcBef>
                <a:spcPts val="0"/>
              </a:spcBef>
              <a:defRPr/>
            </a:pPr>
            <a:endParaRPr lang="ar-SA" b="1" cap="small" spc="25" dirty="0"/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ar-SA" b="1" cap="small" spc="25" dirty="0"/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ar-BH" sz="2000" b="1" u="sng" dirty="0">
                <a:solidFill>
                  <a:srgbClr val="C33A1F"/>
                </a:solidFill>
              </a:rPr>
              <a:t>المبدأ: وضع أهداف قصيرة المدى ومحددة وذات تحد معقول يعزز الدافعية أكثر من تحديد أهداف طويلة المدى وعامة وصعبة</a:t>
            </a:r>
            <a:endParaRPr lang="ar-BH" sz="2000" b="1" u="sng" cap="small" spc="25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1499"/>
            <a:ext cx="6814868" cy="128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700068"/>
            <a:ext cx="6814868" cy="124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019909"/>
            <a:ext cx="6814869" cy="948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600" dirty="0"/>
              <a:t>ادراج </a:t>
            </a:r>
            <a:r>
              <a:rPr lang="ar-BH" sz="3600" dirty="0"/>
              <a:t>مربع نص</a:t>
            </a:r>
            <a:r>
              <a:rPr lang="ar-SA" sz="3600" dirty="0"/>
              <a:t> في صفحة الويب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53695"/>
            <a:ext cx="8229600" cy="5693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100" b="1" dirty="0">
                <a:solidFill>
                  <a:srgbClr val="00B050"/>
                </a:solidFill>
              </a:rPr>
              <a:t>&lt;input</a:t>
            </a:r>
            <a:r>
              <a:rPr lang="ar-SA" sz="3100" b="1" dirty="0">
                <a:solidFill>
                  <a:srgbClr val="00B050"/>
                </a:solidFill>
              </a:rPr>
              <a:t> </a:t>
            </a:r>
            <a:r>
              <a:rPr lang="en-US" sz="3100" b="1" dirty="0">
                <a:solidFill>
                  <a:srgbClr val="C00000"/>
                </a:solidFill>
              </a:rPr>
              <a:t>Type= “ number“ </a:t>
            </a:r>
            <a:r>
              <a:rPr lang="en-US" sz="3100" b="1" dirty="0">
                <a:solidFill>
                  <a:srgbClr val="7030A0"/>
                </a:solidFill>
              </a:rPr>
              <a:t>Name=“</a:t>
            </a:r>
            <a:r>
              <a:rPr lang="en-US" sz="3100" b="1" dirty="0" err="1">
                <a:solidFill>
                  <a:srgbClr val="7030A0"/>
                </a:solidFill>
              </a:rPr>
              <a:t>ID_Book</a:t>
            </a:r>
            <a:r>
              <a:rPr lang="en-US" sz="3100" b="1" dirty="0">
                <a:solidFill>
                  <a:srgbClr val="7030A0"/>
                </a:solidFill>
              </a:rPr>
              <a:t>“</a:t>
            </a:r>
            <a:r>
              <a:rPr lang="ar-SA" sz="3100" b="1" dirty="0">
                <a:solidFill>
                  <a:srgbClr val="C00000"/>
                </a:solidFill>
              </a:rPr>
              <a:t> </a:t>
            </a:r>
            <a:r>
              <a:rPr lang="en-US" sz="3100" b="1" dirty="0">
                <a:solidFill>
                  <a:srgbClr val="C00000"/>
                </a:solidFill>
              </a:rPr>
              <a:t>/&gt;</a:t>
            </a:r>
            <a:endParaRPr lang="ar-BH" sz="31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623082"/>
            <a:ext cx="8229600" cy="5693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100" b="1" dirty="0">
                <a:solidFill>
                  <a:srgbClr val="00B050"/>
                </a:solidFill>
              </a:rPr>
              <a:t>&lt;input</a:t>
            </a:r>
            <a:r>
              <a:rPr lang="ar-SA" sz="3100" b="1" dirty="0">
                <a:solidFill>
                  <a:srgbClr val="00B050"/>
                </a:solidFill>
              </a:rPr>
              <a:t> </a:t>
            </a:r>
            <a:r>
              <a:rPr lang="en-US" sz="3100" b="1" dirty="0">
                <a:solidFill>
                  <a:srgbClr val="C00000"/>
                </a:solidFill>
              </a:rPr>
              <a:t>Type= “ Text“ </a:t>
            </a:r>
            <a:r>
              <a:rPr lang="en-US" sz="3100" b="1" dirty="0">
                <a:solidFill>
                  <a:srgbClr val="7030A0"/>
                </a:solidFill>
              </a:rPr>
              <a:t>Name=“</a:t>
            </a:r>
            <a:r>
              <a:rPr lang="en-US" sz="3100" b="1" dirty="0" err="1">
                <a:solidFill>
                  <a:srgbClr val="7030A0"/>
                </a:solidFill>
              </a:rPr>
              <a:t>Title_Book</a:t>
            </a:r>
            <a:r>
              <a:rPr lang="en-US" sz="3100" b="1" dirty="0">
                <a:solidFill>
                  <a:srgbClr val="7030A0"/>
                </a:solidFill>
              </a:rPr>
              <a:t>“</a:t>
            </a:r>
            <a:r>
              <a:rPr lang="ar-SA" sz="3100" b="1" dirty="0">
                <a:solidFill>
                  <a:srgbClr val="C00000"/>
                </a:solidFill>
              </a:rPr>
              <a:t> </a:t>
            </a:r>
            <a:r>
              <a:rPr lang="en-US" sz="3100" b="1" dirty="0">
                <a:solidFill>
                  <a:srgbClr val="C00000"/>
                </a:solidFill>
              </a:rPr>
              <a:t>/&gt;</a:t>
            </a:r>
            <a:endParaRPr lang="ar-BH" sz="31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327573"/>
            <a:ext cx="8229600" cy="5693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100" b="1" dirty="0">
                <a:solidFill>
                  <a:srgbClr val="00B050"/>
                </a:solidFill>
              </a:rPr>
              <a:t>&lt;input</a:t>
            </a:r>
            <a:r>
              <a:rPr lang="ar-SA" sz="3100" b="1" dirty="0">
                <a:solidFill>
                  <a:srgbClr val="00B050"/>
                </a:solidFill>
              </a:rPr>
              <a:t> </a:t>
            </a:r>
            <a:r>
              <a:rPr lang="en-US" sz="3100" b="1" dirty="0">
                <a:solidFill>
                  <a:srgbClr val="C00000"/>
                </a:solidFill>
              </a:rPr>
              <a:t>Type= “ date“ </a:t>
            </a:r>
            <a:r>
              <a:rPr lang="en-US" sz="3100" b="1" dirty="0">
                <a:solidFill>
                  <a:srgbClr val="7030A0"/>
                </a:solidFill>
              </a:rPr>
              <a:t>Name=“</a:t>
            </a:r>
            <a:r>
              <a:rPr lang="en-US" sz="3100" b="1" dirty="0" err="1">
                <a:solidFill>
                  <a:srgbClr val="7030A0"/>
                </a:solidFill>
              </a:rPr>
              <a:t>DOE_Book</a:t>
            </a:r>
            <a:r>
              <a:rPr lang="en-US" sz="3100" b="1" dirty="0">
                <a:solidFill>
                  <a:srgbClr val="7030A0"/>
                </a:solidFill>
              </a:rPr>
              <a:t>“</a:t>
            </a:r>
            <a:r>
              <a:rPr lang="ar-SA" sz="3100" b="1" dirty="0">
                <a:solidFill>
                  <a:srgbClr val="C00000"/>
                </a:solidFill>
              </a:rPr>
              <a:t> </a:t>
            </a:r>
            <a:r>
              <a:rPr lang="en-US" sz="3100" b="1" dirty="0">
                <a:solidFill>
                  <a:srgbClr val="C00000"/>
                </a:solidFill>
              </a:rPr>
              <a:t>/&gt;</a:t>
            </a:r>
            <a:endParaRPr lang="ar-BH" sz="3100" b="1" dirty="0">
              <a:solidFill>
                <a:srgbClr val="7030A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540" y="1584009"/>
            <a:ext cx="6814869" cy="1176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0411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3053695"/>
            <a:ext cx="8229600" cy="5693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100" b="1" dirty="0">
                <a:solidFill>
                  <a:srgbClr val="00B050"/>
                </a:solidFill>
              </a:rPr>
              <a:t>&lt;input</a:t>
            </a:r>
            <a:r>
              <a:rPr lang="ar-SA" sz="3100" b="1" dirty="0">
                <a:solidFill>
                  <a:srgbClr val="00B050"/>
                </a:solidFill>
              </a:rPr>
              <a:t> </a:t>
            </a:r>
            <a:r>
              <a:rPr lang="en-US" sz="3100" b="1" dirty="0">
                <a:solidFill>
                  <a:srgbClr val="C00000"/>
                </a:solidFill>
              </a:rPr>
              <a:t>Type= “ number“ </a:t>
            </a:r>
            <a:r>
              <a:rPr lang="en-US" sz="3100" b="1" dirty="0">
                <a:solidFill>
                  <a:srgbClr val="7030A0"/>
                </a:solidFill>
              </a:rPr>
              <a:t>Name=“</a:t>
            </a:r>
            <a:r>
              <a:rPr lang="en-US" sz="3100" b="1" dirty="0" err="1">
                <a:solidFill>
                  <a:srgbClr val="7030A0"/>
                </a:solidFill>
              </a:rPr>
              <a:t>ID_Book</a:t>
            </a:r>
            <a:r>
              <a:rPr lang="en-US" sz="3100" b="1" dirty="0">
                <a:solidFill>
                  <a:srgbClr val="7030A0"/>
                </a:solidFill>
              </a:rPr>
              <a:t>“</a:t>
            </a:r>
            <a:r>
              <a:rPr lang="ar-SA" sz="3100" b="1" dirty="0">
                <a:solidFill>
                  <a:srgbClr val="C00000"/>
                </a:solidFill>
              </a:rPr>
              <a:t> </a:t>
            </a:r>
            <a:r>
              <a:rPr lang="en-US" sz="3100" b="1" dirty="0">
                <a:solidFill>
                  <a:srgbClr val="C00000"/>
                </a:solidFill>
              </a:rPr>
              <a:t>/&gt;</a:t>
            </a:r>
            <a:endParaRPr lang="ar-BH" sz="31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623082"/>
            <a:ext cx="8229600" cy="5693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100" b="1" dirty="0">
                <a:solidFill>
                  <a:srgbClr val="00B050"/>
                </a:solidFill>
              </a:rPr>
              <a:t>&lt;input</a:t>
            </a:r>
            <a:r>
              <a:rPr lang="ar-SA" sz="3100" b="1" dirty="0">
                <a:solidFill>
                  <a:srgbClr val="00B050"/>
                </a:solidFill>
              </a:rPr>
              <a:t> </a:t>
            </a:r>
            <a:r>
              <a:rPr lang="en-US" sz="3100" b="1" dirty="0">
                <a:solidFill>
                  <a:srgbClr val="C00000"/>
                </a:solidFill>
              </a:rPr>
              <a:t>Type= “ Text“ </a:t>
            </a:r>
            <a:r>
              <a:rPr lang="en-US" sz="3100" b="1" dirty="0">
                <a:solidFill>
                  <a:srgbClr val="7030A0"/>
                </a:solidFill>
              </a:rPr>
              <a:t>Name=“</a:t>
            </a:r>
            <a:r>
              <a:rPr lang="en-US" sz="3100" b="1" dirty="0" err="1">
                <a:solidFill>
                  <a:srgbClr val="7030A0"/>
                </a:solidFill>
              </a:rPr>
              <a:t>Title_Book</a:t>
            </a:r>
            <a:r>
              <a:rPr lang="en-US" sz="3100" b="1" dirty="0">
                <a:solidFill>
                  <a:srgbClr val="7030A0"/>
                </a:solidFill>
              </a:rPr>
              <a:t>“</a:t>
            </a:r>
            <a:r>
              <a:rPr lang="ar-SA" sz="3100" b="1" dirty="0">
                <a:solidFill>
                  <a:srgbClr val="C00000"/>
                </a:solidFill>
              </a:rPr>
              <a:t> </a:t>
            </a:r>
            <a:r>
              <a:rPr lang="en-US" sz="3100" b="1" dirty="0">
                <a:solidFill>
                  <a:srgbClr val="C00000"/>
                </a:solidFill>
              </a:rPr>
              <a:t>/&gt;</a:t>
            </a:r>
            <a:endParaRPr lang="ar-BH" sz="31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327573"/>
            <a:ext cx="8229600" cy="5693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100" b="1" dirty="0">
                <a:solidFill>
                  <a:srgbClr val="00B050"/>
                </a:solidFill>
              </a:rPr>
              <a:t>&lt;input</a:t>
            </a:r>
            <a:r>
              <a:rPr lang="ar-SA" sz="3100" b="1" dirty="0">
                <a:solidFill>
                  <a:srgbClr val="00B050"/>
                </a:solidFill>
              </a:rPr>
              <a:t> </a:t>
            </a:r>
            <a:r>
              <a:rPr lang="en-US" sz="3100" b="1" dirty="0">
                <a:solidFill>
                  <a:srgbClr val="C00000"/>
                </a:solidFill>
              </a:rPr>
              <a:t>Type= “ date“ </a:t>
            </a:r>
            <a:r>
              <a:rPr lang="en-US" sz="3100" b="1" dirty="0">
                <a:solidFill>
                  <a:srgbClr val="7030A0"/>
                </a:solidFill>
              </a:rPr>
              <a:t>Name=“</a:t>
            </a:r>
            <a:r>
              <a:rPr lang="en-US" sz="3100" b="1" dirty="0" err="1">
                <a:solidFill>
                  <a:srgbClr val="7030A0"/>
                </a:solidFill>
              </a:rPr>
              <a:t>DOE_Book</a:t>
            </a:r>
            <a:r>
              <a:rPr lang="en-US" sz="3100" b="1" dirty="0">
                <a:solidFill>
                  <a:srgbClr val="7030A0"/>
                </a:solidFill>
              </a:rPr>
              <a:t>“</a:t>
            </a:r>
            <a:r>
              <a:rPr lang="ar-SA" sz="3100" b="1" dirty="0">
                <a:solidFill>
                  <a:srgbClr val="C00000"/>
                </a:solidFill>
              </a:rPr>
              <a:t> </a:t>
            </a:r>
            <a:r>
              <a:rPr lang="en-US" sz="3100" b="1" dirty="0">
                <a:solidFill>
                  <a:srgbClr val="C00000"/>
                </a:solidFill>
              </a:rPr>
              <a:t>/&gt;</a:t>
            </a:r>
            <a:endParaRPr lang="ar-BH" sz="3100" b="1" dirty="0">
              <a:solidFill>
                <a:srgbClr val="7030A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75084"/>
            <a:ext cx="6814868" cy="124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600" dirty="0"/>
              <a:t>ادراج </a:t>
            </a:r>
            <a:r>
              <a:rPr lang="ar-BH" sz="3600" dirty="0"/>
              <a:t>مربع نص</a:t>
            </a:r>
            <a:r>
              <a:rPr lang="ar-SA" sz="3600" dirty="0"/>
              <a:t> في صفحة الويب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610035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3053695"/>
            <a:ext cx="8229600" cy="5693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100" b="1" dirty="0">
                <a:solidFill>
                  <a:srgbClr val="00B050"/>
                </a:solidFill>
              </a:rPr>
              <a:t>&lt;input</a:t>
            </a:r>
            <a:r>
              <a:rPr lang="ar-SA" sz="3100" b="1" dirty="0">
                <a:solidFill>
                  <a:srgbClr val="00B050"/>
                </a:solidFill>
              </a:rPr>
              <a:t> </a:t>
            </a:r>
            <a:r>
              <a:rPr lang="en-US" sz="3100" b="1" dirty="0">
                <a:solidFill>
                  <a:srgbClr val="C00000"/>
                </a:solidFill>
              </a:rPr>
              <a:t>Type= “ number“ </a:t>
            </a:r>
            <a:r>
              <a:rPr lang="en-US" sz="3100" b="1" dirty="0">
                <a:solidFill>
                  <a:srgbClr val="7030A0"/>
                </a:solidFill>
              </a:rPr>
              <a:t>Name=“</a:t>
            </a:r>
            <a:r>
              <a:rPr lang="en-US" sz="3100" b="1" dirty="0" err="1">
                <a:solidFill>
                  <a:srgbClr val="7030A0"/>
                </a:solidFill>
              </a:rPr>
              <a:t>ID_Book</a:t>
            </a:r>
            <a:r>
              <a:rPr lang="en-US" sz="3100" b="1" dirty="0">
                <a:solidFill>
                  <a:srgbClr val="7030A0"/>
                </a:solidFill>
              </a:rPr>
              <a:t>“</a:t>
            </a:r>
            <a:r>
              <a:rPr lang="ar-SA" sz="3100" b="1" dirty="0">
                <a:solidFill>
                  <a:srgbClr val="C00000"/>
                </a:solidFill>
              </a:rPr>
              <a:t> </a:t>
            </a:r>
            <a:r>
              <a:rPr lang="en-US" sz="3100" b="1" dirty="0">
                <a:solidFill>
                  <a:srgbClr val="C00000"/>
                </a:solidFill>
              </a:rPr>
              <a:t>/&gt;</a:t>
            </a:r>
            <a:endParaRPr lang="ar-BH" sz="31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623082"/>
            <a:ext cx="8229600" cy="5693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100" b="1" dirty="0">
                <a:solidFill>
                  <a:srgbClr val="00B050"/>
                </a:solidFill>
              </a:rPr>
              <a:t>&lt;input</a:t>
            </a:r>
            <a:r>
              <a:rPr lang="ar-SA" sz="3100" b="1" dirty="0">
                <a:solidFill>
                  <a:srgbClr val="00B050"/>
                </a:solidFill>
              </a:rPr>
              <a:t> </a:t>
            </a:r>
            <a:r>
              <a:rPr lang="en-US" sz="3100" b="1" dirty="0">
                <a:solidFill>
                  <a:srgbClr val="C00000"/>
                </a:solidFill>
              </a:rPr>
              <a:t>Type= “ Text“ </a:t>
            </a:r>
            <a:r>
              <a:rPr lang="en-US" sz="3100" b="1" dirty="0">
                <a:solidFill>
                  <a:srgbClr val="7030A0"/>
                </a:solidFill>
              </a:rPr>
              <a:t>Name=“</a:t>
            </a:r>
            <a:r>
              <a:rPr lang="en-US" sz="3100" b="1" dirty="0" err="1">
                <a:solidFill>
                  <a:srgbClr val="7030A0"/>
                </a:solidFill>
              </a:rPr>
              <a:t>Title_Book</a:t>
            </a:r>
            <a:r>
              <a:rPr lang="en-US" sz="3100" b="1" dirty="0">
                <a:solidFill>
                  <a:srgbClr val="7030A0"/>
                </a:solidFill>
              </a:rPr>
              <a:t>“</a:t>
            </a:r>
            <a:r>
              <a:rPr lang="ar-SA" sz="3100" b="1" dirty="0">
                <a:solidFill>
                  <a:srgbClr val="C00000"/>
                </a:solidFill>
              </a:rPr>
              <a:t> </a:t>
            </a:r>
            <a:r>
              <a:rPr lang="en-US" sz="3100" b="1" dirty="0">
                <a:solidFill>
                  <a:srgbClr val="C00000"/>
                </a:solidFill>
              </a:rPr>
              <a:t>/&gt;</a:t>
            </a:r>
            <a:endParaRPr lang="ar-BH" sz="31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327573"/>
            <a:ext cx="8229600" cy="5693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100" b="1" dirty="0">
                <a:solidFill>
                  <a:srgbClr val="00B050"/>
                </a:solidFill>
              </a:rPr>
              <a:t>&lt;input</a:t>
            </a:r>
            <a:r>
              <a:rPr lang="ar-SA" sz="3100" b="1" dirty="0">
                <a:solidFill>
                  <a:srgbClr val="00B050"/>
                </a:solidFill>
              </a:rPr>
              <a:t> </a:t>
            </a:r>
            <a:r>
              <a:rPr lang="en-US" sz="3100" b="1" dirty="0">
                <a:solidFill>
                  <a:srgbClr val="C00000"/>
                </a:solidFill>
              </a:rPr>
              <a:t>Type= “ date“ </a:t>
            </a:r>
            <a:r>
              <a:rPr lang="en-US" sz="3100" b="1" dirty="0">
                <a:solidFill>
                  <a:srgbClr val="7030A0"/>
                </a:solidFill>
              </a:rPr>
              <a:t>Name=“</a:t>
            </a:r>
            <a:r>
              <a:rPr lang="en-US" sz="3100" b="1" dirty="0" err="1">
                <a:solidFill>
                  <a:srgbClr val="7030A0"/>
                </a:solidFill>
              </a:rPr>
              <a:t>DOE_Book</a:t>
            </a:r>
            <a:r>
              <a:rPr lang="en-US" sz="3100" b="1" dirty="0">
                <a:solidFill>
                  <a:srgbClr val="7030A0"/>
                </a:solidFill>
              </a:rPr>
              <a:t>“</a:t>
            </a:r>
            <a:r>
              <a:rPr lang="ar-SA" sz="3100" b="1" dirty="0">
                <a:solidFill>
                  <a:srgbClr val="C00000"/>
                </a:solidFill>
              </a:rPr>
              <a:t> </a:t>
            </a:r>
            <a:r>
              <a:rPr lang="en-US" sz="3100" b="1" dirty="0">
                <a:solidFill>
                  <a:srgbClr val="C00000"/>
                </a:solidFill>
              </a:rPr>
              <a:t>/&gt;</a:t>
            </a:r>
            <a:endParaRPr lang="ar-BH" sz="3100" b="1" dirty="0">
              <a:solidFill>
                <a:srgbClr val="7030A0"/>
              </a:solidFill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630" y="1416992"/>
            <a:ext cx="6814868" cy="128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600" dirty="0"/>
              <a:t>ادراج </a:t>
            </a:r>
            <a:r>
              <a:rPr lang="ar-BH" sz="3600" dirty="0"/>
              <a:t>مربع نص</a:t>
            </a:r>
            <a:r>
              <a:rPr lang="ar-SA" sz="3600" dirty="0"/>
              <a:t> في صفحة الويب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023190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35" y="128587"/>
            <a:ext cx="7543800" cy="642938"/>
          </a:xfrm>
        </p:spPr>
        <p:txBody>
          <a:bodyPr>
            <a:normAutofit/>
          </a:bodyPr>
          <a:lstStyle/>
          <a:p>
            <a:pPr algn="r" rtl="1"/>
            <a:r>
              <a:rPr lang="ar-BH" b="1" dirty="0">
                <a:solidFill>
                  <a:srgbClr val="9B2D1F"/>
                </a:solidFill>
                <a:cs typeface="Khalid Art bold" pitchFamily="2" charset="-78"/>
              </a:rPr>
              <a:t>طريقة إدراج مربع </a:t>
            </a:r>
            <a:r>
              <a:rPr lang="ar-BH" b="1" dirty="0" err="1">
                <a:solidFill>
                  <a:srgbClr val="9B2D1F"/>
                </a:solidFill>
                <a:cs typeface="Khalid Art bold" pitchFamily="2" charset="-78"/>
              </a:rPr>
              <a:t>النص:-</a:t>
            </a:r>
            <a:endParaRPr lang="ar-BH" b="1" dirty="0">
              <a:solidFill>
                <a:srgbClr val="9B2D1F"/>
              </a:solidFill>
              <a:cs typeface="Khalid Art bold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8713" y="4160138"/>
            <a:ext cx="79060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rgbClr val="000099"/>
                </a:solidFill>
              </a:rPr>
              <a:t>&lt;/p&gt;</a:t>
            </a:r>
            <a:endParaRPr lang="ar-BH" sz="2400" b="1" dirty="0">
              <a:solidFill>
                <a:srgbClr val="000099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AB289C-7A3F-4638-AB98-5A576E509E9A}"/>
              </a:ext>
            </a:extLst>
          </p:cNvPr>
          <p:cNvSpPr/>
          <p:nvPr/>
        </p:nvSpPr>
        <p:spPr>
          <a:xfrm>
            <a:off x="181634" y="3645788"/>
            <a:ext cx="8580296" cy="14001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647" y="1534810"/>
            <a:ext cx="7822863" cy="310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" y="1285874"/>
            <a:ext cx="8972549" cy="2761233"/>
          </a:xfrm>
        </p:spPr>
        <p:txBody>
          <a:bodyPr>
            <a:normAutofit/>
          </a:bodyPr>
          <a:lstStyle/>
          <a:p>
            <a:pPr algn="r" rtl="1"/>
            <a:r>
              <a:rPr lang="ar-BH" sz="2100" dirty="0">
                <a:cs typeface="Khalid Art bold" pitchFamily="2" charset="-78"/>
              </a:rPr>
              <a:t>1- يتم إدراج علامة </a:t>
            </a:r>
            <a:r>
              <a:rPr lang="ar-BH" sz="2100" b="1" dirty="0">
                <a:solidFill>
                  <a:srgbClr val="000099"/>
                </a:solidFill>
                <a:cs typeface="Khalid Art bold" pitchFamily="2" charset="-78"/>
              </a:rPr>
              <a:t>الفقرة</a:t>
            </a:r>
            <a:r>
              <a:rPr lang="ar-BH" sz="2100" dirty="0">
                <a:cs typeface="Khalid Art bold" pitchFamily="2" charset="-78"/>
              </a:rPr>
              <a:t>.</a:t>
            </a:r>
          </a:p>
          <a:p>
            <a:pPr algn="r" rtl="1"/>
            <a:r>
              <a:rPr lang="ar-BH" sz="2100" dirty="0">
                <a:cs typeface="Khalid Art bold" pitchFamily="2" charset="-78"/>
              </a:rPr>
              <a:t>2- يتم كتابة </a:t>
            </a:r>
            <a:r>
              <a:rPr lang="ar-BH" sz="2100" b="1" dirty="0">
                <a:solidFill>
                  <a:schemeClr val="accent1"/>
                </a:solidFill>
                <a:cs typeface="Khalid Art bold" pitchFamily="2" charset="-78"/>
              </a:rPr>
              <a:t>عنوان مربع النص</a:t>
            </a:r>
          </a:p>
          <a:p>
            <a:pPr algn="r" rtl="1"/>
            <a:r>
              <a:rPr lang="ar-BH" sz="2100" dirty="0">
                <a:cs typeface="Khalid Art bold" pitchFamily="2" charset="-78"/>
              </a:rPr>
              <a:t>3- يتم إدراج علامة مربع النص </a:t>
            </a:r>
            <a:r>
              <a:rPr lang="en-US" sz="2100" b="1" dirty="0">
                <a:solidFill>
                  <a:srgbClr val="00B050"/>
                </a:solidFill>
                <a:cs typeface="Khalid Art bold" pitchFamily="2" charset="-78"/>
              </a:rPr>
              <a:t>&lt;input /&gt;</a:t>
            </a:r>
            <a:r>
              <a:rPr lang="ar-BH" sz="2100" dirty="0">
                <a:cs typeface="Khalid Art bold" pitchFamily="2" charset="-78"/>
              </a:rPr>
              <a:t>   </a:t>
            </a:r>
            <a:r>
              <a:rPr lang="ar-BH" sz="2100" dirty="0" err="1">
                <a:cs typeface="Khalid Art bold" pitchFamily="2" charset="-78"/>
              </a:rPr>
              <a:t>.</a:t>
            </a:r>
            <a:endParaRPr lang="ar-BH" sz="2100" dirty="0">
              <a:cs typeface="Khalid Art bold" pitchFamily="2" charset="-78"/>
            </a:endParaRPr>
          </a:p>
          <a:p>
            <a:pPr algn="r" rtl="1"/>
            <a:r>
              <a:rPr lang="ar-BH" sz="2100" dirty="0">
                <a:cs typeface="Khalid Art bold" pitchFamily="2" charset="-78"/>
              </a:rPr>
              <a:t>4- يتم تحديد نوع مربع النص بإضافة </a:t>
            </a:r>
            <a:r>
              <a:rPr lang="ar-BH" sz="2100" dirty="0" err="1">
                <a:cs typeface="Khalid Art bold" pitchFamily="2" charset="-78"/>
              </a:rPr>
              <a:t>خاصية  ”  “</a:t>
            </a:r>
            <a:r>
              <a:rPr lang="en-US" sz="2100" dirty="0">
                <a:cs typeface="Khalid Art bold" pitchFamily="2" charset="-78"/>
              </a:rPr>
              <a:t>type=</a:t>
            </a:r>
            <a:r>
              <a:rPr lang="ar-BH" sz="2100" dirty="0">
                <a:cs typeface="Khalid Art bold" pitchFamily="2" charset="-78"/>
              </a:rPr>
              <a:t>  في علامة مربع النص حيث قد يكون </a:t>
            </a:r>
            <a:r>
              <a:rPr lang="ar-BH" sz="2100" b="1" dirty="0">
                <a:solidFill>
                  <a:srgbClr val="C00000"/>
                </a:solidFill>
                <a:cs typeface="Khalid Art bold" pitchFamily="2" charset="-78"/>
              </a:rPr>
              <a:t>نوع مربع النص</a:t>
            </a:r>
            <a:r>
              <a:rPr lang="ar-BH" sz="2100" dirty="0">
                <a:cs typeface="Khalid Art bold" pitchFamily="2" charset="-78"/>
              </a:rPr>
              <a:t> بيانات </a:t>
            </a:r>
            <a:r>
              <a:rPr lang="ar-BH" sz="2100" dirty="0">
                <a:highlight>
                  <a:srgbClr val="FFFF00"/>
                </a:highlight>
                <a:cs typeface="Khalid Art bold" pitchFamily="2" charset="-78"/>
              </a:rPr>
              <a:t>رقمية</a:t>
            </a:r>
            <a:r>
              <a:rPr lang="ar-BH" sz="2100" dirty="0">
                <a:cs typeface="Khalid Art bold" pitchFamily="2" charset="-78"/>
              </a:rPr>
              <a:t> أو </a:t>
            </a:r>
            <a:r>
              <a:rPr lang="ar-BH" sz="2100" dirty="0">
                <a:highlight>
                  <a:srgbClr val="FFFF00"/>
                </a:highlight>
                <a:cs typeface="Khalid Art bold" pitchFamily="2" charset="-78"/>
              </a:rPr>
              <a:t>نصية</a:t>
            </a:r>
            <a:r>
              <a:rPr lang="ar-BH" sz="2100" dirty="0">
                <a:cs typeface="Khalid Art bold" pitchFamily="2" charset="-78"/>
              </a:rPr>
              <a:t> أو </a:t>
            </a:r>
            <a:r>
              <a:rPr lang="ar-BH" sz="2100" dirty="0">
                <a:highlight>
                  <a:srgbClr val="FFFF00"/>
                </a:highlight>
                <a:cs typeface="Khalid Art bold" pitchFamily="2" charset="-78"/>
              </a:rPr>
              <a:t>تاريخ</a:t>
            </a:r>
            <a:r>
              <a:rPr lang="ar-BH" sz="2100" dirty="0">
                <a:cs typeface="Khalid Art bold" pitchFamily="2" charset="-78"/>
              </a:rPr>
              <a:t>.</a:t>
            </a:r>
          </a:p>
          <a:p>
            <a:pPr algn="r" rtl="1"/>
            <a:r>
              <a:rPr lang="ar-BH" sz="2100" dirty="0">
                <a:cs typeface="Khalid Art bold" pitchFamily="2" charset="-78"/>
              </a:rPr>
              <a:t>5- يتم إعطاء مربع النص </a:t>
            </a:r>
            <a:r>
              <a:rPr lang="ar-BH" sz="2100" b="1" dirty="0">
                <a:solidFill>
                  <a:srgbClr val="7030A0"/>
                </a:solidFill>
                <a:cs typeface="Khalid Art bold" pitchFamily="2" charset="-78"/>
              </a:rPr>
              <a:t>اسم</a:t>
            </a:r>
            <a:r>
              <a:rPr lang="ar-BH" sz="2100" dirty="0">
                <a:cs typeface="Khalid Art bold" pitchFamily="2" charset="-78"/>
              </a:rPr>
              <a:t> باستخدام الخاصية </a:t>
            </a:r>
            <a:r>
              <a:rPr lang="en-US" sz="2100" dirty="0">
                <a:cs typeface="Khalid Art bold" pitchFamily="2" charset="-78"/>
              </a:rPr>
              <a:t>name=“   “</a:t>
            </a:r>
            <a:r>
              <a:rPr lang="ar-BH" sz="2100" dirty="0">
                <a:cs typeface="Khalid Art bold" pitchFamily="2" charset="-78"/>
              </a:rPr>
              <a:t> في علامة مربع النص 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01C040-21B5-4577-B262-EE68A472AC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-36945" t="42177" r="4255" b="2806"/>
          <a:stretch/>
        </p:blipFill>
        <p:spPr>
          <a:xfrm>
            <a:off x="85725" y="3717225"/>
            <a:ext cx="447084" cy="12790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7213" y="4131563"/>
            <a:ext cx="65755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rgbClr val="000099"/>
                </a:solidFill>
              </a:rPr>
              <a:t>&lt;p&gt;</a:t>
            </a:r>
            <a:endParaRPr lang="ar-BH" sz="2400" b="1" dirty="0">
              <a:solidFill>
                <a:srgbClr val="00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8638" y="3645788"/>
            <a:ext cx="1068049" cy="45012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325" dirty="0"/>
              <a:t>&lt;form&gt;</a:t>
            </a:r>
            <a:endParaRPr lang="ar-BH" sz="2325" dirty="0"/>
          </a:p>
        </p:txBody>
      </p:sp>
      <p:sp>
        <p:nvSpPr>
          <p:cNvPr id="10" name="TextBox 9"/>
          <p:cNvSpPr txBox="1"/>
          <p:nvPr/>
        </p:nvSpPr>
        <p:spPr>
          <a:xfrm>
            <a:off x="514350" y="4645913"/>
            <a:ext cx="1183466" cy="45012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325" dirty="0"/>
              <a:t>&lt;/form&gt;</a:t>
            </a:r>
            <a:endParaRPr lang="ar-BH" sz="2325" dirty="0"/>
          </a:p>
        </p:txBody>
      </p:sp>
      <p:sp>
        <p:nvSpPr>
          <p:cNvPr id="11" name="Rounded Rectangle 10"/>
          <p:cNvSpPr/>
          <p:nvPr/>
        </p:nvSpPr>
        <p:spPr>
          <a:xfrm>
            <a:off x="1143000" y="4188712"/>
            <a:ext cx="1700213" cy="3286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b="1" dirty="0"/>
              <a:t>عنوان مربع النص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43225" y="4145851"/>
            <a:ext cx="990977" cy="45012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325" b="1" dirty="0">
                <a:solidFill>
                  <a:srgbClr val="00B050"/>
                </a:solidFill>
              </a:rPr>
              <a:t>&lt;input</a:t>
            </a:r>
            <a:endParaRPr lang="ar-BH" sz="2325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86187" y="4174426"/>
            <a:ext cx="461986" cy="45012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325" b="1" dirty="0">
                <a:solidFill>
                  <a:srgbClr val="00B050"/>
                </a:solidFill>
              </a:rPr>
              <a:t>/&gt;</a:t>
            </a:r>
            <a:endParaRPr lang="ar-BH" sz="2325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00513" y="4188713"/>
            <a:ext cx="1794081" cy="45012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325" b="1" dirty="0">
                <a:solidFill>
                  <a:srgbClr val="C00000"/>
                </a:solidFill>
              </a:rPr>
              <a:t>type=“ </a:t>
            </a:r>
            <a:r>
              <a:rPr lang="ar-BH" sz="2325" b="1" dirty="0">
                <a:solidFill>
                  <a:srgbClr val="C00000"/>
                </a:solidFill>
                <a:highlight>
                  <a:srgbClr val="FFFF00"/>
                </a:highlight>
              </a:rPr>
              <a:t>النوع</a:t>
            </a:r>
            <a:r>
              <a:rPr lang="en-US" sz="2325" b="1" dirty="0">
                <a:solidFill>
                  <a:srgbClr val="C00000"/>
                </a:solidFill>
              </a:rPr>
              <a:t> “</a:t>
            </a:r>
            <a:endParaRPr lang="ar-BH" sz="2325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57876" y="4174426"/>
            <a:ext cx="1874231" cy="45012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325" b="1" dirty="0">
                <a:solidFill>
                  <a:srgbClr val="7030A0"/>
                </a:solidFill>
              </a:rPr>
              <a:t>name=“</a:t>
            </a:r>
            <a:r>
              <a:rPr lang="ar-BH" sz="2325" b="1" dirty="0">
                <a:solidFill>
                  <a:srgbClr val="7030A0"/>
                </a:solidFill>
              </a:rPr>
              <a:t>الاسم </a:t>
            </a:r>
            <a:r>
              <a:rPr lang="en-US" sz="2325" b="1" dirty="0">
                <a:solidFill>
                  <a:srgbClr val="7030A0"/>
                </a:solidFill>
              </a:rPr>
              <a:t>“</a:t>
            </a:r>
            <a:endParaRPr lang="ar-BH" sz="2325" b="1" dirty="0">
              <a:solidFill>
                <a:srgbClr val="7030A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27807" y="1297326"/>
            <a:ext cx="2857500" cy="3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485" y="1688058"/>
            <a:ext cx="3378994" cy="387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00513" y="2095185"/>
            <a:ext cx="4570966" cy="33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1634" y="3143939"/>
            <a:ext cx="8503673" cy="42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ounded Rectangle 4">
            <a:extLst>
              <a:ext uri="{FF2B5EF4-FFF2-40B4-BE49-F238E27FC236}">
                <a16:creationId xmlns:a16="http://schemas.microsoft.com/office/drawing/2014/main" id="{2702921D-4555-457A-B478-75A56A997B52}"/>
              </a:ext>
            </a:extLst>
          </p:cNvPr>
          <p:cNvSpPr/>
          <p:nvPr/>
        </p:nvSpPr>
        <p:spPr>
          <a:xfrm>
            <a:off x="557213" y="3731512"/>
            <a:ext cx="1143000" cy="38576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 sz="1350"/>
          </a:p>
        </p:txBody>
      </p:sp>
      <p:sp>
        <p:nvSpPr>
          <p:cNvPr id="22" name="Rounded Rectangle 4">
            <a:extLst>
              <a:ext uri="{FF2B5EF4-FFF2-40B4-BE49-F238E27FC236}">
                <a16:creationId xmlns:a16="http://schemas.microsoft.com/office/drawing/2014/main" id="{3ED63703-561D-4CD7-ACFB-122FB0E666CD}"/>
              </a:ext>
            </a:extLst>
          </p:cNvPr>
          <p:cNvSpPr/>
          <p:nvPr/>
        </p:nvSpPr>
        <p:spPr>
          <a:xfrm>
            <a:off x="528638" y="4624444"/>
            <a:ext cx="1143000" cy="38576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 sz="135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E3A3FA1-71C8-494E-B8A3-9E79439BA62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2521" t="46692" r="34866" b="40612"/>
          <a:stretch/>
        </p:blipFill>
        <p:spPr>
          <a:xfrm>
            <a:off x="85726" y="309019"/>
            <a:ext cx="3043238" cy="961082"/>
          </a:xfrm>
          <a:prstGeom prst="rect">
            <a:avLst/>
          </a:prstGeom>
          <a:ln w="28575">
            <a:solidFill>
              <a:schemeClr val="accent2"/>
            </a:solidFill>
          </a:ln>
        </p:spPr>
      </p:pic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97CEDE6A-CAF2-4348-AAE5-44D33333673B}"/>
              </a:ext>
            </a:extLst>
          </p:cNvPr>
          <p:cNvSpPr/>
          <p:nvPr/>
        </p:nvSpPr>
        <p:spPr>
          <a:xfrm>
            <a:off x="106058" y="334339"/>
            <a:ext cx="3002574" cy="430540"/>
          </a:xfrm>
          <a:prstGeom prst="roundRect">
            <a:avLst/>
          </a:prstGeom>
          <a:solidFill>
            <a:srgbClr val="FFFF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523E7AF-57FA-49AE-BCD9-383F8DA121D1}"/>
              </a:ext>
            </a:extLst>
          </p:cNvPr>
          <p:cNvCxnSpPr/>
          <p:nvPr/>
        </p:nvCxnSpPr>
        <p:spPr>
          <a:xfrm flipV="1">
            <a:off x="421482" y="658382"/>
            <a:ext cx="92869" cy="814388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39CB549-0EF2-4FDC-9AB4-538617F2F6F1}"/>
              </a:ext>
            </a:extLst>
          </p:cNvPr>
          <p:cNvCxnSpPr/>
          <p:nvPr/>
        </p:nvCxnSpPr>
        <p:spPr>
          <a:xfrm flipV="1">
            <a:off x="1946672" y="601267"/>
            <a:ext cx="92869" cy="814388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2" name="Picture 6">
            <a:extLst>
              <a:ext uri="{FF2B5EF4-FFF2-40B4-BE49-F238E27FC236}">
                <a16:creationId xmlns:a16="http://schemas.microsoft.com/office/drawing/2014/main" id="{BF1D4132-6EB2-4E69-A2C3-A6C0E37C5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1635" y="2483142"/>
            <a:ext cx="8503672" cy="660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0.75 -0.0055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4.81481E-6 L 0.42031 -0.00834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0" y="-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4" grpId="0"/>
      <p:bldP spid="11" grpId="0" animBg="1"/>
      <p:bldP spid="12" grpId="0"/>
      <p:bldP spid="13" grpId="0"/>
      <p:bldP spid="13" grpId="1"/>
      <p:bldP spid="14" grpId="0"/>
      <p:bldP spid="15" grpId="0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366" y="1359452"/>
            <a:ext cx="8776831" cy="1825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080" y="55639"/>
            <a:ext cx="7543800" cy="1088068"/>
          </a:xfrm>
        </p:spPr>
        <p:txBody>
          <a:bodyPr>
            <a:normAutofit fontScale="90000"/>
          </a:bodyPr>
          <a:lstStyle/>
          <a:p>
            <a:pPr algn="r"/>
            <a:r>
              <a:rPr lang="ar-BH" sz="3600" b="1" dirty="0">
                <a:solidFill>
                  <a:srgbClr val="9B2D1F"/>
                </a:solidFill>
                <a:cs typeface="Khalid Art bold" pitchFamily="2" charset="-78"/>
              </a:rPr>
              <a:t>مثال : كيفية إدراج مربع نص</a:t>
            </a:r>
            <a:br>
              <a:rPr lang="ar-BH" sz="3600" b="1" dirty="0">
                <a:solidFill>
                  <a:srgbClr val="9B2D1F"/>
                </a:solidFill>
                <a:cs typeface="Khalid Art bold" pitchFamily="2" charset="-78"/>
              </a:rPr>
            </a:br>
            <a:r>
              <a:rPr lang="ar-BH" sz="3600" b="1" dirty="0">
                <a:solidFill>
                  <a:srgbClr val="9B2D1F"/>
                </a:solidFill>
                <a:cs typeface="Khalid Art bold" pitchFamily="2" charset="-78"/>
              </a:rPr>
              <a:t> في النموذج</a:t>
            </a:r>
            <a:endParaRPr lang="ar-BH" sz="3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24B5F1-967A-4ADF-8C50-33ABAEBE9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0580" y="1361907"/>
            <a:ext cx="8860054" cy="730249"/>
          </a:xfrm>
        </p:spPr>
        <p:txBody>
          <a:bodyPr>
            <a:normAutofit/>
          </a:bodyPr>
          <a:lstStyle/>
          <a:p>
            <a:pPr algn="just" rt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ar-BH" sz="2300" dirty="0">
                <a:cs typeface="Khalid Art bold" pitchFamily="2" charset="-78"/>
              </a:rPr>
              <a:t> أدرجي مربع النص في النموذج كما هو موضح بالشكل التالي:</a:t>
            </a:r>
            <a:endParaRPr lang="en-GB" sz="2300" dirty="0">
              <a:cs typeface="Khalid Art bold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28713" y="3843338"/>
            <a:ext cx="79060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rgbClr val="000099"/>
                </a:solidFill>
              </a:rPr>
              <a:t>&lt;/p&gt;</a:t>
            </a:r>
            <a:endParaRPr lang="ar-BH" sz="2400" b="1" dirty="0">
              <a:solidFill>
                <a:srgbClr val="000099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9AB289C-7A3F-4638-AB98-5A576E509E9A}"/>
              </a:ext>
            </a:extLst>
          </p:cNvPr>
          <p:cNvSpPr/>
          <p:nvPr/>
        </p:nvSpPr>
        <p:spPr>
          <a:xfrm>
            <a:off x="181634" y="3328988"/>
            <a:ext cx="8580296" cy="14001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601C040-21B5-4577-B262-EE68A472AC2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l="-36945" t="42177" r="4255" b="2806"/>
          <a:stretch/>
        </p:blipFill>
        <p:spPr>
          <a:xfrm>
            <a:off x="85725" y="3400425"/>
            <a:ext cx="447084" cy="127909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57213" y="3814763"/>
            <a:ext cx="65755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rgbClr val="000099"/>
                </a:solidFill>
              </a:rPr>
              <a:t>&lt;p&gt;</a:t>
            </a:r>
            <a:endParaRPr lang="ar-BH" sz="2400" b="1" dirty="0">
              <a:solidFill>
                <a:srgbClr val="000099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8638" y="3328988"/>
            <a:ext cx="1068049" cy="45012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325" dirty="0"/>
              <a:t>&lt;form&gt;</a:t>
            </a:r>
            <a:endParaRPr lang="ar-BH" sz="2325" dirty="0"/>
          </a:p>
        </p:txBody>
      </p:sp>
      <p:sp>
        <p:nvSpPr>
          <p:cNvPr id="21" name="TextBox 20"/>
          <p:cNvSpPr txBox="1"/>
          <p:nvPr/>
        </p:nvSpPr>
        <p:spPr>
          <a:xfrm>
            <a:off x="514350" y="4329113"/>
            <a:ext cx="1183466" cy="45012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325" dirty="0"/>
              <a:t>&lt;/form&gt;</a:t>
            </a:r>
            <a:endParaRPr lang="ar-BH" sz="2325" dirty="0"/>
          </a:p>
        </p:txBody>
      </p:sp>
      <p:sp>
        <p:nvSpPr>
          <p:cNvPr id="22" name="Rounded Rectangle 21"/>
          <p:cNvSpPr/>
          <p:nvPr/>
        </p:nvSpPr>
        <p:spPr>
          <a:xfrm>
            <a:off x="971550" y="3871912"/>
            <a:ext cx="1700213" cy="3286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Enter book ID:</a:t>
            </a:r>
            <a:endParaRPr lang="ar-BH" b="1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00313" y="3829051"/>
            <a:ext cx="990977" cy="45012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325" b="1" dirty="0">
                <a:solidFill>
                  <a:srgbClr val="00B050"/>
                </a:solidFill>
              </a:rPr>
              <a:t>&lt;input</a:t>
            </a:r>
            <a:endParaRPr lang="ar-BH" sz="2325" b="1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86187" y="3857626"/>
            <a:ext cx="461986" cy="45012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325" b="1" dirty="0">
                <a:solidFill>
                  <a:srgbClr val="00B050"/>
                </a:solidFill>
              </a:rPr>
              <a:t>/&gt;</a:t>
            </a:r>
            <a:endParaRPr lang="ar-BH" sz="2325" b="1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87437" y="3843338"/>
            <a:ext cx="2198487" cy="45012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325" b="1" dirty="0">
                <a:solidFill>
                  <a:srgbClr val="C00000"/>
                </a:solidFill>
              </a:rPr>
              <a:t>type=“ number“</a:t>
            </a:r>
            <a:endParaRPr lang="ar-BH" sz="2325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60423" y="3843338"/>
            <a:ext cx="2340705" cy="45012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325" b="1" dirty="0">
                <a:solidFill>
                  <a:srgbClr val="7030A0"/>
                </a:solidFill>
              </a:rPr>
              <a:t>name=“</a:t>
            </a:r>
            <a:r>
              <a:rPr lang="en-US" sz="2325" b="1" dirty="0" err="1">
                <a:solidFill>
                  <a:srgbClr val="7030A0"/>
                </a:solidFill>
              </a:rPr>
              <a:t>ID_Book</a:t>
            </a:r>
            <a:r>
              <a:rPr lang="en-US" sz="2325" b="1" dirty="0">
                <a:solidFill>
                  <a:srgbClr val="7030A0"/>
                </a:solidFill>
              </a:rPr>
              <a:t>“</a:t>
            </a:r>
            <a:endParaRPr lang="ar-BH" sz="2325" b="1" dirty="0">
              <a:solidFill>
                <a:srgbClr val="7030A0"/>
              </a:solidFill>
            </a:endParaRPr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B17B0F94-4F4F-4213-9857-8B9ED8476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6003" y="3921160"/>
            <a:ext cx="982135" cy="36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3">
            <a:extLst>
              <a:ext uri="{FF2B5EF4-FFF2-40B4-BE49-F238E27FC236}">
                <a16:creationId xmlns:a16="http://schemas.microsoft.com/office/drawing/2014/main" id="{767A35A2-ADCB-4188-8F70-0C34DB0061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1675" y="3848696"/>
            <a:ext cx="1031376" cy="427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43814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0.75 -0.0055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4.81481E-6 L 0.42031 -0.0083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0" y="-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9" grpId="0"/>
      <p:bldP spid="22" grpId="0"/>
      <p:bldP spid="23" grpId="0"/>
      <p:bldP spid="24" grpId="0"/>
      <p:bldP spid="24" grpId="1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8" y="1349815"/>
            <a:ext cx="8858250" cy="178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020" y="68866"/>
            <a:ext cx="7543800" cy="1088068"/>
          </a:xfrm>
        </p:spPr>
        <p:txBody>
          <a:bodyPr>
            <a:noAutofit/>
          </a:bodyPr>
          <a:lstStyle/>
          <a:p>
            <a:pPr algn="r"/>
            <a:r>
              <a:rPr lang="ar-BH" sz="3600" b="1" dirty="0">
                <a:solidFill>
                  <a:srgbClr val="9B2D1F"/>
                </a:solidFill>
                <a:cs typeface="Khalid Art bold" pitchFamily="2" charset="-78"/>
              </a:rPr>
              <a:t>تمرين: كيفية إدراج مربع نص</a:t>
            </a:r>
            <a:br>
              <a:rPr lang="ar-BH" sz="3600" b="1" dirty="0">
                <a:solidFill>
                  <a:srgbClr val="9B2D1F"/>
                </a:solidFill>
                <a:cs typeface="Khalid Art bold" pitchFamily="2" charset="-78"/>
              </a:rPr>
            </a:br>
            <a:r>
              <a:rPr lang="ar-BH" sz="3600" b="1" dirty="0">
                <a:solidFill>
                  <a:srgbClr val="9B2D1F"/>
                </a:solidFill>
                <a:cs typeface="Khalid Art bold" pitchFamily="2" charset="-78"/>
              </a:rPr>
              <a:t> في النموذج</a:t>
            </a:r>
            <a:endParaRPr lang="ar-BH" sz="3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24B5F1-967A-4ADF-8C50-33ABAEBE9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2348" y="1384302"/>
            <a:ext cx="8860054" cy="730249"/>
          </a:xfrm>
        </p:spPr>
        <p:txBody>
          <a:bodyPr>
            <a:normAutofit/>
          </a:bodyPr>
          <a:lstStyle/>
          <a:p>
            <a:pPr algn="just" rt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ar-BH" sz="2300" dirty="0">
                <a:cs typeface="Khalid Art bold" pitchFamily="2" charset="-78"/>
              </a:rPr>
              <a:t> أدرجي مربع النص في النموذج كما هو موضح بالشكل التالي:</a:t>
            </a:r>
            <a:endParaRPr lang="en-GB" sz="2300" dirty="0">
              <a:cs typeface="Khalid Art bold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28713" y="3828098"/>
            <a:ext cx="79060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rgbClr val="000099"/>
                </a:solidFill>
              </a:rPr>
              <a:t>&lt;/p&gt;</a:t>
            </a:r>
            <a:endParaRPr lang="ar-BH" sz="2400" b="1" dirty="0">
              <a:solidFill>
                <a:srgbClr val="000099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9AB289C-7A3F-4638-AB98-5A576E509E9A}"/>
              </a:ext>
            </a:extLst>
          </p:cNvPr>
          <p:cNvSpPr/>
          <p:nvPr/>
        </p:nvSpPr>
        <p:spPr>
          <a:xfrm>
            <a:off x="181634" y="3328988"/>
            <a:ext cx="8580296" cy="14001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601C040-21B5-4577-B262-EE68A472AC2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l="-36945" t="42177" r="4255" b="2806"/>
          <a:stretch/>
        </p:blipFill>
        <p:spPr>
          <a:xfrm>
            <a:off x="85725" y="3400425"/>
            <a:ext cx="447084" cy="127909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57213" y="3814763"/>
            <a:ext cx="65755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rgbClr val="000099"/>
                </a:solidFill>
              </a:rPr>
              <a:t>&lt;p&gt;</a:t>
            </a:r>
            <a:endParaRPr lang="ar-BH" sz="2400" b="1" dirty="0">
              <a:solidFill>
                <a:srgbClr val="000099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8638" y="3328988"/>
            <a:ext cx="1068049" cy="45012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325" dirty="0"/>
              <a:t>&lt;form&gt;</a:t>
            </a:r>
            <a:endParaRPr lang="ar-BH" sz="2325" dirty="0"/>
          </a:p>
        </p:txBody>
      </p:sp>
      <p:sp>
        <p:nvSpPr>
          <p:cNvPr id="21" name="TextBox 20"/>
          <p:cNvSpPr txBox="1"/>
          <p:nvPr/>
        </p:nvSpPr>
        <p:spPr>
          <a:xfrm>
            <a:off x="514350" y="4329113"/>
            <a:ext cx="1183466" cy="45012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325" dirty="0"/>
              <a:t>&lt;/form&gt;</a:t>
            </a:r>
            <a:endParaRPr lang="ar-BH" sz="2325" dirty="0"/>
          </a:p>
        </p:txBody>
      </p:sp>
      <p:sp>
        <p:nvSpPr>
          <p:cNvPr id="22" name="Rounded Rectangle 21"/>
          <p:cNvSpPr/>
          <p:nvPr/>
        </p:nvSpPr>
        <p:spPr>
          <a:xfrm>
            <a:off x="963122" y="3889805"/>
            <a:ext cx="1850074" cy="3286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700" b="1" dirty="0">
                <a:solidFill>
                  <a:schemeClr val="tx1"/>
                </a:solidFill>
              </a:rPr>
              <a:t>Enter book Title:</a:t>
            </a:r>
            <a:endParaRPr lang="ar-BH" sz="1700" b="1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57463" y="3829051"/>
            <a:ext cx="990977" cy="45012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325" b="1" dirty="0">
                <a:solidFill>
                  <a:srgbClr val="00B050"/>
                </a:solidFill>
              </a:rPr>
              <a:t>&lt;input</a:t>
            </a:r>
            <a:endParaRPr lang="ar-BH" sz="2325" b="1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86187" y="3857626"/>
            <a:ext cx="461986" cy="45012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325" b="1" dirty="0">
                <a:solidFill>
                  <a:srgbClr val="00B050"/>
                </a:solidFill>
              </a:rPr>
              <a:t>/&gt;</a:t>
            </a:r>
            <a:endParaRPr lang="ar-BH" sz="2325" b="1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95243" y="3843338"/>
            <a:ext cx="1723677" cy="45012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325" b="1" dirty="0">
                <a:solidFill>
                  <a:srgbClr val="C00000"/>
                </a:solidFill>
              </a:rPr>
              <a:t>type=“ Text“</a:t>
            </a:r>
            <a:endParaRPr lang="ar-BH" sz="2325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69478" y="3843338"/>
            <a:ext cx="2632131" cy="45012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325" b="1" dirty="0">
                <a:solidFill>
                  <a:srgbClr val="7030A0"/>
                </a:solidFill>
              </a:rPr>
              <a:t>name=“</a:t>
            </a:r>
            <a:r>
              <a:rPr lang="en-US" sz="2325" b="1" dirty="0" err="1">
                <a:solidFill>
                  <a:srgbClr val="7030A0"/>
                </a:solidFill>
              </a:rPr>
              <a:t>Title_Book</a:t>
            </a:r>
            <a:r>
              <a:rPr lang="en-US" sz="2325" b="1" dirty="0">
                <a:solidFill>
                  <a:srgbClr val="7030A0"/>
                </a:solidFill>
              </a:rPr>
              <a:t>“</a:t>
            </a:r>
            <a:endParaRPr lang="ar-BH" sz="2325" b="1" dirty="0">
              <a:solidFill>
                <a:srgbClr val="7030A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9329" y="2757488"/>
            <a:ext cx="69294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3">
            <a:extLst>
              <a:ext uri="{FF2B5EF4-FFF2-40B4-BE49-F238E27FC236}">
                <a16:creationId xmlns:a16="http://schemas.microsoft.com/office/drawing/2014/main" id="{EE06F8DD-469D-4E50-B139-3A77F9E44D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68143" y="3921160"/>
            <a:ext cx="507717" cy="36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3">
            <a:extLst>
              <a:ext uri="{FF2B5EF4-FFF2-40B4-BE49-F238E27FC236}">
                <a16:creationId xmlns:a16="http://schemas.microsoft.com/office/drawing/2014/main" id="{4166A6B4-E2BB-4135-A20D-B6CF09072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6553" y="3859592"/>
            <a:ext cx="1357727" cy="416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8764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75 -0.0055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0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4.81481E-6 L 0.42031 -0.0083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0" y="-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9" grpId="0"/>
      <p:bldP spid="22" grpId="0"/>
      <p:bldP spid="23" grpId="0"/>
      <p:bldP spid="24" grpId="0"/>
      <p:bldP spid="24" grpId="1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483</Words>
  <Application>Microsoft Office PowerPoint</Application>
  <PresentationFormat>On-screen Show (16:9)</PresentationFormat>
  <Paragraphs>77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Form  اعداد قسم الحاسوب العام الدراسي: 2021-2022</vt:lpstr>
      <vt:lpstr>أهداف الدرس </vt:lpstr>
      <vt:lpstr>PowerPoint Presentation</vt:lpstr>
      <vt:lpstr>ادراج مربع نص في صفحة الويب</vt:lpstr>
      <vt:lpstr>ادراج مربع نص في صفحة الويب</vt:lpstr>
      <vt:lpstr>ادراج مربع نص في صفحة الويب</vt:lpstr>
      <vt:lpstr>طريقة إدراج مربع النص:-</vt:lpstr>
      <vt:lpstr>مثال : كيفية إدراج مربع نص  في النموذج</vt:lpstr>
      <vt:lpstr>تمرين: كيفية إدراج مربع نص  في النموذج</vt:lpstr>
      <vt:lpstr>تمرين (2)</vt:lpstr>
      <vt:lpstr>نشاط صفي</vt:lpstr>
      <vt:lpstr>تقييم الهدف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الاتفاقية المبدأ: يمكن تعلم وتوقعات السلوك الصفي باستخدام مبادئ سلوكية علمية وطرق تدريس فعالة.​</dc:title>
  <dc:creator/>
  <cp:lastModifiedBy/>
  <cp:revision>9</cp:revision>
  <dcterms:created xsi:type="dcterms:W3CDTF">2017-08-01T15:40:51Z</dcterms:created>
  <dcterms:modified xsi:type="dcterms:W3CDTF">2022-06-12T07:47:07Z</dcterms:modified>
</cp:coreProperties>
</file>