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9" r:id="rId4"/>
    <p:sldId id="260" r:id="rId5"/>
    <p:sldId id="261" r:id="rId6"/>
    <p:sldId id="25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5D70D3-631B-4BB7-95C0-66C1D2D382F5}" type="datetimeFigureOut">
              <a:rPr lang="en-US" smtClean="0"/>
              <a:t>4/21/2022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5DE79C-0772-44E9-BFF2-24D8B4C7C96A}" type="slidenum">
              <a:rPr lang="en-US" smtClean="0"/>
              <a:t>‹#›</a:t>
            </a:fld>
            <a:endParaRPr lang="en-US"/>
          </a:p>
        </p:txBody>
      </p:sp>
    </p:spTree>
    <p:extLst>
      <p:ext uri="{BB962C8B-B14F-4D97-AF65-F5344CB8AC3E}">
        <p14:creationId xmlns:p14="http://schemas.microsoft.com/office/powerpoint/2010/main" val="977395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C55341-F9FB-482C-86CB-F44EFCC72FAC}" type="datetimeFigureOut">
              <a:rPr lang="ar-SA" smtClean="0"/>
              <a:t>20/09/1443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6E922F9-EF06-4953-A63B-267D2442B46D}" type="slidenum">
              <a:rPr lang="ar-SA" smtClean="0"/>
              <a:t>‹#›</a:t>
            </a:fld>
            <a:endParaRPr lang="ar-SA"/>
          </a:p>
        </p:txBody>
      </p:sp>
    </p:spTree>
    <p:extLst>
      <p:ext uri="{BB962C8B-B14F-4D97-AF65-F5344CB8AC3E}">
        <p14:creationId xmlns:p14="http://schemas.microsoft.com/office/powerpoint/2010/main" val="923062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55341-F9FB-482C-86CB-F44EFCC72FAC}" type="datetimeFigureOut">
              <a:rPr lang="ar-SA" smtClean="0"/>
              <a:t>20/09/1443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6E922F9-EF06-4953-A63B-267D2442B46D}" type="slidenum">
              <a:rPr lang="ar-SA" smtClean="0"/>
              <a:t>‹#›</a:t>
            </a:fld>
            <a:endParaRPr lang="ar-SA"/>
          </a:p>
        </p:txBody>
      </p:sp>
    </p:spTree>
    <p:extLst>
      <p:ext uri="{BB962C8B-B14F-4D97-AF65-F5344CB8AC3E}">
        <p14:creationId xmlns:p14="http://schemas.microsoft.com/office/powerpoint/2010/main" val="4046381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55341-F9FB-482C-86CB-F44EFCC72FAC}" type="datetimeFigureOut">
              <a:rPr lang="ar-SA" smtClean="0"/>
              <a:t>20/09/1443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6E922F9-EF06-4953-A63B-267D2442B46D}" type="slidenum">
              <a:rPr lang="ar-SA" smtClean="0"/>
              <a:t>‹#›</a:t>
            </a:fld>
            <a:endParaRPr lang="ar-SA"/>
          </a:p>
        </p:txBody>
      </p:sp>
    </p:spTree>
    <p:extLst>
      <p:ext uri="{BB962C8B-B14F-4D97-AF65-F5344CB8AC3E}">
        <p14:creationId xmlns:p14="http://schemas.microsoft.com/office/powerpoint/2010/main" val="2495317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55341-F9FB-482C-86CB-F44EFCC72FAC}" type="datetimeFigureOut">
              <a:rPr lang="ar-SA" smtClean="0"/>
              <a:t>20/09/1443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6E922F9-EF06-4953-A63B-267D2442B46D}" type="slidenum">
              <a:rPr lang="ar-SA" smtClean="0"/>
              <a:t>‹#›</a:t>
            </a:fld>
            <a:endParaRPr lang="ar-SA"/>
          </a:p>
        </p:txBody>
      </p:sp>
    </p:spTree>
    <p:extLst>
      <p:ext uri="{BB962C8B-B14F-4D97-AF65-F5344CB8AC3E}">
        <p14:creationId xmlns:p14="http://schemas.microsoft.com/office/powerpoint/2010/main" val="1413204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DDC55341-F9FB-482C-86CB-F44EFCC72FAC}" type="datetimeFigureOut">
              <a:rPr lang="ar-SA" smtClean="0"/>
              <a:t>20/09/1443</a:t>
            </a:fld>
            <a:endParaRPr lang="ar-SA"/>
          </a:p>
        </p:txBody>
      </p:sp>
      <p:sp>
        <p:nvSpPr>
          <p:cNvPr id="5" name="Footer Placeholder 4"/>
          <p:cNvSpPr>
            <a:spLocks noGrp="1"/>
          </p:cNvSpPr>
          <p:nvPr>
            <p:ph type="ftr" sz="quarter" idx="11"/>
          </p:nvPr>
        </p:nvSpPr>
        <p:spPr>
          <a:xfrm>
            <a:off x="2182708" y="6272784"/>
            <a:ext cx="6327648" cy="365125"/>
          </a:xfrm>
        </p:spPr>
        <p:txBody>
          <a:bodyPr/>
          <a:lstStyle/>
          <a:p>
            <a:endParaRPr lang="ar-SA"/>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6E922F9-EF06-4953-A63B-267D2442B46D}" type="slidenum">
              <a:rPr lang="ar-SA" smtClean="0"/>
              <a:t>‹#›</a:t>
            </a:fld>
            <a:endParaRPr lang="ar-SA"/>
          </a:p>
        </p:txBody>
      </p:sp>
    </p:spTree>
    <p:extLst>
      <p:ext uri="{BB962C8B-B14F-4D97-AF65-F5344CB8AC3E}">
        <p14:creationId xmlns:p14="http://schemas.microsoft.com/office/powerpoint/2010/main" val="3396322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C55341-F9FB-482C-86CB-F44EFCC72FAC}" type="datetimeFigureOut">
              <a:rPr lang="ar-SA" smtClean="0"/>
              <a:t>20/09/1443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6E922F9-EF06-4953-A63B-267D2442B46D}" type="slidenum">
              <a:rPr lang="ar-SA" smtClean="0"/>
              <a:t>‹#›</a:t>
            </a:fld>
            <a:endParaRPr lang="ar-SA"/>
          </a:p>
        </p:txBody>
      </p:sp>
    </p:spTree>
    <p:extLst>
      <p:ext uri="{BB962C8B-B14F-4D97-AF65-F5344CB8AC3E}">
        <p14:creationId xmlns:p14="http://schemas.microsoft.com/office/powerpoint/2010/main" val="144895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C55341-F9FB-482C-86CB-F44EFCC72FAC}" type="datetimeFigureOut">
              <a:rPr lang="ar-SA" smtClean="0"/>
              <a:t>20/09/1443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D6E922F9-EF06-4953-A63B-267D2442B46D}" type="slidenum">
              <a:rPr lang="ar-SA" smtClean="0"/>
              <a:t>‹#›</a:t>
            </a:fld>
            <a:endParaRPr lang="ar-SA"/>
          </a:p>
        </p:txBody>
      </p:sp>
    </p:spTree>
    <p:extLst>
      <p:ext uri="{BB962C8B-B14F-4D97-AF65-F5344CB8AC3E}">
        <p14:creationId xmlns:p14="http://schemas.microsoft.com/office/powerpoint/2010/main" val="150018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C55341-F9FB-482C-86CB-F44EFCC72FAC}" type="datetimeFigureOut">
              <a:rPr lang="ar-SA" smtClean="0"/>
              <a:t>20/09/1443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D6E922F9-EF06-4953-A63B-267D2442B46D}" type="slidenum">
              <a:rPr lang="ar-SA" smtClean="0"/>
              <a:t>‹#›</a:t>
            </a:fld>
            <a:endParaRPr lang="ar-SA"/>
          </a:p>
        </p:txBody>
      </p:sp>
    </p:spTree>
    <p:extLst>
      <p:ext uri="{BB962C8B-B14F-4D97-AF65-F5344CB8AC3E}">
        <p14:creationId xmlns:p14="http://schemas.microsoft.com/office/powerpoint/2010/main" val="994402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55341-F9FB-482C-86CB-F44EFCC72FAC}" type="datetimeFigureOut">
              <a:rPr lang="ar-SA" smtClean="0"/>
              <a:t>20/09/1443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D6E922F9-EF06-4953-A63B-267D2442B46D}" type="slidenum">
              <a:rPr lang="ar-SA" smtClean="0"/>
              <a:t>‹#›</a:t>
            </a:fld>
            <a:endParaRPr lang="ar-SA"/>
          </a:p>
        </p:txBody>
      </p:sp>
    </p:spTree>
    <p:extLst>
      <p:ext uri="{BB962C8B-B14F-4D97-AF65-F5344CB8AC3E}">
        <p14:creationId xmlns:p14="http://schemas.microsoft.com/office/powerpoint/2010/main" val="2782903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C55341-F9FB-482C-86CB-F44EFCC72FAC}" type="datetimeFigureOut">
              <a:rPr lang="ar-SA" smtClean="0"/>
              <a:t>20/09/1443</a:t>
            </a:fld>
            <a:endParaRPr lang="ar-SA"/>
          </a:p>
        </p:txBody>
      </p:sp>
      <p:sp>
        <p:nvSpPr>
          <p:cNvPr id="6" name="Footer Placeholder 5"/>
          <p:cNvSpPr>
            <a:spLocks noGrp="1"/>
          </p:cNvSpPr>
          <p:nvPr>
            <p:ph type="ftr" sz="quarter" idx="11"/>
          </p:nvPr>
        </p:nvSpPr>
        <p:spPr/>
        <p:txBody>
          <a:bodyPr/>
          <a:lstStyle/>
          <a:p>
            <a:endParaRPr lang="ar-SA"/>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6E922F9-EF06-4953-A63B-267D2442B46D}" type="slidenum">
              <a:rPr lang="ar-SA" smtClean="0"/>
              <a:t>‹#›</a:t>
            </a:fld>
            <a:endParaRPr lang="ar-SA"/>
          </a:p>
        </p:txBody>
      </p:sp>
    </p:spTree>
    <p:extLst>
      <p:ext uri="{BB962C8B-B14F-4D97-AF65-F5344CB8AC3E}">
        <p14:creationId xmlns:p14="http://schemas.microsoft.com/office/powerpoint/2010/main" val="133386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C55341-F9FB-482C-86CB-F44EFCC72FAC}" type="datetimeFigureOut">
              <a:rPr lang="ar-SA" smtClean="0"/>
              <a:t>20/09/1443</a:t>
            </a:fld>
            <a:endParaRPr lang="ar-SA"/>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6E922F9-EF06-4953-A63B-267D2442B46D}" type="slidenum">
              <a:rPr lang="ar-SA" smtClean="0"/>
              <a:t>‹#›</a:t>
            </a:fld>
            <a:endParaRPr lang="ar-SA"/>
          </a:p>
        </p:txBody>
      </p:sp>
    </p:spTree>
    <p:extLst>
      <p:ext uri="{BB962C8B-B14F-4D97-AF65-F5344CB8AC3E}">
        <p14:creationId xmlns:p14="http://schemas.microsoft.com/office/powerpoint/2010/main" val="205541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DC55341-F9FB-482C-86CB-F44EFCC72FAC}" type="datetimeFigureOut">
              <a:rPr lang="ar-SA" smtClean="0"/>
              <a:t>20/09/1443</a:t>
            </a:fld>
            <a:endParaRPr lang="ar-SA"/>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ar-SA"/>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D6E922F9-EF06-4953-A63B-267D2442B46D}" type="slidenum">
              <a:rPr lang="ar-SA" smtClean="0"/>
              <a:t>‹#›</a:t>
            </a:fld>
            <a:endParaRPr lang="ar-SA"/>
          </a:p>
        </p:txBody>
      </p:sp>
    </p:spTree>
    <p:extLst>
      <p:ext uri="{BB962C8B-B14F-4D97-AF65-F5344CB8AC3E}">
        <p14:creationId xmlns:p14="http://schemas.microsoft.com/office/powerpoint/2010/main" val="2562330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pp.nearpod.com/?pin=I5XYM" TargetMode="External"/><Relationship Id="rId2" Type="http://schemas.openxmlformats.org/officeDocument/2006/relationships/image" Target="../media/image6.jpg"/><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www.moh.gov.bh/HealthInfo/Diseases_SickleCell_Causes"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D373A-77FC-4D5A-8876-8DD964578B44}"/>
              </a:ext>
            </a:extLst>
          </p:cNvPr>
          <p:cNvSpPr>
            <a:spLocks noGrp="1"/>
          </p:cNvSpPr>
          <p:nvPr>
            <p:ph type="ctrTitle"/>
          </p:nvPr>
        </p:nvSpPr>
        <p:spPr/>
        <p:txBody>
          <a:bodyPr/>
          <a:lstStyle/>
          <a:p>
            <a:pPr algn="ctr"/>
            <a:r>
              <a:rPr lang="ar-SA" dirty="0"/>
              <a:t>أمراض الدم الوراثية</a:t>
            </a:r>
            <a:br>
              <a:rPr lang="ar-SA" dirty="0"/>
            </a:br>
            <a:r>
              <a:rPr lang="ar-SA" sz="8000" dirty="0">
                <a:solidFill>
                  <a:srgbClr val="C00000"/>
                </a:solidFill>
              </a:rPr>
              <a:t>مرض فقر الدم المنجلي</a:t>
            </a:r>
            <a:endParaRPr lang="ar-SA" dirty="0">
              <a:solidFill>
                <a:srgbClr val="C00000"/>
              </a:solidFill>
            </a:endParaRPr>
          </a:p>
        </p:txBody>
      </p:sp>
      <p:sp>
        <p:nvSpPr>
          <p:cNvPr id="3" name="Subtitle 2">
            <a:extLst>
              <a:ext uri="{FF2B5EF4-FFF2-40B4-BE49-F238E27FC236}">
                <a16:creationId xmlns:a16="http://schemas.microsoft.com/office/drawing/2014/main" id="{0CC7BF03-7801-4ECF-A11E-E9B1581F6927}"/>
              </a:ext>
            </a:extLst>
          </p:cNvPr>
          <p:cNvSpPr>
            <a:spLocks noGrp="1"/>
          </p:cNvSpPr>
          <p:nvPr>
            <p:ph type="subTitle" idx="1"/>
          </p:nvPr>
        </p:nvSpPr>
        <p:spPr>
          <a:xfrm>
            <a:off x="1452252" y="4429183"/>
            <a:ext cx="8184908" cy="2239656"/>
          </a:xfrm>
        </p:spPr>
        <p:txBody>
          <a:bodyPr>
            <a:normAutofit/>
          </a:bodyPr>
          <a:lstStyle/>
          <a:p>
            <a:pPr algn="r"/>
            <a:r>
              <a:rPr lang="ar-SA" sz="2400" dirty="0"/>
              <a:t>اسم الطالبة: أروى سامي خليل</a:t>
            </a:r>
          </a:p>
          <a:p>
            <a:pPr algn="r"/>
            <a:r>
              <a:rPr lang="ar-SA" sz="2400" dirty="0"/>
              <a:t>الـــصـــف: 3ع4</a:t>
            </a:r>
          </a:p>
          <a:p>
            <a:pPr algn="r"/>
            <a:r>
              <a:rPr lang="ar-SA" sz="2400" dirty="0"/>
              <a:t>الرقم الشخصي: 081100906</a:t>
            </a:r>
          </a:p>
          <a:p>
            <a:pPr algn="r"/>
            <a:r>
              <a:rPr lang="ar-SA" sz="2400" dirty="0"/>
              <a:t>إشراف المعلمة أ. بشاير عبد العزيز</a:t>
            </a:r>
          </a:p>
        </p:txBody>
      </p:sp>
      <p:pic>
        <p:nvPicPr>
          <p:cNvPr id="5" name="Picture 4" descr="Shape, arrow&#10;&#10;Description automatically generated">
            <a:extLst>
              <a:ext uri="{FF2B5EF4-FFF2-40B4-BE49-F238E27FC236}">
                <a16:creationId xmlns:a16="http://schemas.microsoft.com/office/drawing/2014/main" id="{27F240D1-AD59-4773-AF15-99E5D4770148}"/>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14123" y="0"/>
            <a:ext cx="1390530" cy="1545855"/>
          </a:xfrm>
          <a:prstGeom prst="rect">
            <a:avLst/>
          </a:prstGeom>
        </p:spPr>
      </p:pic>
      <p:pic>
        <p:nvPicPr>
          <p:cNvPr id="7" name="Picture 6">
            <a:extLst>
              <a:ext uri="{FF2B5EF4-FFF2-40B4-BE49-F238E27FC236}">
                <a16:creationId xmlns:a16="http://schemas.microsoft.com/office/drawing/2014/main" id="{AD964976-C9A0-4CA5-B0C7-82A30096B6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6618" y="5970158"/>
            <a:ext cx="1977911" cy="698682"/>
          </a:xfrm>
          <a:prstGeom prst="rect">
            <a:avLst/>
          </a:prstGeom>
        </p:spPr>
      </p:pic>
      <p:pic>
        <p:nvPicPr>
          <p:cNvPr id="8" name="Picture 7">
            <a:extLst>
              <a:ext uri="{FF2B5EF4-FFF2-40B4-BE49-F238E27FC236}">
                <a16:creationId xmlns:a16="http://schemas.microsoft.com/office/drawing/2014/main" id="{A9BF0E6C-F674-4688-A8DA-EE68F9A6062C}"/>
              </a:ext>
            </a:extLst>
          </p:cNvPr>
          <p:cNvPicPr>
            <a:picLocks noChangeAspect="1"/>
          </p:cNvPicPr>
          <p:nvPr/>
        </p:nvPicPr>
        <p:blipFill>
          <a:blip r:embed="rId4"/>
          <a:stretch>
            <a:fillRect/>
          </a:stretch>
        </p:blipFill>
        <p:spPr>
          <a:xfrm>
            <a:off x="4937803" y="263130"/>
            <a:ext cx="3345094" cy="905963"/>
          </a:xfrm>
          <a:prstGeom prst="rect">
            <a:avLst/>
          </a:prstGeom>
        </p:spPr>
      </p:pic>
      <p:pic>
        <p:nvPicPr>
          <p:cNvPr id="2050" name="Picture 2">
            <a:extLst>
              <a:ext uri="{FF2B5EF4-FFF2-40B4-BE49-F238E27FC236}">
                <a16:creationId xmlns:a16="http://schemas.microsoft.com/office/drawing/2014/main" id="{8C95FA88-E32C-42CB-8F23-F2104403CDB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6980" y="4223403"/>
            <a:ext cx="2307348" cy="2502585"/>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EF478012-B0E1-4AEA-941D-2826CC1D1729}"/>
              </a:ext>
            </a:extLst>
          </p:cNvPr>
          <p:cNvSpPr/>
          <p:nvPr/>
        </p:nvSpPr>
        <p:spPr>
          <a:xfrm>
            <a:off x="2209800" y="5676900"/>
            <a:ext cx="644528" cy="70485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5979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51501-123F-4229-85EE-4721A88FFF60}"/>
              </a:ext>
            </a:extLst>
          </p:cNvPr>
          <p:cNvSpPr>
            <a:spLocks noGrp="1"/>
          </p:cNvSpPr>
          <p:nvPr>
            <p:ph type="title"/>
          </p:nvPr>
        </p:nvSpPr>
        <p:spPr>
          <a:xfrm>
            <a:off x="0" y="23775"/>
            <a:ext cx="12192000" cy="789364"/>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ar-SA" dirty="0"/>
              <a:t>العرض</a:t>
            </a:r>
          </a:p>
        </p:txBody>
      </p:sp>
      <p:sp>
        <p:nvSpPr>
          <p:cNvPr id="3" name="Content Placeholder 2">
            <a:extLst>
              <a:ext uri="{FF2B5EF4-FFF2-40B4-BE49-F238E27FC236}">
                <a16:creationId xmlns:a16="http://schemas.microsoft.com/office/drawing/2014/main" id="{18F43FD0-D322-4C52-8856-96876894C1E6}"/>
              </a:ext>
            </a:extLst>
          </p:cNvPr>
          <p:cNvSpPr>
            <a:spLocks noGrp="1"/>
          </p:cNvSpPr>
          <p:nvPr>
            <p:ph idx="1"/>
          </p:nvPr>
        </p:nvSpPr>
        <p:spPr>
          <a:xfrm>
            <a:off x="2893885" y="950674"/>
            <a:ext cx="9031416" cy="5125283"/>
          </a:xfrm>
        </p:spPr>
        <p:txBody>
          <a:bodyPr>
            <a:normAutofit/>
          </a:bodyPr>
          <a:lstStyle/>
          <a:p>
            <a:pPr marL="0" indent="0" algn="just">
              <a:lnSpc>
                <a:spcPct val="150000"/>
              </a:lnSpc>
              <a:buNone/>
            </a:pPr>
            <a:r>
              <a:rPr lang="ar-SA" sz="2800" b="1" u="sng" dirty="0"/>
              <a:t>المقدمة: </a:t>
            </a:r>
            <a:r>
              <a:rPr lang="ar-SA" sz="2800" dirty="0"/>
              <a:t>ليست كل الصفات الشكلية والظاهرية التي تنتقل عبر الأجيال، فهناك أمراض يورثها الأجداد والآباء لأبنائهم و أحفادهم، وتسمى الأمراض الوراثية كمرض فقر الدم المنجلي والثلاسيميا ونقص الخميرة وغيرها.</a:t>
            </a:r>
          </a:p>
          <a:p>
            <a:pPr marL="0" indent="0" algn="just">
              <a:lnSpc>
                <a:spcPct val="150000"/>
              </a:lnSpc>
              <a:buNone/>
            </a:pPr>
            <a:r>
              <a:rPr lang="ar-SA" sz="2800" dirty="0"/>
              <a:t>وقد اخترت </a:t>
            </a:r>
            <a:r>
              <a:rPr lang="ar-SA" sz="2800" b="1" dirty="0">
                <a:solidFill>
                  <a:srgbClr val="C00000"/>
                </a:solidFill>
              </a:rPr>
              <a:t>مرض فقر الدم المنجلي </a:t>
            </a:r>
            <a:r>
              <a:rPr lang="ar-SA" sz="2800" dirty="0"/>
              <a:t>من بينها للبحث عنه في تقريري، وذلك لأني أعاني من هذا المرض منذ إن كان عمري سنة و4 أشهر، بالرغم من إجراء أمي وأبي لفحوصات ما قبل الزواج، بسبب الأخطاء الطبية، إذ إن الطبيب لم يخبر أبي أنه حامل لمرض بيتا ثلاسيما. ولكن الحمد لله على قضائه وقدره.</a:t>
            </a:r>
          </a:p>
        </p:txBody>
      </p:sp>
      <p:pic>
        <p:nvPicPr>
          <p:cNvPr id="6" name="Picture 2" descr="فقر الدم المنجلي: ماذا لم يخبرك به الأطباء؟ وكيف تتغلب عليه؟ | الموقع الطبي  ابن سينا">
            <a:extLst>
              <a:ext uri="{FF2B5EF4-FFF2-40B4-BE49-F238E27FC236}">
                <a16:creationId xmlns:a16="http://schemas.microsoft.com/office/drawing/2014/main" id="{FF774835-B743-4602-B3A0-14FA85B90F9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765" r="47590" b="7029"/>
          <a:stretch/>
        </p:blipFill>
        <p:spPr bwMode="auto">
          <a:xfrm>
            <a:off x="305415" y="832189"/>
            <a:ext cx="2385634" cy="270057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فقر الدم المنجلي: ماذا لم يخبرك به الأطباء؟ وكيف تتغلب عليه؟ | الموقع الطبي  ابن سينا">
            <a:extLst>
              <a:ext uri="{FF2B5EF4-FFF2-40B4-BE49-F238E27FC236}">
                <a16:creationId xmlns:a16="http://schemas.microsoft.com/office/drawing/2014/main" id="{C409DB00-1D22-4EB9-B3E6-6890F04D9F2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8725" t="13765" b="7029"/>
          <a:stretch/>
        </p:blipFill>
        <p:spPr bwMode="auto">
          <a:xfrm>
            <a:off x="358181" y="3376701"/>
            <a:ext cx="2332868" cy="26992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F3E6926C-A28F-47F0-AEF3-07C8BA23D0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346" y="6024027"/>
            <a:ext cx="1977911" cy="698682"/>
          </a:xfrm>
          <a:prstGeom prst="rect">
            <a:avLst/>
          </a:prstGeom>
        </p:spPr>
      </p:pic>
    </p:spTree>
    <p:extLst>
      <p:ext uri="{BB962C8B-B14F-4D97-AF65-F5344CB8AC3E}">
        <p14:creationId xmlns:p14="http://schemas.microsoft.com/office/powerpoint/2010/main" val="4018607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51501-123F-4229-85EE-4721A88FFF60}"/>
              </a:ext>
            </a:extLst>
          </p:cNvPr>
          <p:cNvSpPr>
            <a:spLocks noGrp="1"/>
          </p:cNvSpPr>
          <p:nvPr>
            <p:ph type="title"/>
          </p:nvPr>
        </p:nvSpPr>
        <p:spPr>
          <a:xfrm>
            <a:off x="0" y="42825"/>
            <a:ext cx="12192000" cy="789364"/>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ar-SA" dirty="0"/>
              <a:t>العرض: الأمراض الوراثية</a:t>
            </a:r>
          </a:p>
        </p:txBody>
      </p:sp>
      <p:pic>
        <p:nvPicPr>
          <p:cNvPr id="4" name="Picture 3">
            <a:extLst>
              <a:ext uri="{FF2B5EF4-FFF2-40B4-BE49-F238E27FC236}">
                <a16:creationId xmlns:a16="http://schemas.microsoft.com/office/drawing/2014/main" id="{F3E6926C-A28F-47F0-AEF3-07C8BA23D0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346" y="6024027"/>
            <a:ext cx="1977911" cy="698682"/>
          </a:xfrm>
          <a:prstGeom prst="rect">
            <a:avLst/>
          </a:prstGeom>
        </p:spPr>
      </p:pic>
      <p:sp>
        <p:nvSpPr>
          <p:cNvPr id="7" name="Content Placeholder 6">
            <a:extLst>
              <a:ext uri="{FF2B5EF4-FFF2-40B4-BE49-F238E27FC236}">
                <a16:creationId xmlns:a16="http://schemas.microsoft.com/office/drawing/2014/main" id="{1F920D49-32BA-46FC-A04B-3E2715A64380}"/>
              </a:ext>
            </a:extLst>
          </p:cNvPr>
          <p:cNvSpPr>
            <a:spLocks noGrp="1"/>
          </p:cNvSpPr>
          <p:nvPr>
            <p:ph idx="1"/>
          </p:nvPr>
        </p:nvSpPr>
        <p:spPr>
          <a:xfrm>
            <a:off x="552917" y="974238"/>
            <a:ext cx="11086166" cy="5842721"/>
          </a:xfrm>
        </p:spPr>
        <p:txBody>
          <a:bodyPr>
            <a:normAutofit fontScale="85000" lnSpcReduction="20000"/>
          </a:bodyPr>
          <a:lstStyle/>
          <a:p>
            <a:pPr marL="0" indent="0">
              <a:lnSpc>
                <a:spcPct val="120000"/>
              </a:lnSpc>
              <a:buNone/>
            </a:pPr>
            <a:r>
              <a:rPr lang="ar-SA" sz="2800" b="1" u="sng" dirty="0">
                <a:solidFill>
                  <a:srgbClr val="C00000"/>
                </a:solidFill>
              </a:rPr>
              <a:t>الامراض الوراثية: </a:t>
            </a:r>
            <a:r>
              <a:rPr lang="ar-SA" sz="2800" b="1" dirty="0">
                <a:solidFill>
                  <a:schemeClr val="tx1">
                    <a:lumMod val="95000"/>
                    <a:lumOff val="5000"/>
                  </a:schemeClr>
                </a:solidFill>
                <a:latin typeface="Sakkal Majalla" panose="02000000000000000000" pitchFamily="2" charset="-78"/>
                <a:cs typeface="Sakkal Majalla" panose="02000000000000000000" pitchFamily="2" charset="-78"/>
              </a:rPr>
              <a:t>سميت بهذا الاسم لأن </a:t>
            </a:r>
            <a:r>
              <a:rPr lang="ar-BH" sz="2800" b="1" dirty="0">
                <a:solidFill>
                  <a:schemeClr val="tx1">
                    <a:lumMod val="95000"/>
                    <a:lumOff val="5000"/>
                  </a:schemeClr>
                </a:solidFill>
                <a:latin typeface="Sakkal Majalla" panose="02000000000000000000" pitchFamily="2" charset="-78"/>
                <a:cs typeface="Sakkal Majalla" panose="02000000000000000000" pitchFamily="2" charset="-78"/>
              </a:rPr>
              <a:t>التغيرات التي طرأت على الجينات تورث عبر الأجيال من خلال عملية الإخصاب التي تتم بين الأمشاج الذكرية مع الأمشاج الأنثوية التي تحمل جينات المرض من أحد الأبوين أو كليهما</a:t>
            </a:r>
            <a:r>
              <a:rPr lang="ar-SA" sz="2800" b="1" dirty="0">
                <a:solidFill>
                  <a:schemeClr val="tx1">
                    <a:lumMod val="95000"/>
                    <a:lumOff val="5000"/>
                  </a:schemeClr>
                </a:solidFill>
                <a:latin typeface="Sakkal Majalla" panose="02000000000000000000" pitchFamily="2" charset="-78"/>
                <a:cs typeface="Sakkal Majalla" panose="02000000000000000000" pitchFamily="2" charset="-78"/>
              </a:rPr>
              <a:t>.</a:t>
            </a:r>
          </a:p>
          <a:p>
            <a:pPr marL="0" indent="0">
              <a:lnSpc>
                <a:spcPct val="120000"/>
              </a:lnSpc>
              <a:buNone/>
            </a:pPr>
            <a:r>
              <a:rPr lang="ar-SA" sz="2800" b="1" u="sng" dirty="0">
                <a:solidFill>
                  <a:srgbClr val="C00000"/>
                </a:solidFill>
                <a:latin typeface="Sakkal Majalla" panose="02000000000000000000" pitchFamily="2" charset="-78"/>
                <a:cs typeface="Sakkal Majalla" panose="02000000000000000000" pitchFamily="2" charset="-78"/>
              </a:rPr>
              <a:t>بسبب</a:t>
            </a:r>
            <a:r>
              <a:rPr lang="ar-SA" sz="2800" b="1" u="sng" dirty="0">
                <a:latin typeface="Sakkal Majalla" panose="02000000000000000000" pitchFamily="2" charset="-78"/>
                <a:cs typeface="Sakkal Majalla" panose="02000000000000000000" pitchFamily="2" charset="-78"/>
              </a:rPr>
              <a:t> </a:t>
            </a:r>
            <a:r>
              <a:rPr lang="ar-BH" sz="2800" b="1" dirty="0">
                <a:solidFill>
                  <a:schemeClr val="tx1"/>
                </a:solidFill>
                <a:latin typeface="Sakkal Majalla" panose="02000000000000000000" pitchFamily="2" charset="-78"/>
                <a:cs typeface="Sakkal Majalla" panose="02000000000000000000" pitchFamily="2" charset="-78"/>
              </a:rPr>
              <a:t>اختلال في الجينات التي يحملها الفرد</a:t>
            </a:r>
            <a:r>
              <a:rPr lang="ar-SA" sz="2800" b="1" dirty="0">
                <a:solidFill>
                  <a:schemeClr val="tx1">
                    <a:lumMod val="95000"/>
                    <a:lumOff val="5000"/>
                  </a:schemeClr>
                </a:solidFill>
                <a:latin typeface="Sakkal Majalla" panose="02000000000000000000" pitchFamily="2" charset="-78"/>
                <a:cs typeface="Sakkal Majalla" panose="02000000000000000000" pitchFamily="2" charset="-78"/>
              </a:rPr>
              <a:t>.</a:t>
            </a:r>
          </a:p>
          <a:p>
            <a:pPr marL="0" indent="0">
              <a:lnSpc>
                <a:spcPct val="120000"/>
              </a:lnSpc>
              <a:buNone/>
            </a:pPr>
            <a:r>
              <a:rPr lang="ar-SA" sz="2800" b="1" u="sng" dirty="0">
                <a:solidFill>
                  <a:srgbClr val="C00000"/>
                </a:solidFill>
                <a:latin typeface="Sakkal Majalla" panose="02000000000000000000" pitchFamily="2" charset="-78"/>
                <a:cs typeface="Sakkal Majalla" panose="02000000000000000000" pitchFamily="2" charset="-78"/>
              </a:rPr>
              <a:t>أمثلة للأمراض الوراثية:</a:t>
            </a:r>
          </a:p>
          <a:p>
            <a:pPr>
              <a:lnSpc>
                <a:spcPct val="120000"/>
              </a:lnSpc>
            </a:pPr>
            <a:r>
              <a:rPr lang="ar-SA" sz="2800" b="1" dirty="0">
                <a:solidFill>
                  <a:schemeClr val="tx1"/>
                </a:solidFill>
                <a:latin typeface="Sakkal Majalla" panose="02000000000000000000" pitchFamily="2" charset="-78"/>
                <a:cs typeface="Sakkal Majalla" panose="02000000000000000000" pitchFamily="2" charset="-78"/>
              </a:rPr>
              <a:t>فقر الدم المنجلي .</a:t>
            </a:r>
          </a:p>
          <a:p>
            <a:pPr>
              <a:lnSpc>
                <a:spcPct val="120000"/>
              </a:lnSpc>
            </a:pPr>
            <a:r>
              <a:rPr lang="ar-BH" sz="2800" b="1" dirty="0">
                <a:solidFill>
                  <a:schemeClr val="tx1"/>
                </a:solidFill>
                <a:latin typeface="Sakkal Majalla" panose="02000000000000000000" pitchFamily="2" charset="-78"/>
                <a:cs typeface="Sakkal Majalla" panose="02000000000000000000" pitchFamily="2" charset="-78"/>
              </a:rPr>
              <a:t>الثلاسيميا </a:t>
            </a:r>
            <a:r>
              <a:rPr lang="ar-SA" sz="2800" b="1" dirty="0">
                <a:solidFill>
                  <a:schemeClr val="tx1"/>
                </a:solidFill>
                <a:latin typeface="Sakkal Majalla" panose="02000000000000000000" pitchFamily="2" charset="-78"/>
                <a:cs typeface="Sakkal Majalla" panose="02000000000000000000" pitchFamily="2" charset="-78"/>
              </a:rPr>
              <a:t>.</a:t>
            </a:r>
          </a:p>
          <a:p>
            <a:pPr>
              <a:lnSpc>
                <a:spcPct val="120000"/>
              </a:lnSpc>
            </a:pPr>
            <a:r>
              <a:rPr lang="ar-BH" sz="2800" b="1" dirty="0">
                <a:solidFill>
                  <a:schemeClr val="tx1"/>
                </a:solidFill>
                <a:latin typeface="Sakkal Majalla" panose="02000000000000000000" pitchFamily="2" charset="-78"/>
                <a:cs typeface="Sakkal Majalla" panose="02000000000000000000" pitchFamily="2" charset="-78"/>
              </a:rPr>
              <a:t>السكر الوراثي</a:t>
            </a:r>
            <a:r>
              <a:rPr lang="ar-SA" sz="2800" b="1" dirty="0">
                <a:solidFill>
                  <a:schemeClr val="tx1"/>
                </a:solidFill>
                <a:latin typeface="Sakkal Majalla" panose="02000000000000000000" pitchFamily="2" charset="-78"/>
                <a:cs typeface="Sakkal Majalla" panose="02000000000000000000" pitchFamily="2" charset="-78"/>
              </a:rPr>
              <a:t>.</a:t>
            </a:r>
          </a:p>
          <a:p>
            <a:pPr>
              <a:lnSpc>
                <a:spcPct val="120000"/>
              </a:lnSpc>
            </a:pPr>
            <a:r>
              <a:rPr lang="ar-BH" sz="2800" b="1" dirty="0">
                <a:solidFill>
                  <a:schemeClr val="tx1"/>
                </a:solidFill>
                <a:latin typeface="Sakkal Majalla" panose="02000000000000000000" pitchFamily="2" charset="-78"/>
                <a:cs typeface="Sakkal Majalla" panose="02000000000000000000" pitchFamily="2" charset="-78"/>
              </a:rPr>
              <a:t>نقص الخميرة</a:t>
            </a:r>
            <a:r>
              <a:rPr lang="ar-SA" sz="2800" b="1" dirty="0">
                <a:solidFill>
                  <a:schemeClr val="tx1"/>
                </a:solidFill>
                <a:latin typeface="Sakkal Majalla" panose="02000000000000000000" pitchFamily="2" charset="-78"/>
                <a:cs typeface="Sakkal Majalla" panose="02000000000000000000" pitchFamily="2" charset="-78"/>
              </a:rPr>
              <a:t>.</a:t>
            </a:r>
          </a:p>
          <a:p>
            <a:pPr marL="0" indent="0">
              <a:lnSpc>
                <a:spcPct val="120000"/>
              </a:lnSpc>
              <a:buNone/>
            </a:pPr>
            <a:r>
              <a:rPr lang="ar-SA" sz="2800" b="1" u="sng" dirty="0">
                <a:solidFill>
                  <a:srgbClr val="C00000"/>
                </a:solidFill>
                <a:latin typeface="Sakkal Majalla" panose="02000000000000000000" pitchFamily="2" charset="-78"/>
                <a:cs typeface="Sakkal Majalla" panose="02000000000000000000" pitchFamily="2" charset="-78"/>
              </a:rPr>
              <a:t>يمكن تجنبها بـــــــــ: </a:t>
            </a:r>
          </a:p>
          <a:p>
            <a:pPr algn="r" rtl="1">
              <a:lnSpc>
                <a:spcPct val="120000"/>
              </a:lnSpc>
            </a:pPr>
            <a:r>
              <a:rPr lang="ar-BH" sz="2800" b="1" dirty="0">
                <a:solidFill>
                  <a:schemeClr val="tx1"/>
                </a:solidFill>
                <a:latin typeface="Sakkal Majalla" panose="02000000000000000000" pitchFamily="2" charset="-78"/>
                <a:cs typeface="Sakkal Majalla" panose="02000000000000000000" pitchFamily="2" charset="-78"/>
              </a:rPr>
              <a:t>عدم الزواج من الأقارب.</a:t>
            </a:r>
          </a:p>
          <a:p>
            <a:pPr algn="r" rtl="1">
              <a:lnSpc>
                <a:spcPct val="120000"/>
              </a:lnSpc>
            </a:pPr>
            <a:r>
              <a:rPr lang="ar-BH" sz="2800" b="1" dirty="0">
                <a:solidFill>
                  <a:schemeClr val="tx1"/>
                </a:solidFill>
                <a:latin typeface="Sakkal Majalla" panose="02000000000000000000" pitchFamily="2" charset="-78"/>
                <a:cs typeface="Sakkal Majalla" panose="02000000000000000000" pitchFamily="2" charset="-78"/>
              </a:rPr>
              <a:t>  فحص ما قبل الزواج</a:t>
            </a:r>
            <a:r>
              <a:rPr lang="ar-SA" sz="2800" b="1" dirty="0">
                <a:solidFill>
                  <a:schemeClr val="tx1"/>
                </a:solidFill>
                <a:latin typeface="Sakkal Majalla" panose="02000000000000000000" pitchFamily="2" charset="-78"/>
                <a:cs typeface="Sakkal Majalla" panose="02000000000000000000" pitchFamily="2" charset="-78"/>
              </a:rPr>
              <a:t>.</a:t>
            </a:r>
            <a:endParaRPr lang="ar-SA" sz="2800" b="1" dirty="0">
              <a:latin typeface="Sakkal Majalla" panose="02000000000000000000" pitchFamily="2" charset="-78"/>
              <a:cs typeface="Sakkal Majalla" panose="02000000000000000000" pitchFamily="2" charset="-78"/>
            </a:endParaRPr>
          </a:p>
          <a:p>
            <a:pPr marL="0" indent="0">
              <a:lnSpc>
                <a:spcPct val="120000"/>
              </a:lnSpc>
              <a:buNone/>
            </a:pPr>
            <a:endParaRPr lang="ar-SA" sz="2800" b="1" dirty="0">
              <a:solidFill>
                <a:schemeClr val="tx1">
                  <a:lumMod val="95000"/>
                  <a:lumOff val="5000"/>
                </a:schemeClr>
              </a:solidFill>
              <a:latin typeface="Sakkal Majalla" panose="02000000000000000000" pitchFamily="2" charset="-78"/>
              <a:cs typeface="Sakkal Majalla" panose="02000000000000000000" pitchFamily="2" charset="-78"/>
            </a:endParaRPr>
          </a:p>
          <a:p>
            <a:pPr marL="0" indent="0">
              <a:lnSpc>
                <a:spcPct val="120000"/>
              </a:lnSpc>
              <a:buNone/>
            </a:pPr>
            <a:endParaRPr lang="ar-SA" sz="2800" b="1" dirty="0">
              <a:solidFill>
                <a:schemeClr val="tx1">
                  <a:lumMod val="95000"/>
                  <a:lumOff val="5000"/>
                </a:schemeClr>
              </a:solidFill>
              <a:latin typeface="Sakkal Majalla" panose="02000000000000000000" pitchFamily="2" charset="-78"/>
              <a:cs typeface="Sakkal Majalla" panose="02000000000000000000" pitchFamily="2" charset="-78"/>
            </a:endParaRPr>
          </a:p>
          <a:p>
            <a:pPr marL="0" indent="0">
              <a:lnSpc>
                <a:spcPct val="120000"/>
              </a:lnSpc>
              <a:buNone/>
            </a:pPr>
            <a:endParaRPr lang="en-US" sz="2800" b="1" dirty="0">
              <a:solidFill>
                <a:schemeClr val="tx1">
                  <a:lumMod val="95000"/>
                  <a:lumOff val="5000"/>
                </a:schemeClr>
              </a:solidFill>
            </a:endParaRPr>
          </a:p>
        </p:txBody>
      </p:sp>
      <p:pic>
        <p:nvPicPr>
          <p:cNvPr id="10" name="Picture 2" descr="مرض الثلاسيميا - موضوع">
            <a:extLst>
              <a:ext uri="{FF2B5EF4-FFF2-40B4-BE49-F238E27FC236}">
                <a16:creationId xmlns:a16="http://schemas.microsoft.com/office/drawing/2014/main" id="{4FF843A0-2456-4AC6-81FF-8C0E0C7C99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346" y="2933700"/>
            <a:ext cx="6191384" cy="2948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2369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51501-123F-4229-85EE-4721A88FFF60}"/>
              </a:ext>
            </a:extLst>
          </p:cNvPr>
          <p:cNvSpPr>
            <a:spLocks noGrp="1"/>
          </p:cNvSpPr>
          <p:nvPr>
            <p:ph type="title"/>
          </p:nvPr>
        </p:nvSpPr>
        <p:spPr>
          <a:xfrm>
            <a:off x="0" y="4725"/>
            <a:ext cx="12192000" cy="698682"/>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ar-SA" dirty="0"/>
              <a:t>العرض: مرض فقر الدم المنجلي</a:t>
            </a:r>
          </a:p>
        </p:txBody>
      </p:sp>
      <p:sp>
        <p:nvSpPr>
          <p:cNvPr id="5" name="Content Placeholder 6">
            <a:extLst>
              <a:ext uri="{FF2B5EF4-FFF2-40B4-BE49-F238E27FC236}">
                <a16:creationId xmlns:a16="http://schemas.microsoft.com/office/drawing/2014/main" id="{817CB08D-1563-44F3-AF3D-3ECCAF293916}"/>
              </a:ext>
            </a:extLst>
          </p:cNvPr>
          <p:cNvSpPr>
            <a:spLocks noGrp="1"/>
          </p:cNvSpPr>
          <p:nvPr>
            <p:ph idx="1"/>
          </p:nvPr>
        </p:nvSpPr>
        <p:spPr>
          <a:xfrm>
            <a:off x="1098439" y="779608"/>
            <a:ext cx="10918929" cy="5943102"/>
          </a:xfrm>
        </p:spPr>
        <p:txBody>
          <a:bodyPr>
            <a:normAutofit fontScale="77500" lnSpcReduction="20000"/>
          </a:bodyPr>
          <a:lstStyle/>
          <a:p>
            <a:pPr marL="0" indent="0">
              <a:lnSpc>
                <a:spcPct val="120000"/>
              </a:lnSpc>
              <a:buNone/>
            </a:pPr>
            <a:r>
              <a:rPr lang="ar-SA" sz="2800" b="1" u="sng" dirty="0">
                <a:solidFill>
                  <a:srgbClr val="C00000"/>
                </a:solidFill>
              </a:rPr>
              <a:t>مرض فقر الدم المنجلي :</a:t>
            </a:r>
            <a:r>
              <a:rPr lang="ar-SA" sz="2800" b="1" dirty="0">
                <a:solidFill>
                  <a:srgbClr val="C00000"/>
                </a:solidFill>
              </a:rPr>
              <a:t> </a:t>
            </a:r>
            <a:r>
              <a:rPr lang="ar-SA" sz="3200" b="1" dirty="0">
                <a:latin typeface="Sakkal Majalla" panose="02000000000000000000" pitchFamily="2" charset="-78"/>
                <a:cs typeface="Sakkal Majalla" panose="02000000000000000000" pitchFamily="2" charset="-78"/>
              </a:rPr>
              <a:t>هو من الأمراض الوراثية المنتشرة في العالم وفي البحرين، الذي يسببه </a:t>
            </a:r>
            <a:r>
              <a:rPr lang="ar-BH" sz="3200" b="1" dirty="0">
                <a:latin typeface="Sakkal Majalla" panose="02000000000000000000" pitchFamily="2" charset="-78"/>
                <a:cs typeface="Sakkal Majalla" panose="02000000000000000000" pitchFamily="2" charset="-78"/>
              </a:rPr>
              <a:t>حدوث </a:t>
            </a:r>
            <a:r>
              <a:rPr lang="ar-BH" sz="3200" b="1" dirty="0">
                <a:solidFill>
                  <a:schemeClr val="tx1"/>
                </a:solidFill>
                <a:latin typeface="Sakkal Majalla" panose="02000000000000000000" pitchFamily="2" charset="-78"/>
                <a:cs typeface="Sakkal Majalla" panose="02000000000000000000" pitchFamily="2" charset="-78"/>
              </a:rPr>
              <a:t>اضطراب جيني يصيب خلايا الدم الحمراء</a:t>
            </a:r>
            <a:r>
              <a:rPr lang="ar-SA" sz="3200" b="1" dirty="0">
                <a:latin typeface="Sakkal Majalla" panose="02000000000000000000" pitchFamily="2" charset="-78"/>
                <a:cs typeface="Sakkal Majalla" panose="02000000000000000000" pitchFamily="2" charset="-78"/>
              </a:rPr>
              <a:t>، يؤدي إلى حدوث خلل في تكوين هيموجلوبين الدم، وهو بروتين مسؤول عن حمل الأكسجين إلى خلايا الجسم، وتصبح الكريات غير قادرة على حمل الأكسجين بكفاءة إلى خلايا الجسم. </a:t>
            </a:r>
          </a:p>
          <a:p>
            <a:pPr marL="0" indent="0">
              <a:lnSpc>
                <a:spcPct val="120000"/>
              </a:lnSpc>
              <a:buNone/>
            </a:pPr>
            <a:r>
              <a:rPr lang="ar-SA" sz="2800" b="1" i="0" dirty="0">
                <a:effectLst/>
                <a:latin typeface="PT Sans Narrow" panose="020B0604020202020204" pitchFamily="34" charset="0"/>
              </a:rPr>
              <a:t>الجنين يحصل على جين من الأب وأخر من الام. لكي يصبح الجنين مصاب بفقر الدم المنجلي.</a:t>
            </a:r>
            <a:br>
              <a:rPr lang="ar-SA" sz="2800" b="1" dirty="0"/>
            </a:br>
            <a:r>
              <a:rPr lang="ar-SA" sz="3200" b="1" u="sng" dirty="0">
                <a:solidFill>
                  <a:srgbClr val="C00000"/>
                </a:solidFill>
                <a:latin typeface="Sakkal Majalla" panose="02000000000000000000" pitchFamily="2" charset="-78"/>
                <a:cs typeface="Sakkal Majalla" panose="02000000000000000000" pitchFamily="2" charset="-78"/>
              </a:rPr>
              <a:t>شكل الخلية المنجلية يؤدي إلى :</a:t>
            </a:r>
          </a:p>
          <a:p>
            <a:pPr>
              <a:lnSpc>
                <a:spcPct val="120000"/>
              </a:lnSpc>
            </a:pPr>
            <a:r>
              <a:rPr lang="ar-SA" sz="3200" b="1" dirty="0">
                <a:latin typeface="Sakkal Majalla" panose="02000000000000000000" pitchFamily="2" charset="-78"/>
                <a:cs typeface="Sakkal Majalla" panose="02000000000000000000" pitchFamily="2" charset="-78"/>
              </a:rPr>
              <a:t>إعاقة مرور الدم مرور الدم خلال الأوعية الدموية الدقيقة وتعمل على إنسدادها.</a:t>
            </a:r>
          </a:p>
          <a:p>
            <a:pPr>
              <a:lnSpc>
                <a:spcPct val="120000"/>
              </a:lnSpc>
            </a:pPr>
            <a:r>
              <a:rPr lang="ar-SA" sz="3200" b="1" dirty="0">
                <a:latin typeface="Sakkal Majalla" panose="02000000000000000000" pitchFamily="2" charset="-78"/>
                <a:cs typeface="Sakkal Majalla" panose="02000000000000000000" pitchFamily="2" charset="-78"/>
              </a:rPr>
              <a:t>نقص في كمية الأكسجين في الدم.</a:t>
            </a:r>
          </a:p>
          <a:p>
            <a:pPr>
              <a:lnSpc>
                <a:spcPct val="120000"/>
              </a:lnSpc>
            </a:pPr>
            <a:r>
              <a:rPr lang="ar-SA" sz="3200" b="1" dirty="0">
                <a:latin typeface="Sakkal Majalla" panose="02000000000000000000" pitchFamily="2" charset="-78"/>
                <a:cs typeface="Sakkal Majalla" panose="02000000000000000000" pitchFamily="2" charset="-78"/>
              </a:rPr>
              <a:t>آلام شديدة وضعف عام في الجسم.</a:t>
            </a:r>
          </a:p>
          <a:p>
            <a:pPr>
              <a:lnSpc>
                <a:spcPct val="120000"/>
              </a:lnSpc>
            </a:pPr>
            <a:r>
              <a:rPr lang="ar-SA" sz="3200" b="1" dirty="0">
                <a:latin typeface="Sakkal Majalla" panose="02000000000000000000" pitchFamily="2" charset="-78"/>
                <a:cs typeface="Sakkal Majalla" panose="02000000000000000000" pitchFamily="2" charset="-78"/>
              </a:rPr>
              <a:t>تآكل في العظام كعظام الحوض.</a:t>
            </a:r>
          </a:p>
          <a:p>
            <a:pPr marL="0" indent="0">
              <a:lnSpc>
                <a:spcPct val="120000"/>
              </a:lnSpc>
              <a:buNone/>
            </a:pPr>
            <a:r>
              <a:rPr lang="ar-SA" sz="3200" b="1" u="sng" dirty="0">
                <a:solidFill>
                  <a:srgbClr val="C00000"/>
                </a:solidFill>
                <a:latin typeface="Sakkal Majalla" panose="02000000000000000000" pitchFamily="2" charset="-78"/>
                <a:cs typeface="Sakkal Majalla" panose="02000000000000000000" pitchFamily="2" charset="-78"/>
              </a:rPr>
              <a:t>العلاج:  لا يوجد علاج ناجح لهذه المرض، ولكن يمكن التخفيف من الأعراض بالتالي:</a:t>
            </a:r>
          </a:p>
          <a:p>
            <a:pPr rtl="1"/>
            <a:r>
              <a:rPr lang="ar-BH" sz="3200" b="1" dirty="0">
                <a:solidFill>
                  <a:schemeClr val="tx1"/>
                </a:solidFill>
                <a:latin typeface="Sakkal Majalla" panose="02000000000000000000" pitchFamily="2" charset="-78"/>
                <a:cs typeface="Sakkal Majalla" panose="02000000000000000000" pitchFamily="2" charset="-78"/>
              </a:rPr>
              <a:t>تعطى للمرضى أدوية تخفف عنهم الآلام وتمنع انسداد الأوعية الدموية.</a:t>
            </a:r>
          </a:p>
          <a:p>
            <a:pPr rtl="1"/>
            <a:r>
              <a:rPr lang="ar-BH" sz="3200" b="1" dirty="0">
                <a:solidFill>
                  <a:schemeClr val="tx1"/>
                </a:solidFill>
                <a:latin typeface="Sakkal Majalla" panose="02000000000000000000" pitchFamily="2" charset="-78"/>
                <a:cs typeface="Sakkal Majalla" panose="02000000000000000000" pitchFamily="2" charset="-78"/>
              </a:rPr>
              <a:t>الأطفال المصابون يتم استبدال دمهم بخلايا دم حمراء طبيعية.</a:t>
            </a:r>
            <a:endParaRPr lang="ar-SA" sz="2800" b="1" dirty="0">
              <a:solidFill>
                <a:schemeClr val="tx1">
                  <a:lumMod val="95000"/>
                  <a:lumOff val="5000"/>
                </a:schemeClr>
              </a:solidFill>
              <a:latin typeface="Sakkal Majalla" panose="02000000000000000000" pitchFamily="2" charset="-78"/>
              <a:cs typeface="Sakkal Majalla" panose="02000000000000000000" pitchFamily="2" charset="-78"/>
            </a:endParaRPr>
          </a:p>
          <a:p>
            <a:pPr marL="0" indent="0">
              <a:lnSpc>
                <a:spcPct val="120000"/>
              </a:lnSpc>
              <a:buNone/>
            </a:pPr>
            <a:endParaRPr lang="ar-SA" sz="2800" b="1" dirty="0">
              <a:solidFill>
                <a:schemeClr val="tx1">
                  <a:lumMod val="95000"/>
                  <a:lumOff val="5000"/>
                </a:schemeClr>
              </a:solidFill>
              <a:latin typeface="Sakkal Majalla" panose="02000000000000000000" pitchFamily="2" charset="-78"/>
              <a:cs typeface="Sakkal Majalla" panose="02000000000000000000" pitchFamily="2" charset="-78"/>
            </a:endParaRPr>
          </a:p>
          <a:p>
            <a:pPr marL="0" indent="0">
              <a:lnSpc>
                <a:spcPct val="120000"/>
              </a:lnSpc>
              <a:buNone/>
            </a:pPr>
            <a:endParaRPr lang="en-US" sz="2800" b="1" dirty="0">
              <a:solidFill>
                <a:schemeClr val="tx1">
                  <a:lumMod val="95000"/>
                  <a:lumOff val="5000"/>
                </a:schemeClr>
              </a:solidFill>
            </a:endParaRPr>
          </a:p>
        </p:txBody>
      </p:sp>
      <p:pic>
        <p:nvPicPr>
          <p:cNvPr id="6" name="Picture 5">
            <a:extLst>
              <a:ext uri="{FF2B5EF4-FFF2-40B4-BE49-F238E27FC236}">
                <a16:creationId xmlns:a16="http://schemas.microsoft.com/office/drawing/2014/main" id="{FB68A8B7-02E0-4425-9C22-CEC824D746B5}"/>
              </a:ext>
            </a:extLst>
          </p:cNvPr>
          <p:cNvPicPr>
            <a:picLocks noChangeAspect="1"/>
          </p:cNvPicPr>
          <p:nvPr/>
        </p:nvPicPr>
        <p:blipFill rotWithShape="1">
          <a:blip r:embed="rId2"/>
          <a:srcRect l="42138" t="29781" r="42102" b="37002"/>
          <a:stretch/>
        </p:blipFill>
        <p:spPr>
          <a:xfrm>
            <a:off x="117482" y="1622070"/>
            <a:ext cx="3673468" cy="4353378"/>
          </a:xfrm>
          <a:prstGeom prst="rect">
            <a:avLst/>
          </a:prstGeom>
        </p:spPr>
      </p:pic>
      <p:pic>
        <p:nvPicPr>
          <p:cNvPr id="4" name="Picture 3">
            <a:extLst>
              <a:ext uri="{FF2B5EF4-FFF2-40B4-BE49-F238E27FC236}">
                <a16:creationId xmlns:a16="http://schemas.microsoft.com/office/drawing/2014/main" id="{F3E6926C-A28F-47F0-AEF3-07C8BA23D0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347" y="6131573"/>
            <a:ext cx="1673454" cy="591135"/>
          </a:xfrm>
          <a:prstGeom prst="rect">
            <a:avLst/>
          </a:prstGeom>
        </p:spPr>
      </p:pic>
      <p:sp>
        <p:nvSpPr>
          <p:cNvPr id="3" name="TextBox 2">
            <a:extLst>
              <a:ext uri="{FF2B5EF4-FFF2-40B4-BE49-F238E27FC236}">
                <a16:creationId xmlns:a16="http://schemas.microsoft.com/office/drawing/2014/main" id="{2FB0FD68-290E-4984-A499-BCEDDE1BE6D6}"/>
              </a:ext>
            </a:extLst>
          </p:cNvPr>
          <p:cNvSpPr txBox="1"/>
          <p:nvPr/>
        </p:nvSpPr>
        <p:spPr>
          <a:xfrm>
            <a:off x="1828801" y="6051649"/>
            <a:ext cx="2514600" cy="646331"/>
          </a:xfrm>
          <a:prstGeom prst="rect">
            <a:avLst/>
          </a:prstGeom>
          <a:noFill/>
        </p:spPr>
        <p:txBody>
          <a:bodyPr wrap="square" rtlCol="0">
            <a:spAutoFit/>
          </a:bodyPr>
          <a:lstStyle/>
          <a:p>
            <a:pPr algn="ctr"/>
            <a:r>
              <a:rPr lang="ar-SA" b="1" dirty="0">
                <a:solidFill>
                  <a:srgbClr val="C00000"/>
                </a:solidFill>
              </a:rPr>
              <a:t>عملية نقل الدم عندما ينقص مستوى الهيموجلوبين</a:t>
            </a:r>
            <a:endParaRPr lang="en-US" b="1" dirty="0">
              <a:solidFill>
                <a:srgbClr val="C00000"/>
              </a:solidFill>
            </a:endParaRPr>
          </a:p>
        </p:txBody>
      </p:sp>
    </p:spTree>
    <p:extLst>
      <p:ext uri="{BB962C8B-B14F-4D97-AF65-F5344CB8AC3E}">
        <p14:creationId xmlns:p14="http://schemas.microsoft.com/office/powerpoint/2010/main" val="1855238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2CA0A-7435-46A5-A14C-853DBDF9A623}"/>
              </a:ext>
            </a:extLst>
          </p:cNvPr>
          <p:cNvSpPr>
            <a:spLocks noGrp="1"/>
          </p:cNvSpPr>
          <p:nvPr>
            <p:ph type="title"/>
          </p:nvPr>
        </p:nvSpPr>
        <p:spPr>
          <a:xfrm>
            <a:off x="1066800" y="279148"/>
            <a:ext cx="10058400" cy="1467458"/>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SA" sz="4400" b="1" dirty="0"/>
              <a:t>الأسئلة</a:t>
            </a:r>
            <a:r>
              <a:rPr lang="ar-SA" sz="4400" dirty="0"/>
              <a:t> </a:t>
            </a:r>
            <a:br>
              <a:rPr lang="ar-SA" sz="4400" dirty="0"/>
            </a:br>
            <a:r>
              <a:rPr lang="ar-SA" sz="3100" dirty="0"/>
              <a:t>(أو من الممكن إضافة أسئلة باستخدام برامج رقمية مثل </a:t>
            </a:r>
            <a:r>
              <a:rPr lang="ar-SA" sz="3100" dirty="0" err="1"/>
              <a:t>الكاهوت</a:t>
            </a:r>
            <a:r>
              <a:rPr lang="ar-SA" sz="3100" dirty="0"/>
              <a:t> وإضافة الرابط)</a:t>
            </a:r>
            <a:endParaRPr lang="ar-SA" sz="4400" dirty="0"/>
          </a:p>
        </p:txBody>
      </p:sp>
      <p:pic>
        <p:nvPicPr>
          <p:cNvPr id="3" name="Picture 2">
            <a:extLst>
              <a:ext uri="{FF2B5EF4-FFF2-40B4-BE49-F238E27FC236}">
                <a16:creationId xmlns:a16="http://schemas.microsoft.com/office/drawing/2014/main" id="{331E8ABE-9B5C-4FF3-A4B2-EBA2EA00C5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346" y="6024027"/>
            <a:ext cx="1977911" cy="698682"/>
          </a:xfrm>
          <a:prstGeom prst="rect">
            <a:avLst/>
          </a:prstGeom>
        </p:spPr>
      </p:pic>
      <p:sp>
        <p:nvSpPr>
          <p:cNvPr id="4" name="Rectangle 3">
            <a:extLst>
              <a:ext uri="{FF2B5EF4-FFF2-40B4-BE49-F238E27FC236}">
                <a16:creationId xmlns:a16="http://schemas.microsoft.com/office/drawing/2014/main" id="{C07F3DA0-7C7E-4F6A-A99D-1C76F0126062}"/>
              </a:ext>
            </a:extLst>
          </p:cNvPr>
          <p:cNvSpPr/>
          <p:nvPr/>
        </p:nvSpPr>
        <p:spPr>
          <a:xfrm>
            <a:off x="1066800" y="2167847"/>
            <a:ext cx="10058400" cy="2383605"/>
          </a:xfrm>
          <a:prstGeom prst="rect">
            <a:avLst/>
          </a:prstGeom>
        </p:spPr>
        <p:style>
          <a:lnRef idx="2">
            <a:schemeClr val="accent4"/>
          </a:lnRef>
          <a:fillRef idx="1">
            <a:schemeClr val="lt1"/>
          </a:fillRef>
          <a:effectRef idx="0">
            <a:schemeClr val="accent4"/>
          </a:effectRef>
          <a:fontRef idx="minor">
            <a:schemeClr val="dk1"/>
          </a:fontRef>
        </p:style>
        <p:txBody>
          <a:bodyPr rtlCol="1" anchor="ctr"/>
          <a:lstStyle/>
          <a:p>
            <a:pPr algn="r">
              <a:lnSpc>
                <a:spcPct val="250000"/>
              </a:lnSpc>
            </a:pPr>
            <a:r>
              <a:rPr lang="en-US" sz="2800" dirty="0">
                <a:hlinkClick r:id="rId3"/>
              </a:rPr>
              <a:t>https://app.nearpod.com/?pin=I5XYM</a:t>
            </a:r>
            <a:endParaRPr lang="ar-SA" sz="2800" dirty="0"/>
          </a:p>
          <a:p>
            <a:pPr algn="r">
              <a:lnSpc>
                <a:spcPct val="250000"/>
              </a:lnSpc>
            </a:pPr>
            <a:r>
              <a:rPr lang="ar-SA" sz="2400" b="1" dirty="0"/>
              <a:t>النشاط الختامي، أسئلة خفيفة  بالنيربود</a:t>
            </a:r>
          </a:p>
        </p:txBody>
      </p:sp>
      <p:pic>
        <p:nvPicPr>
          <p:cNvPr id="6" name="Picture 5" descr="Qr code&#10;&#10;Description automatically generated">
            <a:extLst>
              <a:ext uri="{FF2B5EF4-FFF2-40B4-BE49-F238E27FC236}">
                <a16:creationId xmlns:a16="http://schemas.microsoft.com/office/drawing/2014/main" id="{306B733A-5F5A-4796-AA30-F6B1F64042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77651" y="2254637"/>
            <a:ext cx="2210024" cy="2210024"/>
          </a:xfrm>
          <a:prstGeom prst="rect">
            <a:avLst/>
          </a:prstGeom>
        </p:spPr>
      </p:pic>
    </p:spTree>
    <p:extLst>
      <p:ext uri="{BB962C8B-B14F-4D97-AF65-F5344CB8AC3E}">
        <p14:creationId xmlns:p14="http://schemas.microsoft.com/office/powerpoint/2010/main" val="1228789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2CA0A-7435-46A5-A14C-853DBDF9A623}"/>
              </a:ext>
            </a:extLst>
          </p:cNvPr>
          <p:cNvSpPr>
            <a:spLocks noGrp="1"/>
          </p:cNvSpPr>
          <p:nvPr>
            <p:ph type="title"/>
          </p:nvPr>
        </p:nvSpPr>
        <p:spPr>
          <a:xfrm>
            <a:off x="1066800" y="279148"/>
            <a:ext cx="10058400" cy="1467458"/>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SA" sz="4800" b="1" dirty="0"/>
              <a:t>الخاتمة والمصادر</a:t>
            </a:r>
            <a:r>
              <a:rPr lang="ar-SA" sz="4000" dirty="0"/>
              <a:t> </a:t>
            </a:r>
            <a:br>
              <a:rPr lang="ar-SA" sz="4000" dirty="0"/>
            </a:br>
            <a:r>
              <a:rPr lang="ar-SA" sz="4000" dirty="0"/>
              <a:t>(حددي أرقام الصفحات المستخدمة من الكتاب المدرسي)</a:t>
            </a:r>
          </a:p>
        </p:txBody>
      </p:sp>
      <p:sp>
        <p:nvSpPr>
          <p:cNvPr id="4" name="Rectangle 3">
            <a:extLst>
              <a:ext uri="{FF2B5EF4-FFF2-40B4-BE49-F238E27FC236}">
                <a16:creationId xmlns:a16="http://schemas.microsoft.com/office/drawing/2014/main" id="{C07F3DA0-7C7E-4F6A-A99D-1C76F0126062}"/>
              </a:ext>
            </a:extLst>
          </p:cNvPr>
          <p:cNvSpPr/>
          <p:nvPr/>
        </p:nvSpPr>
        <p:spPr>
          <a:xfrm>
            <a:off x="1066800" y="1957226"/>
            <a:ext cx="10058400" cy="2383605"/>
          </a:xfrm>
          <a:prstGeom prst="rect">
            <a:avLst/>
          </a:prstGeom>
        </p:spPr>
        <p:style>
          <a:lnRef idx="2">
            <a:schemeClr val="accent4"/>
          </a:lnRef>
          <a:fillRef idx="1">
            <a:schemeClr val="lt1"/>
          </a:fillRef>
          <a:effectRef idx="0">
            <a:schemeClr val="accent4"/>
          </a:effectRef>
          <a:fontRef idx="minor">
            <a:schemeClr val="dk1"/>
          </a:fontRef>
        </p:style>
        <p:txBody>
          <a:bodyPr rtlCol="1" anchor="ctr"/>
          <a:lstStyle/>
          <a:p>
            <a:pPr algn="r"/>
            <a:r>
              <a:rPr lang="ar-SA" sz="2400" b="1" dirty="0"/>
              <a:t>الخاتمة: هناك أمراض وراثية تنتقل من الآباء إلى الأبناء بالرغم من اتباع كل تعليمات وزارة الصحة، وبالرغم من رضا المريض وأهله بقضاء الله تعالى وقدره ومحاولته لتحدي الظروف والتكيف مع المرض، إلا أن الكثير من الناس المحيطة به في المدرسة والمجتمع يتنمرون عليه وكأنه من اختار المرض لنفسه، لذلك أ</a:t>
            </a:r>
            <a:r>
              <a:rPr lang="ar-BH" sz="2400" b="1" dirty="0"/>
              <a:t>تمن</a:t>
            </a:r>
            <a:r>
              <a:rPr lang="ar-SA" sz="2400" b="1" dirty="0"/>
              <a:t>ى المزيد من التوعية المجتمعية لعدم التنمر على المريض واحترام مشاعره، كما أت</a:t>
            </a:r>
            <a:r>
              <a:rPr lang="ar-BH" sz="2400" b="1" dirty="0"/>
              <a:t>من</a:t>
            </a:r>
            <a:r>
              <a:rPr lang="ar-SA" sz="2400" b="1" dirty="0"/>
              <a:t>ى أن يتطور الطب أكثر ويتم إجراء زراعة الخلايا الجذعية للمرضى حتى عندما لا يوجد تطابق بين خلايا المريض وخلايا الشخص المتبرع كحالتي. وأتمنى الصحة لكل سكان العالم.</a:t>
            </a:r>
          </a:p>
        </p:txBody>
      </p:sp>
      <p:sp>
        <p:nvSpPr>
          <p:cNvPr id="5" name="Rectangle 4">
            <a:extLst>
              <a:ext uri="{FF2B5EF4-FFF2-40B4-BE49-F238E27FC236}">
                <a16:creationId xmlns:a16="http://schemas.microsoft.com/office/drawing/2014/main" id="{DF4054BE-25DB-479F-A426-ED561E65DC1C}"/>
              </a:ext>
            </a:extLst>
          </p:cNvPr>
          <p:cNvSpPr/>
          <p:nvPr/>
        </p:nvSpPr>
        <p:spPr>
          <a:xfrm>
            <a:off x="1066800" y="4511853"/>
            <a:ext cx="10058400" cy="1751745"/>
          </a:xfrm>
          <a:prstGeom prst="rect">
            <a:avLst/>
          </a:prstGeom>
        </p:spPr>
        <p:style>
          <a:lnRef idx="2">
            <a:schemeClr val="accent4"/>
          </a:lnRef>
          <a:fillRef idx="1">
            <a:schemeClr val="lt1"/>
          </a:fillRef>
          <a:effectRef idx="0">
            <a:schemeClr val="accent4"/>
          </a:effectRef>
          <a:fontRef idx="minor">
            <a:schemeClr val="dk1"/>
          </a:fontRef>
        </p:style>
        <p:txBody>
          <a:bodyPr rtlCol="1" anchor="ctr"/>
          <a:lstStyle/>
          <a:p>
            <a:pPr marL="285750" indent="-285750" algn="r" rtl="1">
              <a:buFont typeface="Arial" panose="020B0604020202020204" pitchFamily="34" charset="0"/>
              <a:buChar char="•"/>
            </a:pPr>
            <a:r>
              <a:rPr lang="ar-SA" sz="2000" b="1" dirty="0"/>
              <a:t> الكتاب المدرسي صفحة 136 و 137.</a:t>
            </a:r>
          </a:p>
          <a:p>
            <a:pPr marL="285750" indent="-285750" algn="r" rtl="1">
              <a:buFont typeface="Arial" panose="020B0604020202020204" pitchFamily="34" charset="0"/>
              <a:buChar char="•"/>
            </a:pPr>
            <a:r>
              <a:rPr lang="ar-SA" sz="2000" b="1" dirty="0"/>
              <a:t>  وزارة الصحة لمملكة البحرين </a:t>
            </a:r>
            <a:r>
              <a:rPr lang="en-US" sz="2000" b="1" dirty="0">
                <a:hlinkClick r:id="rId2"/>
              </a:rPr>
              <a:t>https://www.moh.gov.bh/HealthInfo/Diseases_SickleCell_Causes</a:t>
            </a:r>
            <a:endParaRPr lang="ar-SA" sz="2000" b="1" dirty="0"/>
          </a:p>
          <a:p>
            <a:pPr marL="285750" indent="-285750" algn="r" rtl="1">
              <a:buFont typeface="Arial" panose="020B0604020202020204" pitchFamily="34" charset="0"/>
              <a:buChar char="•"/>
            </a:pPr>
            <a:r>
              <a:rPr lang="ar-SA" sz="2000" b="1" dirty="0"/>
              <a:t>الواقع الذي أعيشه باعتباري مصابة لسكلثال: فقر الدم مع الثلاسيميا</a:t>
            </a:r>
          </a:p>
        </p:txBody>
      </p:sp>
      <p:pic>
        <p:nvPicPr>
          <p:cNvPr id="3" name="Picture 2">
            <a:extLst>
              <a:ext uri="{FF2B5EF4-FFF2-40B4-BE49-F238E27FC236}">
                <a16:creationId xmlns:a16="http://schemas.microsoft.com/office/drawing/2014/main" id="{331E8ABE-9B5C-4FF3-A4B2-EBA2EA00C5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346" y="6024027"/>
            <a:ext cx="1977911" cy="698682"/>
          </a:xfrm>
          <a:prstGeom prst="rect">
            <a:avLst/>
          </a:prstGeom>
        </p:spPr>
      </p:pic>
    </p:spTree>
    <p:extLst>
      <p:ext uri="{BB962C8B-B14F-4D97-AF65-F5344CB8AC3E}">
        <p14:creationId xmlns:p14="http://schemas.microsoft.com/office/powerpoint/2010/main" val="27024838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173</TotalTime>
  <Words>552</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PT Sans Narrow</vt:lpstr>
      <vt:lpstr>Rockwell</vt:lpstr>
      <vt:lpstr>Rockwell Condensed</vt:lpstr>
      <vt:lpstr>Sakkal Majalla</vt:lpstr>
      <vt:lpstr>Wingdings</vt:lpstr>
      <vt:lpstr>Wood Type</vt:lpstr>
      <vt:lpstr>أمراض الدم الوراثية مرض فقر الدم المنجلي</vt:lpstr>
      <vt:lpstr>العرض</vt:lpstr>
      <vt:lpstr>العرض: الأمراض الوراثية</vt:lpstr>
      <vt:lpstr>العرض: مرض فقر الدم المنجلي</vt:lpstr>
      <vt:lpstr>الأسئلة  (أو من الممكن إضافة أسئلة باستخدام برامج رقمية مثل الكاهوت وإضافة الرابط)</vt:lpstr>
      <vt:lpstr>الخاتمة والمصادر  (حددي أرقام الصفحات المستخدمة من الكتاب المدرسي)</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dc:title>
  <dc:creator>Mariam Naser</dc:creator>
  <cp:lastModifiedBy>Bashaer  Abdulaziz Ali Fakher</cp:lastModifiedBy>
  <cp:revision>24</cp:revision>
  <dcterms:created xsi:type="dcterms:W3CDTF">2022-03-21T06:36:42Z</dcterms:created>
  <dcterms:modified xsi:type="dcterms:W3CDTF">2022-04-21T09:35:28Z</dcterms:modified>
</cp:coreProperties>
</file>