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0"/>
  </p:notesMasterIdLst>
  <p:sldIdLst>
    <p:sldId id="356" r:id="rId2"/>
    <p:sldId id="258" r:id="rId3"/>
    <p:sldId id="260" r:id="rId4"/>
    <p:sldId id="261" r:id="rId5"/>
    <p:sldId id="357" r:id="rId6"/>
    <p:sldId id="358" r:id="rId7"/>
    <p:sldId id="259" r:id="rId8"/>
    <p:sldId id="350" r:id="rId9"/>
  </p:sldIdLst>
  <p:sldSz cx="12192000" cy="6858000"/>
  <p:notesSz cx="6858000" cy="9144000"/>
  <p:defaultTextStyle>
    <a:defPPr lvl="0">
      <a:defRPr lang="ar-JO"/>
    </a:defPPr>
    <a:lvl1pPr marL="0" lv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C90FCF-64F8-4A9E-A1C1-4B6A85C71055}" v="76" dt="2022-05-18T08:08:16.6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095" autoAdjust="0"/>
  </p:normalViewPr>
  <p:slideViewPr>
    <p:cSldViewPr snapToGrid="0">
      <p:cViewPr>
        <p:scale>
          <a:sx n="50" d="100"/>
          <a:sy n="50" d="100"/>
        </p:scale>
        <p:origin x="1186" y="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K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EC806-D6EF-3B4D-B9F5-250570F14218}" type="datetimeFigureOut">
              <a:rPr lang="en-KW" smtClean="0"/>
              <a:t>05/18/2022</a:t>
            </a:fld>
            <a:endParaRPr lang="en-K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K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294CA-D56D-AA41-9631-B6D626AD704B}" type="slidenum">
              <a:rPr lang="en-KW" smtClean="0"/>
              <a:t>‹#›</a:t>
            </a:fld>
            <a:endParaRPr lang="en-KW"/>
          </a:p>
        </p:txBody>
      </p:sp>
    </p:spTree>
    <p:extLst>
      <p:ext uri="{BB962C8B-B14F-4D97-AF65-F5344CB8AC3E}">
        <p14:creationId xmlns:p14="http://schemas.microsoft.com/office/powerpoint/2010/main" val="2296408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DDB8-7280-4EB7-832F-1340096470D8}" type="datetimeFigureOut">
              <a:rPr lang="ar-JO" smtClean="0"/>
              <a:t>17/10/1443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6E31A-187D-48C6-A5B2-34895B692448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195301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DDB8-7280-4EB7-832F-1340096470D8}" type="datetimeFigureOut">
              <a:rPr lang="ar-JO" smtClean="0"/>
              <a:t>17/10/1443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6E31A-187D-48C6-A5B2-34895B692448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820471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DDB8-7280-4EB7-832F-1340096470D8}" type="datetimeFigureOut">
              <a:rPr lang="ar-JO" smtClean="0"/>
              <a:t>17/10/1443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6E31A-187D-48C6-A5B2-34895B692448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184027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DDB8-7280-4EB7-832F-1340096470D8}" type="datetimeFigureOut">
              <a:rPr lang="ar-JO" smtClean="0"/>
              <a:t>17/10/1443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6E31A-187D-48C6-A5B2-34895B692448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56722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DDB8-7280-4EB7-832F-1340096470D8}" type="datetimeFigureOut">
              <a:rPr lang="ar-JO" smtClean="0"/>
              <a:t>17/10/1443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6E31A-187D-48C6-A5B2-34895B692448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296851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DDB8-7280-4EB7-832F-1340096470D8}" type="datetimeFigureOut">
              <a:rPr lang="ar-JO" smtClean="0"/>
              <a:t>17/10/1443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6E31A-187D-48C6-A5B2-34895B692448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914325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DDB8-7280-4EB7-832F-1340096470D8}" type="datetimeFigureOut">
              <a:rPr lang="ar-JO" smtClean="0"/>
              <a:t>17/10/1443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6E31A-187D-48C6-A5B2-34895B692448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674377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/>
          <a:srcRect t="9286" b="9286"/>
          <a:stretch/>
        </p:blipFill>
        <p:spPr>
          <a:xfrm>
            <a:off x="-1" y="-45720"/>
            <a:ext cx="12192002" cy="6949440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-10780207" y="1114"/>
            <a:ext cx="22972207" cy="6856885"/>
            <a:chOff x="-25143908" y="-2152650"/>
            <a:chExt cx="37335908" cy="11144250"/>
          </a:xfrm>
        </p:grpSpPr>
        <p:sp>
          <p:nvSpPr>
            <p:cNvPr id="9" name="Rectangle 8"/>
            <p:cNvSpPr/>
            <p:nvPr/>
          </p:nvSpPr>
          <p:spPr>
            <a:xfrm>
              <a:off x="-6475954" y="-2152650"/>
              <a:ext cx="18667954" cy="11144250"/>
            </a:xfrm>
            <a:prstGeom prst="rect">
              <a:avLst/>
            </a:prstGeom>
            <a:blipFill dpi="0" rotWithShape="1">
              <a:blip r:embed="rId3">
                <a:alphaModFix am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JO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-25143908" y="-2152650"/>
              <a:ext cx="18667954" cy="11144250"/>
            </a:xfrm>
            <a:prstGeom prst="rect">
              <a:avLst/>
            </a:prstGeom>
            <a:blipFill dpi="0" rotWithShape="1">
              <a:blip r:embed="rId3">
                <a:alphaModFix am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JO" dirty="0"/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-26195" y="-19050"/>
            <a:ext cx="12244390" cy="209550"/>
          </a:xfrm>
          <a:prstGeom prst="rect">
            <a:avLst/>
          </a:prstGeom>
          <a:solidFill>
            <a:srgbClr val="67983E"/>
          </a:solidFill>
          <a:ln w="2857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>
            <a:bevelT w="889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7" name="Rectangle 6"/>
          <p:cNvSpPr/>
          <p:nvPr userDrawn="1"/>
        </p:nvSpPr>
        <p:spPr>
          <a:xfrm>
            <a:off x="-26195" y="6667500"/>
            <a:ext cx="12244390" cy="209550"/>
          </a:xfrm>
          <a:prstGeom prst="rect">
            <a:avLst/>
          </a:prstGeom>
          <a:solidFill>
            <a:srgbClr val="67983E"/>
          </a:solidFill>
          <a:ln w="28575"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>
            <a:bevelT w="889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8252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0.94219 0 " pathEditMode="relative" rAng="0" ptsTypes="AA">
                                      <p:cBhvr>
                                        <p:cTn id="6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DDB8-7280-4EB7-832F-1340096470D8}" type="datetimeFigureOut">
              <a:rPr lang="ar-JO" smtClean="0"/>
              <a:t>17/10/1443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6E31A-187D-48C6-A5B2-34895B692448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832704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DDB8-7280-4EB7-832F-1340096470D8}" type="datetimeFigureOut">
              <a:rPr lang="ar-JO" smtClean="0"/>
              <a:t>17/10/1443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6E31A-187D-48C6-A5B2-34895B692448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664449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DDB8-7280-4EB7-832F-1340096470D8}" type="datetimeFigureOut">
              <a:rPr lang="ar-JO" smtClean="0"/>
              <a:t>17/10/1443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6E31A-187D-48C6-A5B2-34895B692448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21427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BDDB8-7280-4EB7-832F-1340096470D8}" type="datetimeFigureOut">
              <a:rPr lang="ar-JO" smtClean="0"/>
              <a:t>17/10/1443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6E31A-187D-48C6-A5B2-34895B692448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412657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t="9286" b="9286"/>
          <a:stretch/>
        </p:blipFill>
        <p:spPr>
          <a:xfrm>
            <a:off x="-1" y="-45720"/>
            <a:ext cx="12192002" cy="6949440"/>
          </a:xfrm>
          <a:prstGeom prst="rect">
            <a:avLst/>
          </a:prstGeom>
        </p:spPr>
      </p:pic>
      <p:sp>
        <p:nvSpPr>
          <p:cNvPr id="26" name="مربع السؤال"/>
          <p:cNvSpPr/>
          <p:nvPr/>
        </p:nvSpPr>
        <p:spPr>
          <a:xfrm>
            <a:off x="3408218" y="2006428"/>
            <a:ext cx="5375564" cy="2755577"/>
          </a:xfrm>
          <a:prstGeom prst="roundRect">
            <a:avLst/>
          </a:prstGeom>
          <a:solidFill>
            <a:schemeClr val="accent1">
              <a:lumMod val="40000"/>
              <a:lumOff val="60000"/>
              <a:alpha val="63000"/>
            </a:schemeClr>
          </a:solidFill>
          <a:ln w="2857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استخدام لغة التنسيق </a:t>
            </a:r>
            <a:r>
              <a:rPr lang="en-GB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CSS</a:t>
            </a:r>
            <a:endParaRPr lang="ar-BH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ar-BH" sz="2800" b="1" dirty="0">
                <a:solidFill>
                  <a:schemeClr val="accent1">
                    <a:lumMod val="50000"/>
                  </a:schemeClr>
                </a:solidFill>
              </a:rPr>
              <a:t>إعداد : أسماء عبدالله جعفر </a:t>
            </a:r>
            <a:br>
              <a:rPr lang="ar-BH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ar-BH" sz="2800" b="1" dirty="0">
                <a:solidFill>
                  <a:schemeClr val="accent1">
                    <a:lumMod val="50000"/>
                  </a:schemeClr>
                </a:solidFill>
              </a:rPr>
              <a:t>الصف : أول 7</a:t>
            </a:r>
          </a:p>
          <a:p>
            <a:pPr algn="ctr"/>
            <a:r>
              <a:rPr lang="ar-BH" sz="2800" b="1" dirty="0">
                <a:solidFill>
                  <a:schemeClr val="accent1">
                    <a:lumMod val="50000"/>
                  </a:schemeClr>
                </a:solidFill>
              </a:rPr>
              <a:t>المادة: تقنية المعلومات والاتصال</a:t>
            </a:r>
            <a:br>
              <a:rPr lang="ar-BH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ar-BH" sz="2800" b="1" dirty="0">
                <a:solidFill>
                  <a:schemeClr val="accent1">
                    <a:lumMod val="50000"/>
                  </a:schemeClr>
                </a:solidFill>
              </a:rPr>
              <a:t>إشراف :أ.فاطمة محسن</a:t>
            </a:r>
            <a:endParaRPr lang="ar-JO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sound effects_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914955"/>
            <a:ext cx="609600" cy="609600"/>
          </a:xfrm>
          <a:prstGeom prst="rect">
            <a:avLst/>
          </a:prstGeom>
        </p:spPr>
      </p:pic>
      <p:sp>
        <p:nvSpPr>
          <p:cNvPr id="11" name="12-Point Star 10"/>
          <p:cNvSpPr/>
          <p:nvPr/>
        </p:nvSpPr>
        <p:spPr>
          <a:xfrm>
            <a:off x="9837324" y="2500146"/>
            <a:ext cx="1772878" cy="1772878"/>
          </a:xfrm>
          <a:prstGeom prst="star12">
            <a:avLst>
              <a:gd name="adj" fmla="val 1699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787" y="4424872"/>
            <a:ext cx="1486840" cy="1641136"/>
          </a:xfrm>
          <a:prstGeom prst="rect">
            <a:avLst/>
          </a:prstGeom>
        </p:spPr>
      </p:pic>
      <p:sp>
        <p:nvSpPr>
          <p:cNvPr id="14" name="12-Point Star 13"/>
          <p:cNvSpPr/>
          <p:nvPr/>
        </p:nvSpPr>
        <p:spPr>
          <a:xfrm>
            <a:off x="580801" y="2500146"/>
            <a:ext cx="1772878" cy="1772878"/>
          </a:xfrm>
          <a:prstGeom prst="star12">
            <a:avLst>
              <a:gd name="adj" fmla="val 1699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dirty="0"/>
          </a:p>
        </p:txBody>
      </p:sp>
      <p:sp>
        <p:nvSpPr>
          <p:cNvPr id="19" name="Rectangle 18"/>
          <p:cNvSpPr/>
          <p:nvPr/>
        </p:nvSpPr>
        <p:spPr>
          <a:xfrm>
            <a:off x="-26195" y="-19050"/>
            <a:ext cx="12244390" cy="209550"/>
          </a:xfrm>
          <a:prstGeom prst="rect">
            <a:avLst/>
          </a:prstGeom>
          <a:solidFill>
            <a:srgbClr val="67983E"/>
          </a:solidFill>
          <a:ln w="2857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>
            <a:bevelT w="889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0" name="Rectangle 19"/>
          <p:cNvSpPr/>
          <p:nvPr/>
        </p:nvSpPr>
        <p:spPr>
          <a:xfrm>
            <a:off x="-26195" y="6667500"/>
            <a:ext cx="12244390" cy="209550"/>
          </a:xfrm>
          <a:prstGeom prst="rect">
            <a:avLst/>
          </a:prstGeom>
          <a:solidFill>
            <a:srgbClr val="67983E"/>
          </a:solidFill>
          <a:ln w="28575"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>
            <a:bevelT w="889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721448B-6321-9161-8EDE-3CA936989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749" y="5027350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D53A9AA5-2F8D-99AC-81E4-CEBA863BA9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0215" y="539701"/>
            <a:ext cx="6119267" cy="12070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4210AC-1391-DAD3-AFF9-C767003B0465}"/>
              </a:ext>
            </a:extLst>
          </p:cNvPr>
          <p:cNvSpPr txBox="1"/>
          <p:nvPr/>
        </p:nvSpPr>
        <p:spPr>
          <a:xfrm>
            <a:off x="3625442" y="5012664"/>
            <a:ext cx="4383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dirty="0"/>
              <a:t>2021-2022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066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7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26" grpId="1" animBg="1"/>
      <p:bldP spid="11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السؤال"/>
          <p:cNvSpPr/>
          <p:nvPr/>
        </p:nvSpPr>
        <p:spPr>
          <a:xfrm>
            <a:off x="3438971" y="1576123"/>
            <a:ext cx="5209310" cy="1512000"/>
          </a:xfrm>
          <a:prstGeom prst="roundRect">
            <a:avLst/>
          </a:prstGeom>
          <a:solidFill>
            <a:schemeClr val="bg1">
              <a:alpha val="63000"/>
            </a:schemeClr>
          </a:solidFill>
          <a:ln w="2857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تمكن المصمم من كتابة ملاحظة و إدراج تعليقات توضيحية </a:t>
            </a:r>
            <a:b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B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داخل ملف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CSS</a:t>
            </a:r>
            <a:endParaRPr lang="ar-JO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صحيح"/>
          <p:cNvSpPr/>
          <p:nvPr/>
        </p:nvSpPr>
        <p:spPr>
          <a:xfrm>
            <a:off x="6320717" y="3842709"/>
            <a:ext cx="2327564" cy="590550"/>
          </a:xfrm>
          <a:prstGeom prst="roundRect">
            <a:avLst/>
          </a:prstGeom>
          <a:solidFill>
            <a:schemeClr val="bg1">
              <a:alpha val="63000"/>
            </a:schemeClr>
          </a:solidFill>
          <a:ln w="2857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إضافة التعليق </a:t>
            </a:r>
            <a:endParaRPr lang="ar-JO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خطأ - 1"/>
          <p:cNvSpPr/>
          <p:nvPr/>
        </p:nvSpPr>
        <p:spPr>
          <a:xfrm>
            <a:off x="3491345" y="3842709"/>
            <a:ext cx="2327564" cy="590550"/>
          </a:xfrm>
          <a:prstGeom prst="roundRect">
            <a:avLst/>
          </a:prstGeom>
          <a:solidFill>
            <a:schemeClr val="bg1">
              <a:alpha val="63000"/>
            </a:schemeClr>
          </a:solidFill>
          <a:ln w="2857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تنسيق النصوص</a:t>
            </a:r>
            <a:endParaRPr lang="ar-JO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خطأ - 2"/>
          <p:cNvSpPr/>
          <p:nvPr/>
        </p:nvSpPr>
        <p:spPr>
          <a:xfrm>
            <a:off x="6320717" y="4764617"/>
            <a:ext cx="2327564" cy="590550"/>
          </a:xfrm>
          <a:prstGeom prst="roundRect">
            <a:avLst/>
          </a:prstGeom>
          <a:solidFill>
            <a:schemeClr val="bg1">
              <a:alpha val="63000"/>
            </a:schemeClr>
          </a:solidFill>
          <a:ln w="2857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r>
              <a:rPr lang="ar-BH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تنسيق الصور</a:t>
            </a:r>
            <a:endParaRPr lang="ar-JO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خطأ - 3"/>
          <p:cNvSpPr/>
          <p:nvPr/>
        </p:nvSpPr>
        <p:spPr>
          <a:xfrm>
            <a:off x="3491345" y="4764617"/>
            <a:ext cx="2327564" cy="590550"/>
          </a:xfrm>
          <a:prstGeom prst="roundRect">
            <a:avLst/>
          </a:prstGeom>
          <a:solidFill>
            <a:schemeClr val="bg1">
              <a:alpha val="63000"/>
            </a:schemeClr>
          </a:solidFill>
          <a:ln w="2857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تنسيق الارتباط الشعبي </a:t>
            </a:r>
            <a:endParaRPr lang="ar-JO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الكرة الأرضية"/>
          <p:cNvPicPr>
            <a:picLocks noChangeAspect="1"/>
          </p:cNvPicPr>
          <p:nvPr/>
        </p:nvPicPr>
        <p:blipFill>
          <a:blip r:embed="rId5"/>
          <a:srcRect l="2250" r="2250"/>
          <a:stretch/>
        </p:blipFill>
        <p:spPr>
          <a:xfrm>
            <a:off x="-6057900" y="675767"/>
            <a:ext cx="6057900" cy="6057900"/>
          </a:xfrm>
          <a:prstGeom prst="rect">
            <a:avLst/>
          </a:prstGeom>
        </p:spPr>
      </p:pic>
      <p:grpSp>
        <p:nvGrpSpPr>
          <p:cNvPr id="5" name="إجابة صحيحة"/>
          <p:cNvGrpSpPr/>
          <p:nvPr/>
        </p:nvGrpSpPr>
        <p:grpSpPr>
          <a:xfrm>
            <a:off x="4932218" y="3114167"/>
            <a:ext cx="2327564" cy="590550"/>
            <a:chOff x="4932218" y="975534"/>
            <a:chExt cx="2327564" cy="590550"/>
          </a:xfrm>
        </p:grpSpPr>
        <p:sp>
          <p:nvSpPr>
            <p:cNvPr id="10" name="النص"/>
            <p:cNvSpPr/>
            <p:nvPr/>
          </p:nvSpPr>
          <p:spPr>
            <a:xfrm>
              <a:off x="4932218" y="975534"/>
              <a:ext cx="2327564" cy="590550"/>
            </a:xfrm>
            <a:prstGeom prst="roundRect">
              <a:avLst/>
            </a:prstGeom>
            <a:solidFill>
              <a:schemeClr val="bg1">
                <a:lumMod val="95000"/>
                <a:alpha val="63000"/>
              </a:schemeClr>
            </a:solidFill>
            <a:ln w="28575">
              <a:solidFill>
                <a:schemeClr val="bg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BH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إجابة صحيحة</a:t>
              </a:r>
              <a:endParaRPr lang="ar-JO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إشارة صح"/>
            <p:cNvSpPr/>
            <p:nvPr/>
          </p:nvSpPr>
          <p:spPr>
            <a:xfrm flipH="1">
              <a:off x="5128260" y="1120012"/>
              <a:ext cx="449580" cy="301594"/>
            </a:xfrm>
            <a:custGeom>
              <a:avLst/>
              <a:gdLst>
                <a:gd name="connsiteX0" fmla="*/ 0 w 831917"/>
                <a:gd name="connsiteY0" fmla="*/ 0 h 558078"/>
                <a:gd name="connsiteX1" fmla="*/ 92016 w 831917"/>
                <a:gd name="connsiteY1" fmla="*/ 0 h 558078"/>
                <a:gd name="connsiteX2" fmla="*/ 556995 w 831917"/>
                <a:gd name="connsiteY2" fmla="*/ 464979 h 558078"/>
                <a:gd name="connsiteX3" fmla="*/ 556995 w 831917"/>
                <a:gd name="connsiteY3" fmla="*/ 463480 h 558078"/>
                <a:gd name="connsiteX4" fmla="*/ 737319 w 831917"/>
                <a:gd name="connsiteY4" fmla="*/ 283156 h 558078"/>
                <a:gd name="connsiteX5" fmla="*/ 831917 w 831917"/>
                <a:gd name="connsiteY5" fmla="*/ 283156 h 558078"/>
                <a:gd name="connsiteX6" fmla="*/ 558078 w 831917"/>
                <a:gd name="connsiteY6" fmla="*/ 556995 h 558078"/>
                <a:gd name="connsiteX7" fmla="*/ 558078 w 831917"/>
                <a:gd name="connsiteY7" fmla="*/ 558078 h 558078"/>
                <a:gd name="connsiteX8" fmla="*/ 557537 w 831917"/>
                <a:gd name="connsiteY8" fmla="*/ 557537 h 558078"/>
                <a:gd name="connsiteX9" fmla="*/ 556995 w 831917"/>
                <a:gd name="connsiteY9" fmla="*/ 558078 h 558078"/>
                <a:gd name="connsiteX10" fmla="*/ 556995 w 831917"/>
                <a:gd name="connsiteY10" fmla="*/ 556995 h 558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1917" h="558078">
                  <a:moveTo>
                    <a:pt x="0" y="0"/>
                  </a:moveTo>
                  <a:lnTo>
                    <a:pt x="92016" y="0"/>
                  </a:lnTo>
                  <a:lnTo>
                    <a:pt x="556995" y="464979"/>
                  </a:lnTo>
                  <a:lnTo>
                    <a:pt x="556995" y="463480"/>
                  </a:lnTo>
                  <a:lnTo>
                    <a:pt x="737319" y="283156"/>
                  </a:lnTo>
                  <a:lnTo>
                    <a:pt x="831917" y="283156"/>
                  </a:lnTo>
                  <a:lnTo>
                    <a:pt x="558078" y="556995"/>
                  </a:lnTo>
                  <a:lnTo>
                    <a:pt x="558078" y="558078"/>
                  </a:lnTo>
                  <a:lnTo>
                    <a:pt x="557537" y="557537"/>
                  </a:lnTo>
                  <a:lnTo>
                    <a:pt x="556995" y="558078"/>
                  </a:lnTo>
                  <a:lnTo>
                    <a:pt x="556995" y="556995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JO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صحيح">
            <a:hlinkClick r:id="" action="ppaction://hlinkshowjump?jump=nextslide"/>
          </p:cNvPr>
          <p:cNvSpPr/>
          <p:nvPr/>
        </p:nvSpPr>
        <p:spPr>
          <a:xfrm>
            <a:off x="5786437" y="3916541"/>
            <a:ext cx="619126" cy="473014"/>
          </a:xfrm>
          <a:prstGeom prst="leftArrow">
            <a:avLst>
              <a:gd name="adj1" fmla="val 49999"/>
              <a:gd name="adj2" fmla="val 50000"/>
            </a:avLst>
          </a:prstGeom>
          <a:solidFill>
            <a:srgbClr val="008AF2">
              <a:alpha val="62745"/>
            </a:srgbClr>
          </a:solidFill>
          <a:ln w="2857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059680" y="5500003"/>
            <a:ext cx="2072640" cy="1047750"/>
            <a:chOff x="4932218" y="5393490"/>
            <a:chExt cx="2327564" cy="1176619"/>
          </a:xfrm>
        </p:grpSpPr>
        <p:sp>
          <p:nvSpPr>
            <p:cNvPr id="28" name="النص"/>
            <p:cNvSpPr/>
            <p:nvPr/>
          </p:nvSpPr>
          <p:spPr>
            <a:xfrm>
              <a:off x="4932218" y="5686526"/>
              <a:ext cx="2327564" cy="590550"/>
            </a:xfrm>
            <a:prstGeom prst="roundRect">
              <a:avLst/>
            </a:prstGeom>
            <a:noFill/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JO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Multiply 7"/>
            <p:cNvSpPr/>
            <p:nvPr/>
          </p:nvSpPr>
          <p:spPr>
            <a:xfrm>
              <a:off x="5507691" y="5393490"/>
              <a:ext cx="1176618" cy="1176619"/>
            </a:xfrm>
            <a:prstGeom prst="mathMultiply">
              <a:avLst>
                <a:gd name="adj1" fmla="val 8382"/>
              </a:avLst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JO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8605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3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3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3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agical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" presetClass="exit" presetSubtype="2" fill="hold" grpId="2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8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2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8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sitive Game Collect 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7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sitive Game Collect 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7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sitive Game Collect 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7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3" grpId="0" animBg="1"/>
      <p:bldP spid="13" grpId="1" autoUpdateAnimBg="0"/>
      <p:bldP spid="13" grpId="2" animBg="1"/>
      <p:bldP spid="16" grpId="0" animBg="1"/>
      <p:bldP spid="16" grpId="2" animBg="1"/>
      <p:bldP spid="16" grpId="3" animBg="1"/>
      <p:bldP spid="17" grpId="0" animBg="1"/>
      <p:bldP spid="17" grpId="2" animBg="1"/>
      <p:bldP spid="17" grpId="3" animBg="1"/>
      <p:bldP spid="14" grpId="0" animBg="1"/>
      <p:bldP spid="14" grpId="2" animBg="1"/>
      <p:bldP spid="14" grpId="3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السؤال"/>
          <p:cNvSpPr/>
          <p:nvPr/>
        </p:nvSpPr>
        <p:spPr>
          <a:xfrm>
            <a:off x="3491345" y="1897442"/>
            <a:ext cx="5209310" cy="1512000"/>
          </a:xfrm>
          <a:prstGeom prst="roundRect">
            <a:avLst/>
          </a:prstGeom>
          <a:solidFill>
            <a:schemeClr val="bg1">
              <a:alpha val="63000"/>
            </a:schemeClr>
          </a:solidFill>
          <a:ln w="2857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لتحديد نمط الخط مائل أو عادي نستخدم ؟</a:t>
            </a:r>
            <a:endParaRPr lang="ar-JO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صحيح"/>
          <p:cNvSpPr/>
          <p:nvPr/>
        </p:nvSpPr>
        <p:spPr>
          <a:xfrm>
            <a:off x="6320717" y="4764617"/>
            <a:ext cx="2327564" cy="590550"/>
          </a:xfrm>
          <a:prstGeom prst="roundRect">
            <a:avLst/>
          </a:prstGeom>
          <a:solidFill>
            <a:schemeClr val="bg1">
              <a:alpha val="63000"/>
            </a:schemeClr>
          </a:solidFill>
          <a:ln w="2857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Font style </a:t>
            </a:r>
            <a:endParaRPr lang="ar-JO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خطأ - 1"/>
          <p:cNvSpPr/>
          <p:nvPr/>
        </p:nvSpPr>
        <p:spPr>
          <a:xfrm>
            <a:off x="3491345" y="3842709"/>
            <a:ext cx="2327564" cy="590550"/>
          </a:xfrm>
          <a:prstGeom prst="roundRect">
            <a:avLst/>
          </a:prstGeom>
          <a:solidFill>
            <a:schemeClr val="bg1">
              <a:alpha val="63000"/>
            </a:schemeClr>
          </a:solidFill>
          <a:ln w="2857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Font family</a:t>
            </a:r>
            <a:endParaRPr lang="ar-JO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خطأ - 2"/>
          <p:cNvSpPr/>
          <p:nvPr/>
        </p:nvSpPr>
        <p:spPr>
          <a:xfrm>
            <a:off x="6320717" y="3839193"/>
            <a:ext cx="2327564" cy="590550"/>
          </a:xfrm>
          <a:prstGeom prst="roundRect">
            <a:avLst/>
          </a:prstGeom>
          <a:solidFill>
            <a:schemeClr val="bg1">
              <a:alpha val="63000"/>
            </a:schemeClr>
          </a:solidFill>
          <a:ln w="2857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Font weight</a:t>
            </a:r>
            <a:endParaRPr lang="ar-JO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خطأ - 3"/>
          <p:cNvSpPr/>
          <p:nvPr/>
        </p:nvSpPr>
        <p:spPr>
          <a:xfrm>
            <a:off x="3491345" y="4764617"/>
            <a:ext cx="2327564" cy="590550"/>
          </a:xfrm>
          <a:prstGeom prst="roundRect">
            <a:avLst/>
          </a:prstGeom>
          <a:solidFill>
            <a:schemeClr val="bg1">
              <a:alpha val="63000"/>
            </a:schemeClr>
          </a:solidFill>
          <a:ln w="2857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</a:t>
            </a:r>
            <a:endParaRPr lang="ar-JO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الكرة الأرضية"/>
          <p:cNvPicPr>
            <a:picLocks noChangeAspect="1"/>
          </p:cNvPicPr>
          <p:nvPr/>
        </p:nvPicPr>
        <p:blipFill>
          <a:blip r:embed="rId5"/>
          <a:srcRect l="2250" r="2250"/>
          <a:stretch/>
        </p:blipFill>
        <p:spPr>
          <a:xfrm>
            <a:off x="-6077387" y="431800"/>
            <a:ext cx="6057900" cy="6057900"/>
          </a:xfrm>
          <a:prstGeom prst="rect">
            <a:avLst/>
          </a:prstGeom>
        </p:spPr>
      </p:pic>
      <p:grpSp>
        <p:nvGrpSpPr>
          <p:cNvPr id="5" name="إجابة صحيحة"/>
          <p:cNvGrpSpPr/>
          <p:nvPr/>
        </p:nvGrpSpPr>
        <p:grpSpPr>
          <a:xfrm>
            <a:off x="4932218" y="3114167"/>
            <a:ext cx="2327564" cy="590550"/>
            <a:chOff x="4932218" y="975534"/>
            <a:chExt cx="2327564" cy="590550"/>
          </a:xfrm>
        </p:grpSpPr>
        <p:sp>
          <p:nvSpPr>
            <p:cNvPr id="10" name="النص"/>
            <p:cNvSpPr/>
            <p:nvPr/>
          </p:nvSpPr>
          <p:spPr>
            <a:xfrm>
              <a:off x="4932218" y="975534"/>
              <a:ext cx="2327564" cy="590550"/>
            </a:xfrm>
            <a:prstGeom prst="roundRect">
              <a:avLst/>
            </a:prstGeom>
            <a:solidFill>
              <a:schemeClr val="bg1">
                <a:lumMod val="95000"/>
                <a:alpha val="63000"/>
              </a:schemeClr>
            </a:solidFill>
            <a:ln w="28575">
              <a:solidFill>
                <a:schemeClr val="bg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ar-BH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أنتِ مبدعة</a:t>
              </a:r>
              <a:endParaRPr lang="ar-JO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إشارة صح"/>
            <p:cNvSpPr/>
            <p:nvPr/>
          </p:nvSpPr>
          <p:spPr>
            <a:xfrm flipH="1">
              <a:off x="5128260" y="1120012"/>
              <a:ext cx="449580" cy="301594"/>
            </a:xfrm>
            <a:custGeom>
              <a:avLst/>
              <a:gdLst>
                <a:gd name="connsiteX0" fmla="*/ 0 w 831917"/>
                <a:gd name="connsiteY0" fmla="*/ 0 h 558078"/>
                <a:gd name="connsiteX1" fmla="*/ 92016 w 831917"/>
                <a:gd name="connsiteY1" fmla="*/ 0 h 558078"/>
                <a:gd name="connsiteX2" fmla="*/ 556995 w 831917"/>
                <a:gd name="connsiteY2" fmla="*/ 464979 h 558078"/>
                <a:gd name="connsiteX3" fmla="*/ 556995 w 831917"/>
                <a:gd name="connsiteY3" fmla="*/ 463480 h 558078"/>
                <a:gd name="connsiteX4" fmla="*/ 737319 w 831917"/>
                <a:gd name="connsiteY4" fmla="*/ 283156 h 558078"/>
                <a:gd name="connsiteX5" fmla="*/ 831917 w 831917"/>
                <a:gd name="connsiteY5" fmla="*/ 283156 h 558078"/>
                <a:gd name="connsiteX6" fmla="*/ 558078 w 831917"/>
                <a:gd name="connsiteY6" fmla="*/ 556995 h 558078"/>
                <a:gd name="connsiteX7" fmla="*/ 558078 w 831917"/>
                <a:gd name="connsiteY7" fmla="*/ 558078 h 558078"/>
                <a:gd name="connsiteX8" fmla="*/ 557537 w 831917"/>
                <a:gd name="connsiteY8" fmla="*/ 557537 h 558078"/>
                <a:gd name="connsiteX9" fmla="*/ 556995 w 831917"/>
                <a:gd name="connsiteY9" fmla="*/ 558078 h 558078"/>
                <a:gd name="connsiteX10" fmla="*/ 556995 w 831917"/>
                <a:gd name="connsiteY10" fmla="*/ 556995 h 558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1917" h="558078">
                  <a:moveTo>
                    <a:pt x="0" y="0"/>
                  </a:moveTo>
                  <a:lnTo>
                    <a:pt x="92016" y="0"/>
                  </a:lnTo>
                  <a:lnTo>
                    <a:pt x="556995" y="464979"/>
                  </a:lnTo>
                  <a:lnTo>
                    <a:pt x="556995" y="463480"/>
                  </a:lnTo>
                  <a:lnTo>
                    <a:pt x="737319" y="283156"/>
                  </a:lnTo>
                  <a:lnTo>
                    <a:pt x="831917" y="283156"/>
                  </a:lnTo>
                  <a:lnTo>
                    <a:pt x="558078" y="556995"/>
                  </a:lnTo>
                  <a:lnTo>
                    <a:pt x="558078" y="558078"/>
                  </a:lnTo>
                  <a:lnTo>
                    <a:pt x="557537" y="557537"/>
                  </a:lnTo>
                  <a:lnTo>
                    <a:pt x="556995" y="558078"/>
                  </a:lnTo>
                  <a:lnTo>
                    <a:pt x="556995" y="556995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JO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صحيح">
            <a:hlinkClick r:id="" action="ppaction://hlinkshowjump?jump=nextslide"/>
          </p:cNvPr>
          <p:cNvSpPr/>
          <p:nvPr/>
        </p:nvSpPr>
        <p:spPr>
          <a:xfrm>
            <a:off x="5786437" y="3916541"/>
            <a:ext cx="619126" cy="473014"/>
          </a:xfrm>
          <a:prstGeom prst="leftArrow">
            <a:avLst>
              <a:gd name="adj1" fmla="val 49999"/>
              <a:gd name="adj2" fmla="val 50000"/>
            </a:avLst>
          </a:prstGeom>
          <a:solidFill>
            <a:srgbClr val="008AF2">
              <a:alpha val="62745"/>
            </a:srgbClr>
          </a:solidFill>
          <a:ln w="2857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059680" y="5500003"/>
            <a:ext cx="2072640" cy="1047750"/>
            <a:chOff x="4932218" y="5393490"/>
            <a:chExt cx="2327564" cy="1176619"/>
          </a:xfrm>
        </p:grpSpPr>
        <p:sp>
          <p:nvSpPr>
            <p:cNvPr id="28" name="النص"/>
            <p:cNvSpPr/>
            <p:nvPr/>
          </p:nvSpPr>
          <p:spPr>
            <a:xfrm>
              <a:off x="4932218" y="5686526"/>
              <a:ext cx="2327564" cy="590550"/>
            </a:xfrm>
            <a:prstGeom prst="roundRect">
              <a:avLst/>
            </a:prstGeom>
            <a:noFill/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JO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Multiply 7"/>
            <p:cNvSpPr/>
            <p:nvPr/>
          </p:nvSpPr>
          <p:spPr>
            <a:xfrm>
              <a:off x="5507691" y="5393490"/>
              <a:ext cx="1176618" cy="1176619"/>
            </a:xfrm>
            <a:prstGeom prst="mathMultiply">
              <a:avLst>
                <a:gd name="adj1" fmla="val 8382"/>
              </a:avLst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JO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0487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3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3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3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91667E-6 -4.81481E-6 L -2.91667E-6 -0.07222 " pathEditMode="relative" rAng="0" ptsTypes="AA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agical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" presetClass="exit" presetSubtype="2" fill="hold" grpId="2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8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2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8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sitive Game Collect 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7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sitive Game Collect 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7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sitive Game Collect 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7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3" grpId="0" animBg="1"/>
      <p:bldP spid="13" grpId="1" autoUpdateAnimBg="0"/>
      <p:bldP spid="13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4" grpId="0" animBg="1"/>
      <p:bldP spid="14" grpId="1" animBg="1"/>
      <p:bldP spid="14" grpId="2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السؤال"/>
          <p:cNvSpPr/>
          <p:nvPr/>
        </p:nvSpPr>
        <p:spPr>
          <a:xfrm>
            <a:off x="3491345" y="1897442"/>
            <a:ext cx="5209310" cy="1512000"/>
          </a:xfrm>
          <a:prstGeom prst="roundRect">
            <a:avLst/>
          </a:prstGeom>
          <a:solidFill>
            <a:schemeClr val="bg1">
              <a:alpha val="63000"/>
            </a:schemeClr>
          </a:solidFill>
          <a:ln w="2857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لتغيير حجم الخط و يكون القياس بالبكسل نستخدم ؟</a:t>
            </a:r>
            <a:endParaRPr lang="ar-JO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صحيح"/>
          <p:cNvSpPr/>
          <p:nvPr/>
        </p:nvSpPr>
        <p:spPr>
          <a:xfrm>
            <a:off x="3491345" y="3842709"/>
            <a:ext cx="2327564" cy="590550"/>
          </a:xfrm>
          <a:prstGeom prst="roundRect">
            <a:avLst/>
          </a:prstGeom>
          <a:solidFill>
            <a:schemeClr val="bg1">
              <a:alpha val="63000"/>
            </a:schemeClr>
          </a:solidFill>
          <a:ln w="2857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Font size</a:t>
            </a:r>
            <a:endParaRPr lang="ar-JO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خطأ - 1"/>
          <p:cNvSpPr/>
          <p:nvPr/>
        </p:nvSpPr>
        <p:spPr>
          <a:xfrm>
            <a:off x="6320717" y="3842709"/>
            <a:ext cx="2327564" cy="590550"/>
          </a:xfrm>
          <a:prstGeom prst="roundRect">
            <a:avLst/>
          </a:prstGeom>
          <a:solidFill>
            <a:schemeClr val="bg1">
              <a:alpha val="63000"/>
            </a:schemeClr>
          </a:solidFill>
          <a:ln w="2857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Font family</a:t>
            </a:r>
            <a:r>
              <a:rPr lang="ar-BH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JO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خطأ - 2"/>
          <p:cNvSpPr/>
          <p:nvPr/>
        </p:nvSpPr>
        <p:spPr>
          <a:xfrm>
            <a:off x="6320717" y="4764617"/>
            <a:ext cx="2327564" cy="590550"/>
          </a:xfrm>
          <a:prstGeom prst="roundRect">
            <a:avLst/>
          </a:prstGeom>
          <a:solidFill>
            <a:schemeClr val="bg1">
              <a:alpha val="63000"/>
            </a:schemeClr>
          </a:solidFill>
          <a:ln w="2857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</a:t>
            </a:r>
            <a:endParaRPr lang="ar-JO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خطأ - 3"/>
          <p:cNvSpPr/>
          <p:nvPr/>
        </p:nvSpPr>
        <p:spPr>
          <a:xfrm>
            <a:off x="3491345" y="4764617"/>
            <a:ext cx="2327564" cy="590550"/>
          </a:xfrm>
          <a:prstGeom prst="roundRect">
            <a:avLst/>
          </a:prstGeom>
          <a:solidFill>
            <a:schemeClr val="bg1">
              <a:alpha val="63000"/>
            </a:schemeClr>
          </a:solidFill>
          <a:ln w="2857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Font style</a:t>
            </a:r>
            <a:endParaRPr lang="ar-JO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الكرة الأرضية"/>
          <p:cNvPicPr>
            <a:picLocks noChangeAspect="1"/>
          </p:cNvPicPr>
          <p:nvPr/>
        </p:nvPicPr>
        <p:blipFill>
          <a:blip r:embed="rId5"/>
          <a:srcRect l="2250" r="2250"/>
          <a:stretch/>
        </p:blipFill>
        <p:spPr>
          <a:xfrm>
            <a:off x="-6077387" y="431800"/>
            <a:ext cx="6057900" cy="6057900"/>
          </a:xfrm>
          <a:prstGeom prst="rect">
            <a:avLst/>
          </a:prstGeom>
        </p:spPr>
      </p:pic>
      <p:grpSp>
        <p:nvGrpSpPr>
          <p:cNvPr id="5" name="إجابة صحيحة"/>
          <p:cNvGrpSpPr/>
          <p:nvPr/>
        </p:nvGrpSpPr>
        <p:grpSpPr>
          <a:xfrm>
            <a:off x="4932218" y="3114167"/>
            <a:ext cx="2327564" cy="590550"/>
            <a:chOff x="4932218" y="975534"/>
            <a:chExt cx="2327564" cy="590550"/>
          </a:xfrm>
        </p:grpSpPr>
        <p:sp>
          <p:nvSpPr>
            <p:cNvPr id="10" name="النص"/>
            <p:cNvSpPr/>
            <p:nvPr/>
          </p:nvSpPr>
          <p:spPr>
            <a:xfrm>
              <a:off x="4932218" y="975534"/>
              <a:ext cx="2327564" cy="590550"/>
            </a:xfrm>
            <a:prstGeom prst="roundRect">
              <a:avLst/>
            </a:prstGeom>
            <a:solidFill>
              <a:schemeClr val="bg1">
                <a:lumMod val="95000"/>
                <a:alpha val="63000"/>
              </a:schemeClr>
            </a:solidFill>
            <a:ln w="28575">
              <a:solidFill>
                <a:schemeClr val="bg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ar-BH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</a:t>
              </a:r>
              <a:r>
                <a:rPr lang="ar-JO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ar-BH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ممتازة </a:t>
              </a:r>
              <a:endParaRPr lang="ar-JO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إشارة صح"/>
            <p:cNvSpPr/>
            <p:nvPr/>
          </p:nvSpPr>
          <p:spPr>
            <a:xfrm flipH="1">
              <a:off x="5128260" y="1120012"/>
              <a:ext cx="449580" cy="301594"/>
            </a:xfrm>
            <a:custGeom>
              <a:avLst/>
              <a:gdLst>
                <a:gd name="connsiteX0" fmla="*/ 0 w 831917"/>
                <a:gd name="connsiteY0" fmla="*/ 0 h 558078"/>
                <a:gd name="connsiteX1" fmla="*/ 92016 w 831917"/>
                <a:gd name="connsiteY1" fmla="*/ 0 h 558078"/>
                <a:gd name="connsiteX2" fmla="*/ 556995 w 831917"/>
                <a:gd name="connsiteY2" fmla="*/ 464979 h 558078"/>
                <a:gd name="connsiteX3" fmla="*/ 556995 w 831917"/>
                <a:gd name="connsiteY3" fmla="*/ 463480 h 558078"/>
                <a:gd name="connsiteX4" fmla="*/ 737319 w 831917"/>
                <a:gd name="connsiteY4" fmla="*/ 283156 h 558078"/>
                <a:gd name="connsiteX5" fmla="*/ 831917 w 831917"/>
                <a:gd name="connsiteY5" fmla="*/ 283156 h 558078"/>
                <a:gd name="connsiteX6" fmla="*/ 558078 w 831917"/>
                <a:gd name="connsiteY6" fmla="*/ 556995 h 558078"/>
                <a:gd name="connsiteX7" fmla="*/ 558078 w 831917"/>
                <a:gd name="connsiteY7" fmla="*/ 558078 h 558078"/>
                <a:gd name="connsiteX8" fmla="*/ 557537 w 831917"/>
                <a:gd name="connsiteY8" fmla="*/ 557537 h 558078"/>
                <a:gd name="connsiteX9" fmla="*/ 556995 w 831917"/>
                <a:gd name="connsiteY9" fmla="*/ 558078 h 558078"/>
                <a:gd name="connsiteX10" fmla="*/ 556995 w 831917"/>
                <a:gd name="connsiteY10" fmla="*/ 556995 h 558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1917" h="558078">
                  <a:moveTo>
                    <a:pt x="0" y="0"/>
                  </a:moveTo>
                  <a:lnTo>
                    <a:pt x="92016" y="0"/>
                  </a:lnTo>
                  <a:lnTo>
                    <a:pt x="556995" y="464979"/>
                  </a:lnTo>
                  <a:lnTo>
                    <a:pt x="556995" y="463480"/>
                  </a:lnTo>
                  <a:lnTo>
                    <a:pt x="737319" y="283156"/>
                  </a:lnTo>
                  <a:lnTo>
                    <a:pt x="831917" y="283156"/>
                  </a:lnTo>
                  <a:lnTo>
                    <a:pt x="558078" y="556995"/>
                  </a:lnTo>
                  <a:lnTo>
                    <a:pt x="558078" y="558078"/>
                  </a:lnTo>
                  <a:lnTo>
                    <a:pt x="557537" y="557537"/>
                  </a:lnTo>
                  <a:lnTo>
                    <a:pt x="556995" y="558078"/>
                  </a:lnTo>
                  <a:lnTo>
                    <a:pt x="556995" y="556995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JO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صحيح">
            <a:hlinkClick r:id="" action="ppaction://hlinkshowjump?jump=nextslide"/>
          </p:cNvPr>
          <p:cNvSpPr/>
          <p:nvPr/>
        </p:nvSpPr>
        <p:spPr>
          <a:xfrm>
            <a:off x="5786437" y="3916541"/>
            <a:ext cx="619126" cy="473014"/>
          </a:xfrm>
          <a:prstGeom prst="leftArrow">
            <a:avLst>
              <a:gd name="adj1" fmla="val 49999"/>
              <a:gd name="adj2" fmla="val 50000"/>
            </a:avLst>
          </a:prstGeom>
          <a:solidFill>
            <a:srgbClr val="008AF2">
              <a:alpha val="62745"/>
            </a:srgbClr>
          </a:solidFill>
          <a:ln w="2857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059680" y="5500003"/>
            <a:ext cx="2072640" cy="1047750"/>
            <a:chOff x="4932218" y="5393490"/>
            <a:chExt cx="2327564" cy="1176619"/>
          </a:xfrm>
        </p:grpSpPr>
        <p:sp>
          <p:nvSpPr>
            <p:cNvPr id="28" name="النص"/>
            <p:cNvSpPr/>
            <p:nvPr/>
          </p:nvSpPr>
          <p:spPr>
            <a:xfrm>
              <a:off x="4932218" y="5686526"/>
              <a:ext cx="2327564" cy="590550"/>
            </a:xfrm>
            <a:prstGeom prst="roundRect">
              <a:avLst/>
            </a:prstGeom>
            <a:noFill/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JO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Multiply 7"/>
            <p:cNvSpPr/>
            <p:nvPr/>
          </p:nvSpPr>
          <p:spPr>
            <a:xfrm>
              <a:off x="5507691" y="5393490"/>
              <a:ext cx="1176618" cy="1176619"/>
            </a:xfrm>
            <a:prstGeom prst="mathMultiply">
              <a:avLst>
                <a:gd name="adj1" fmla="val 8382"/>
              </a:avLst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JO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0942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3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3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3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4.44444E-6 L -1.45833E-6 -0.07223 " pathEditMode="relative" rAng="0" ptsTypes="AA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agical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" presetClass="exit" presetSubtype="8" fill="hold" grpId="2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2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2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8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sitive Game Collect 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7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sitive Game Collect 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7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sitive Game Collect 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7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3" grpId="0" animBg="1"/>
      <p:bldP spid="13" grpId="1" autoUpdateAnimBg="0"/>
      <p:bldP spid="13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4" grpId="0" animBg="1"/>
      <p:bldP spid="14" grpId="1" animBg="1"/>
      <p:bldP spid="14" grpId="2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السؤال"/>
          <p:cNvSpPr/>
          <p:nvPr/>
        </p:nvSpPr>
        <p:spPr>
          <a:xfrm>
            <a:off x="3438971" y="1576123"/>
            <a:ext cx="5209310" cy="1512000"/>
          </a:xfrm>
          <a:prstGeom prst="roundRect">
            <a:avLst/>
          </a:prstGeom>
          <a:solidFill>
            <a:schemeClr val="bg1">
              <a:alpha val="63000"/>
            </a:schemeClr>
          </a:solidFill>
          <a:ln w="2857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لإضافة إطار للصورة ؟</a:t>
            </a:r>
            <a:endParaRPr lang="ar-JO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صحيح"/>
          <p:cNvSpPr/>
          <p:nvPr/>
        </p:nvSpPr>
        <p:spPr>
          <a:xfrm>
            <a:off x="6320717" y="3842709"/>
            <a:ext cx="2327564" cy="590550"/>
          </a:xfrm>
          <a:prstGeom prst="roundRect">
            <a:avLst/>
          </a:prstGeom>
          <a:solidFill>
            <a:schemeClr val="bg1">
              <a:alpha val="63000"/>
            </a:schemeClr>
          </a:solidFill>
          <a:ln w="2857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border</a:t>
            </a:r>
            <a:endParaRPr lang="ar-JO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خطأ - 1"/>
          <p:cNvSpPr/>
          <p:nvPr/>
        </p:nvSpPr>
        <p:spPr>
          <a:xfrm>
            <a:off x="3491345" y="3842709"/>
            <a:ext cx="2327564" cy="590550"/>
          </a:xfrm>
          <a:prstGeom prst="roundRect">
            <a:avLst/>
          </a:prstGeom>
          <a:solidFill>
            <a:schemeClr val="bg1">
              <a:alpha val="63000"/>
            </a:schemeClr>
          </a:solidFill>
          <a:ln w="2857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height</a:t>
            </a:r>
            <a:endParaRPr lang="ar-JO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خطأ - 2"/>
          <p:cNvSpPr/>
          <p:nvPr/>
        </p:nvSpPr>
        <p:spPr>
          <a:xfrm>
            <a:off x="6320717" y="4764617"/>
            <a:ext cx="2327564" cy="590550"/>
          </a:xfrm>
          <a:prstGeom prst="roundRect">
            <a:avLst/>
          </a:prstGeom>
          <a:solidFill>
            <a:schemeClr val="bg1">
              <a:alpha val="63000"/>
            </a:schemeClr>
          </a:solidFill>
          <a:ln w="2857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width</a:t>
            </a:r>
            <a:endParaRPr lang="ar-JO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خطأ - 3"/>
          <p:cNvSpPr/>
          <p:nvPr/>
        </p:nvSpPr>
        <p:spPr>
          <a:xfrm>
            <a:off x="3491345" y="4764617"/>
            <a:ext cx="2327564" cy="590550"/>
          </a:xfrm>
          <a:prstGeom prst="roundRect">
            <a:avLst/>
          </a:prstGeom>
          <a:solidFill>
            <a:schemeClr val="bg1">
              <a:alpha val="63000"/>
            </a:schemeClr>
          </a:solidFill>
          <a:ln w="2857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Font-family</a:t>
            </a:r>
            <a:endParaRPr lang="ar-JO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الكرة الأرضية"/>
          <p:cNvPicPr>
            <a:picLocks noChangeAspect="1"/>
          </p:cNvPicPr>
          <p:nvPr/>
        </p:nvPicPr>
        <p:blipFill>
          <a:blip r:embed="rId5"/>
          <a:srcRect l="2250" r="2250"/>
          <a:stretch/>
        </p:blipFill>
        <p:spPr>
          <a:xfrm>
            <a:off x="-6077387" y="431800"/>
            <a:ext cx="6057900" cy="6057900"/>
          </a:xfrm>
          <a:prstGeom prst="rect">
            <a:avLst/>
          </a:prstGeom>
        </p:spPr>
      </p:pic>
      <p:grpSp>
        <p:nvGrpSpPr>
          <p:cNvPr id="5" name="إجابة صحيحة"/>
          <p:cNvGrpSpPr/>
          <p:nvPr/>
        </p:nvGrpSpPr>
        <p:grpSpPr>
          <a:xfrm>
            <a:off x="4932218" y="3114167"/>
            <a:ext cx="2327564" cy="590550"/>
            <a:chOff x="4932218" y="975534"/>
            <a:chExt cx="2327564" cy="590550"/>
          </a:xfrm>
        </p:grpSpPr>
        <p:sp>
          <p:nvSpPr>
            <p:cNvPr id="10" name="النص"/>
            <p:cNvSpPr/>
            <p:nvPr/>
          </p:nvSpPr>
          <p:spPr>
            <a:xfrm>
              <a:off x="4932218" y="975534"/>
              <a:ext cx="2327564" cy="590550"/>
            </a:xfrm>
            <a:prstGeom prst="roundRect">
              <a:avLst/>
            </a:prstGeom>
            <a:solidFill>
              <a:schemeClr val="bg1">
                <a:lumMod val="95000"/>
                <a:alpha val="63000"/>
              </a:schemeClr>
            </a:solidFill>
            <a:ln w="28575">
              <a:solidFill>
                <a:schemeClr val="bg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BH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إجابة صحيحة</a:t>
              </a:r>
              <a:endParaRPr lang="ar-JO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إشارة صح"/>
            <p:cNvSpPr/>
            <p:nvPr/>
          </p:nvSpPr>
          <p:spPr>
            <a:xfrm flipH="1">
              <a:off x="5128260" y="1120012"/>
              <a:ext cx="449580" cy="301594"/>
            </a:xfrm>
            <a:custGeom>
              <a:avLst/>
              <a:gdLst>
                <a:gd name="connsiteX0" fmla="*/ 0 w 831917"/>
                <a:gd name="connsiteY0" fmla="*/ 0 h 558078"/>
                <a:gd name="connsiteX1" fmla="*/ 92016 w 831917"/>
                <a:gd name="connsiteY1" fmla="*/ 0 h 558078"/>
                <a:gd name="connsiteX2" fmla="*/ 556995 w 831917"/>
                <a:gd name="connsiteY2" fmla="*/ 464979 h 558078"/>
                <a:gd name="connsiteX3" fmla="*/ 556995 w 831917"/>
                <a:gd name="connsiteY3" fmla="*/ 463480 h 558078"/>
                <a:gd name="connsiteX4" fmla="*/ 737319 w 831917"/>
                <a:gd name="connsiteY4" fmla="*/ 283156 h 558078"/>
                <a:gd name="connsiteX5" fmla="*/ 831917 w 831917"/>
                <a:gd name="connsiteY5" fmla="*/ 283156 h 558078"/>
                <a:gd name="connsiteX6" fmla="*/ 558078 w 831917"/>
                <a:gd name="connsiteY6" fmla="*/ 556995 h 558078"/>
                <a:gd name="connsiteX7" fmla="*/ 558078 w 831917"/>
                <a:gd name="connsiteY7" fmla="*/ 558078 h 558078"/>
                <a:gd name="connsiteX8" fmla="*/ 557537 w 831917"/>
                <a:gd name="connsiteY8" fmla="*/ 557537 h 558078"/>
                <a:gd name="connsiteX9" fmla="*/ 556995 w 831917"/>
                <a:gd name="connsiteY9" fmla="*/ 558078 h 558078"/>
                <a:gd name="connsiteX10" fmla="*/ 556995 w 831917"/>
                <a:gd name="connsiteY10" fmla="*/ 556995 h 558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1917" h="558078">
                  <a:moveTo>
                    <a:pt x="0" y="0"/>
                  </a:moveTo>
                  <a:lnTo>
                    <a:pt x="92016" y="0"/>
                  </a:lnTo>
                  <a:lnTo>
                    <a:pt x="556995" y="464979"/>
                  </a:lnTo>
                  <a:lnTo>
                    <a:pt x="556995" y="463480"/>
                  </a:lnTo>
                  <a:lnTo>
                    <a:pt x="737319" y="283156"/>
                  </a:lnTo>
                  <a:lnTo>
                    <a:pt x="831917" y="283156"/>
                  </a:lnTo>
                  <a:lnTo>
                    <a:pt x="558078" y="556995"/>
                  </a:lnTo>
                  <a:lnTo>
                    <a:pt x="558078" y="558078"/>
                  </a:lnTo>
                  <a:lnTo>
                    <a:pt x="557537" y="557537"/>
                  </a:lnTo>
                  <a:lnTo>
                    <a:pt x="556995" y="558078"/>
                  </a:lnTo>
                  <a:lnTo>
                    <a:pt x="556995" y="556995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JO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صحيح">
            <a:hlinkClick r:id="" action="ppaction://hlinkshowjump?jump=nextslide"/>
          </p:cNvPr>
          <p:cNvSpPr/>
          <p:nvPr/>
        </p:nvSpPr>
        <p:spPr>
          <a:xfrm>
            <a:off x="5786437" y="3916541"/>
            <a:ext cx="619126" cy="473014"/>
          </a:xfrm>
          <a:prstGeom prst="leftArrow">
            <a:avLst>
              <a:gd name="adj1" fmla="val 49999"/>
              <a:gd name="adj2" fmla="val 50000"/>
            </a:avLst>
          </a:prstGeom>
          <a:solidFill>
            <a:srgbClr val="008AF2">
              <a:alpha val="62745"/>
            </a:srgbClr>
          </a:solidFill>
          <a:ln w="2857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059680" y="5500003"/>
            <a:ext cx="2072640" cy="1047750"/>
            <a:chOff x="4932218" y="5393490"/>
            <a:chExt cx="2327564" cy="1176619"/>
          </a:xfrm>
        </p:grpSpPr>
        <p:sp>
          <p:nvSpPr>
            <p:cNvPr id="28" name="النص"/>
            <p:cNvSpPr/>
            <p:nvPr/>
          </p:nvSpPr>
          <p:spPr>
            <a:xfrm>
              <a:off x="4932218" y="5686526"/>
              <a:ext cx="2327564" cy="590550"/>
            </a:xfrm>
            <a:prstGeom prst="roundRect">
              <a:avLst/>
            </a:prstGeom>
            <a:noFill/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JO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Multiply 7"/>
            <p:cNvSpPr/>
            <p:nvPr/>
          </p:nvSpPr>
          <p:spPr>
            <a:xfrm>
              <a:off x="5507691" y="5393490"/>
              <a:ext cx="1176618" cy="1176619"/>
            </a:xfrm>
            <a:prstGeom prst="mathMultiply">
              <a:avLst>
                <a:gd name="adj1" fmla="val 8382"/>
              </a:avLst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JO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4044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3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3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3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agical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" presetClass="exit" presetSubtype="2" fill="hold" grpId="2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8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2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8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sitive Game Collect 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7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sitive Game Collect 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7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sitive Game Collect 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7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3" grpId="0" animBg="1"/>
      <p:bldP spid="13" grpId="1" autoUpdateAnimBg="0"/>
      <p:bldP spid="13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4" grpId="0" animBg="1"/>
      <p:bldP spid="14" grpId="1" animBg="1"/>
      <p:bldP spid="14" grpId="2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السؤال"/>
          <p:cNvSpPr/>
          <p:nvPr/>
        </p:nvSpPr>
        <p:spPr>
          <a:xfrm>
            <a:off x="3491345" y="1897442"/>
            <a:ext cx="5209310" cy="1512000"/>
          </a:xfrm>
          <a:prstGeom prst="roundRect">
            <a:avLst/>
          </a:prstGeom>
          <a:solidFill>
            <a:schemeClr val="bg1">
              <a:alpha val="63000"/>
            </a:schemeClr>
          </a:solidFill>
          <a:ln w="2857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 العناصر الأساسية التي توجد داخل صفحات الإنترنت ؟</a:t>
            </a:r>
            <a:endParaRPr lang="ar-JO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صحيح"/>
          <p:cNvSpPr/>
          <p:nvPr/>
        </p:nvSpPr>
        <p:spPr>
          <a:xfrm>
            <a:off x="6320717" y="4764617"/>
            <a:ext cx="2327564" cy="590550"/>
          </a:xfrm>
          <a:prstGeom prst="roundRect">
            <a:avLst/>
          </a:prstGeom>
          <a:solidFill>
            <a:schemeClr val="bg1">
              <a:alpha val="63000"/>
            </a:schemeClr>
          </a:solidFill>
          <a:ln w="2857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الروابط</a:t>
            </a:r>
            <a:endParaRPr lang="ar-JO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خطأ - 1"/>
          <p:cNvSpPr/>
          <p:nvPr/>
        </p:nvSpPr>
        <p:spPr>
          <a:xfrm>
            <a:off x="3491345" y="3842709"/>
            <a:ext cx="2327564" cy="590550"/>
          </a:xfrm>
          <a:prstGeom prst="roundRect">
            <a:avLst/>
          </a:prstGeom>
          <a:solidFill>
            <a:schemeClr val="bg1">
              <a:alpha val="63000"/>
            </a:schemeClr>
          </a:solidFill>
          <a:ln w="2857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صور</a:t>
            </a:r>
            <a:endParaRPr lang="ar-JO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خطأ - 2"/>
          <p:cNvSpPr/>
          <p:nvPr/>
        </p:nvSpPr>
        <p:spPr>
          <a:xfrm>
            <a:off x="6320717" y="3839193"/>
            <a:ext cx="2327564" cy="590550"/>
          </a:xfrm>
          <a:prstGeom prst="roundRect">
            <a:avLst/>
          </a:prstGeom>
          <a:solidFill>
            <a:schemeClr val="bg1">
              <a:alpha val="63000"/>
            </a:schemeClr>
          </a:solidFill>
          <a:ln w="2857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تعليق</a:t>
            </a:r>
            <a:endParaRPr lang="ar-JO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خطأ - 3"/>
          <p:cNvSpPr/>
          <p:nvPr/>
        </p:nvSpPr>
        <p:spPr>
          <a:xfrm>
            <a:off x="3491345" y="4764617"/>
            <a:ext cx="2327564" cy="590550"/>
          </a:xfrm>
          <a:prstGeom prst="roundRect">
            <a:avLst/>
          </a:prstGeom>
          <a:solidFill>
            <a:schemeClr val="bg1">
              <a:alpha val="63000"/>
            </a:schemeClr>
          </a:solidFill>
          <a:ln w="2857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الخلفية </a:t>
            </a:r>
            <a:endParaRPr lang="ar-JO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الكرة الأرضية"/>
          <p:cNvPicPr>
            <a:picLocks noChangeAspect="1"/>
          </p:cNvPicPr>
          <p:nvPr/>
        </p:nvPicPr>
        <p:blipFill>
          <a:blip r:embed="rId5"/>
          <a:srcRect l="2250" r="2250"/>
          <a:stretch/>
        </p:blipFill>
        <p:spPr>
          <a:xfrm>
            <a:off x="-6077387" y="431800"/>
            <a:ext cx="6057900" cy="6057900"/>
          </a:xfrm>
          <a:prstGeom prst="rect">
            <a:avLst/>
          </a:prstGeom>
        </p:spPr>
      </p:pic>
      <p:grpSp>
        <p:nvGrpSpPr>
          <p:cNvPr id="5" name="إجابة صحيحة"/>
          <p:cNvGrpSpPr/>
          <p:nvPr/>
        </p:nvGrpSpPr>
        <p:grpSpPr>
          <a:xfrm>
            <a:off x="4932218" y="3114167"/>
            <a:ext cx="2327564" cy="590550"/>
            <a:chOff x="4932218" y="975534"/>
            <a:chExt cx="2327564" cy="590550"/>
          </a:xfrm>
        </p:grpSpPr>
        <p:sp>
          <p:nvSpPr>
            <p:cNvPr id="10" name="النص"/>
            <p:cNvSpPr/>
            <p:nvPr/>
          </p:nvSpPr>
          <p:spPr>
            <a:xfrm>
              <a:off x="4932218" y="975534"/>
              <a:ext cx="2327564" cy="590550"/>
            </a:xfrm>
            <a:prstGeom prst="roundRect">
              <a:avLst/>
            </a:prstGeom>
            <a:solidFill>
              <a:schemeClr val="bg1">
                <a:lumMod val="95000"/>
                <a:alpha val="63000"/>
              </a:schemeClr>
            </a:solidFill>
            <a:ln w="28575">
              <a:solidFill>
                <a:schemeClr val="bg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JO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ar-BH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أنتِ ملكة الحاسوب</a:t>
              </a:r>
              <a:endParaRPr lang="ar-JO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إشارة صح"/>
            <p:cNvSpPr/>
            <p:nvPr/>
          </p:nvSpPr>
          <p:spPr>
            <a:xfrm flipH="1">
              <a:off x="5128260" y="1120012"/>
              <a:ext cx="449580" cy="301594"/>
            </a:xfrm>
            <a:custGeom>
              <a:avLst/>
              <a:gdLst>
                <a:gd name="connsiteX0" fmla="*/ 0 w 831917"/>
                <a:gd name="connsiteY0" fmla="*/ 0 h 558078"/>
                <a:gd name="connsiteX1" fmla="*/ 92016 w 831917"/>
                <a:gd name="connsiteY1" fmla="*/ 0 h 558078"/>
                <a:gd name="connsiteX2" fmla="*/ 556995 w 831917"/>
                <a:gd name="connsiteY2" fmla="*/ 464979 h 558078"/>
                <a:gd name="connsiteX3" fmla="*/ 556995 w 831917"/>
                <a:gd name="connsiteY3" fmla="*/ 463480 h 558078"/>
                <a:gd name="connsiteX4" fmla="*/ 737319 w 831917"/>
                <a:gd name="connsiteY4" fmla="*/ 283156 h 558078"/>
                <a:gd name="connsiteX5" fmla="*/ 831917 w 831917"/>
                <a:gd name="connsiteY5" fmla="*/ 283156 h 558078"/>
                <a:gd name="connsiteX6" fmla="*/ 558078 w 831917"/>
                <a:gd name="connsiteY6" fmla="*/ 556995 h 558078"/>
                <a:gd name="connsiteX7" fmla="*/ 558078 w 831917"/>
                <a:gd name="connsiteY7" fmla="*/ 558078 h 558078"/>
                <a:gd name="connsiteX8" fmla="*/ 557537 w 831917"/>
                <a:gd name="connsiteY8" fmla="*/ 557537 h 558078"/>
                <a:gd name="connsiteX9" fmla="*/ 556995 w 831917"/>
                <a:gd name="connsiteY9" fmla="*/ 558078 h 558078"/>
                <a:gd name="connsiteX10" fmla="*/ 556995 w 831917"/>
                <a:gd name="connsiteY10" fmla="*/ 556995 h 558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1917" h="558078">
                  <a:moveTo>
                    <a:pt x="0" y="0"/>
                  </a:moveTo>
                  <a:lnTo>
                    <a:pt x="92016" y="0"/>
                  </a:lnTo>
                  <a:lnTo>
                    <a:pt x="556995" y="464979"/>
                  </a:lnTo>
                  <a:lnTo>
                    <a:pt x="556995" y="463480"/>
                  </a:lnTo>
                  <a:lnTo>
                    <a:pt x="737319" y="283156"/>
                  </a:lnTo>
                  <a:lnTo>
                    <a:pt x="831917" y="283156"/>
                  </a:lnTo>
                  <a:lnTo>
                    <a:pt x="558078" y="556995"/>
                  </a:lnTo>
                  <a:lnTo>
                    <a:pt x="558078" y="558078"/>
                  </a:lnTo>
                  <a:lnTo>
                    <a:pt x="557537" y="557537"/>
                  </a:lnTo>
                  <a:lnTo>
                    <a:pt x="556995" y="558078"/>
                  </a:lnTo>
                  <a:lnTo>
                    <a:pt x="556995" y="556995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JO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صحيح">
            <a:hlinkClick r:id="" action="ppaction://hlinkshowjump?jump=nextslide"/>
          </p:cNvPr>
          <p:cNvSpPr/>
          <p:nvPr/>
        </p:nvSpPr>
        <p:spPr>
          <a:xfrm>
            <a:off x="5786437" y="3916541"/>
            <a:ext cx="619126" cy="473014"/>
          </a:xfrm>
          <a:prstGeom prst="leftArrow">
            <a:avLst>
              <a:gd name="adj1" fmla="val 49999"/>
              <a:gd name="adj2" fmla="val 50000"/>
            </a:avLst>
          </a:prstGeom>
          <a:solidFill>
            <a:srgbClr val="008AF2">
              <a:alpha val="62745"/>
            </a:srgbClr>
          </a:solidFill>
          <a:ln w="2857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059680" y="5500003"/>
            <a:ext cx="2072640" cy="1047750"/>
            <a:chOff x="4932218" y="5393490"/>
            <a:chExt cx="2327564" cy="1176619"/>
          </a:xfrm>
        </p:grpSpPr>
        <p:sp>
          <p:nvSpPr>
            <p:cNvPr id="28" name="النص"/>
            <p:cNvSpPr/>
            <p:nvPr/>
          </p:nvSpPr>
          <p:spPr>
            <a:xfrm>
              <a:off x="4932218" y="5686526"/>
              <a:ext cx="2327564" cy="590550"/>
            </a:xfrm>
            <a:prstGeom prst="roundRect">
              <a:avLst/>
            </a:prstGeom>
            <a:noFill/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JO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Multiply 7"/>
            <p:cNvSpPr/>
            <p:nvPr/>
          </p:nvSpPr>
          <p:spPr>
            <a:xfrm>
              <a:off x="5507691" y="5393490"/>
              <a:ext cx="1176618" cy="1176619"/>
            </a:xfrm>
            <a:prstGeom prst="mathMultiply">
              <a:avLst>
                <a:gd name="adj1" fmla="val 8382"/>
              </a:avLst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JO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6833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3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3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3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91667E-6 -4.81481E-6 L -2.91667E-6 -0.07222 " pathEditMode="relative" rAng="0" ptsTypes="AA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agical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" presetClass="exit" presetSubtype="2" fill="hold" grpId="2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8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2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8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sitive Game Collect 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7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sitive Game Collect 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7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sitive Game Collect 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7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3" grpId="0" animBg="1"/>
      <p:bldP spid="13" grpId="1" autoUpdateAnimBg="0"/>
      <p:bldP spid="13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4" grpId="0" animBg="1"/>
      <p:bldP spid="14" grpId="1" animBg="1"/>
      <p:bldP spid="14" grpId="2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السؤال"/>
          <p:cNvSpPr/>
          <p:nvPr/>
        </p:nvSpPr>
        <p:spPr>
          <a:xfrm>
            <a:off x="3491345" y="1897442"/>
            <a:ext cx="5209310" cy="1512000"/>
          </a:xfrm>
          <a:prstGeom prst="roundRect">
            <a:avLst/>
          </a:prstGeom>
          <a:solidFill>
            <a:schemeClr val="bg1">
              <a:alpha val="63000"/>
            </a:schemeClr>
          </a:solidFill>
          <a:ln w="2857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Background-color ?</a:t>
            </a:r>
            <a:r>
              <a:rPr lang="ar-B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JO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صحيح"/>
          <p:cNvSpPr/>
          <p:nvPr/>
        </p:nvSpPr>
        <p:spPr>
          <a:xfrm>
            <a:off x="3491345" y="4764617"/>
            <a:ext cx="2327564" cy="590550"/>
          </a:xfrm>
          <a:prstGeom prst="roundRect">
            <a:avLst/>
          </a:prstGeom>
          <a:solidFill>
            <a:schemeClr val="bg1">
              <a:alpha val="63000"/>
            </a:schemeClr>
          </a:solidFill>
          <a:ln w="2857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لتغيير لون خلفية الصفحة</a:t>
            </a:r>
            <a:endParaRPr lang="ar-JO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خطأ - 1"/>
          <p:cNvSpPr/>
          <p:nvPr/>
        </p:nvSpPr>
        <p:spPr>
          <a:xfrm>
            <a:off x="3458873" y="3849195"/>
            <a:ext cx="2327564" cy="590550"/>
          </a:xfrm>
          <a:prstGeom prst="roundRect">
            <a:avLst/>
          </a:prstGeom>
          <a:solidFill>
            <a:schemeClr val="bg1">
              <a:alpha val="63000"/>
            </a:schemeClr>
          </a:solidFill>
          <a:ln w="2857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لتغيير لون النص</a:t>
            </a:r>
            <a:endParaRPr lang="ar-JO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خطأ - 2"/>
          <p:cNvSpPr/>
          <p:nvPr/>
        </p:nvSpPr>
        <p:spPr>
          <a:xfrm>
            <a:off x="6320717" y="3821347"/>
            <a:ext cx="2327564" cy="590550"/>
          </a:xfrm>
          <a:prstGeom prst="roundRect">
            <a:avLst/>
          </a:prstGeom>
          <a:solidFill>
            <a:schemeClr val="bg1">
              <a:alpha val="63000"/>
            </a:schemeClr>
          </a:solidFill>
          <a:ln w="2857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لتغيير سمك الخط</a:t>
            </a:r>
            <a:endParaRPr lang="ar-JO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خطأ - 3"/>
          <p:cNvSpPr/>
          <p:nvPr/>
        </p:nvSpPr>
        <p:spPr>
          <a:xfrm>
            <a:off x="6298203" y="4764617"/>
            <a:ext cx="2327564" cy="590550"/>
          </a:xfrm>
          <a:prstGeom prst="roundRect">
            <a:avLst/>
          </a:prstGeom>
          <a:solidFill>
            <a:schemeClr val="bg1">
              <a:alpha val="63000"/>
            </a:schemeClr>
          </a:solidFill>
          <a:ln w="2857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لتغيير حجم الخط</a:t>
            </a:r>
            <a:endParaRPr lang="ar-JO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الكرة الأرضية"/>
          <p:cNvPicPr>
            <a:picLocks noChangeAspect="1"/>
          </p:cNvPicPr>
          <p:nvPr/>
        </p:nvPicPr>
        <p:blipFill>
          <a:blip r:embed="rId5"/>
          <a:srcRect l="2250" r="2250"/>
          <a:stretch/>
        </p:blipFill>
        <p:spPr>
          <a:xfrm>
            <a:off x="-6077387" y="431800"/>
            <a:ext cx="6057900" cy="6057900"/>
          </a:xfrm>
          <a:prstGeom prst="rect">
            <a:avLst/>
          </a:prstGeom>
        </p:spPr>
      </p:pic>
      <p:grpSp>
        <p:nvGrpSpPr>
          <p:cNvPr id="5" name="إجابة صحيحة"/>
          <p:cNvGrpSpPr/>
          <p:nvPr/>
        </p:nvGrpSpPr>
        <p:grpSpPr>
          <a:xfrm>
            <a:off x="4932218" y="3114167"/>
            <a:ext cx="2327564" cy="590550"/>
            <a:chOff x="4932218" y="975534"/>
            <a:chExt cx="2327564" cy="590550"/>
          </a:xfrm>
        </p:grpSpPr>
        <p:sp>
          <p:nvSpPr>
            <p:cNvPr id="10" name="النص"/>
            <p:cNvSpPr/>
            <p:nvPr/>
          </p:nvSpPr>
          <p:spPr>
            <a:xfrm>
              <a:off x="4932218" y="975534"/>
              <a:ext cx="2327564" cy="590550"/>
            </a:xfrm>
            <a:prstGeom prst="roundRect">
              <a:avLst/>
            </a:prstGeom>
            <a:solidFill>
              <a:schemeClr val="bg1">
                <a:lumMod val="95000"/>
                <a:alpha val="63000"/>
              </a:schemeClr>
            </a:solidFill>
            <a:ln w="28575">
              <a:solidFill>
                <a:schemeClr val="bg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BH" sz="2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أنت متألقة </a:t>
              </a:r>
              <a:endParaRPr lang="ar-JO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إشارة صح"/>
            <p:cNvSpPr/>
            <p:nvPr/>
          </p:nvSpPr>
          <p:spPr>
            <a:xfrm flipH="1">
              <a:off x="5128260" y="1120012"/>
              <a:ext cx="449580" cy="301594"/>
            </a:xfrm>
            <a:custGeom>
              <a:avLst/>
              <a:gdLst>
                <a:gd name="connsiteX0" fmla="*/ 0 w 831917"/>
                <a:gd name="connsiteY0" fmla="*/ 0 h 558078"/>
                <a:gd name="connsiteX1" fmla="*/ 92016 w 831917"/>
                <a:gd name="connsiteY1" fmla="*/ 0 h 558078"/>
                <a:gd name="connsiteX2" fmla="*/ 556995 w 831917"/>
                <a:gd name="connsiteY2" fmla="*/ 464979 h 558078"/>
                <a:gd name="connsiteX3" fmla="*/ 556995 w 831917"/>
                <a:gd name="connsiteY3" fmla="*/ 463480 h 558078"/>
                <a:gd name="connsiteX4" fmla="*/ 737319 w 831917"/>
                <a:gd name="connsiteY4" fmla="*/ 283156 h 558078"/>
                <a:gd name="connsiteX5" fmla="*/ 831917 w 831917"/>
                <a:gd name="connsiteY5" fmla="*/ 283156 h 558078"/>
                <a:gd name="connsiteX6" fmla="*/ 558078 w 831917"/>
                <a:gd name="connsiteY6" fmla="*/ 556995 h 558078"/>
                <a:gd name="connsiteX7" fmla="*/ 558078 w 831917"/>
                <a:gd name="connsiteY7" fmla="*/ 558078 h 558078"/>
                <a:gd name="connsiteX8" fmla="*/ 557537 w 831917"/>
                <a:gd name="connsiteY8" fmla="*/ 557537 h 558078"/>
                <a:gd name="connsiteX9" fmla="*/ 556995 w 831917"/>
                <a:gd name="connsiteY9" fmla="*/ 558078 h 558078"/>
                <a:gd name="connsiteX10" fmla="*/ 556995 w 831917"/>
                <a:gd name="connsiteY10" fmla="*/ 556995 h 558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1917" h="558078">
                  <a:moveTo>
                    <a:pt x="0" y="0"/>
                  </a:moveTo>
                  <a:lnTo>
                    <a:pt x="92016" y="0"/>
                  </a:lnTo>
                  <a:lnTo>
                    <a:pt x="556995" y="464979"/>
                  </a:lnTo>
                  <a:lnTo>
                    <a:pt x="556995" y="463480"/>
                  </a:lnTo>
                  <a:lnTo>
                    <a:pt x="737319" y="283156"/>
                  </a:lnTo>
                  <a:lnTo>
                    <a:pt x="831917" y="283156"/>
                  </a:lnTo>
                  <a:lnTo>
                    <a:pt x="558078" y="556995"/>
                  </a:lnTo>
                  <a:lnTo>
                    <a:pt x="558078" y="558078"/>
                  </a:lnTo>
                  <a:lnTo>
                    <a:pt x="557537" y="557537"/>
                  </a:lnTo>
                  <a:lnTo>
                    <a:pt x="556995" y="558078"/>
                  </a:lnTo>
                  <a:lnTo>
                    <a:pt x="556995" y="556995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JO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صحيح">
            <a:hlinkClick r:id="" action="ppaction://hlinkshowjump?jump=nextslide"/>
          </p:cNvPr>
          <p:cNvSpPr/>
          <p:nvPr/>
        </p:nvSpPr>
        <p:spPr>
          <a:xfrm>
            <a:off x="5786437" y="3916541"/>
            <a:ext cx="619126" cy="473014"/>
          </a:xfrm>
          <a:prstGeom prst="leftArrow">
            <a:avLst>
              <a:gd name="adj1" fmla="val 49999"/>
              <a:gd name="adj2" fmla="val 50000"/>
            </a:avLst>
          </a:prstGeom>
          <a:solidFill>
            <a:srgbClr val="008AF2">
              <a:alpha val="62745"/>
            </a:srgbClr>
          </a:solidFill>
          <a:ln w="2857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059680" y="5500003"/>
            <a:ext cx="2072640" cy="1047750"/>
            <a:chOff x="4932218" y="5393490"/>
            <a:chExt cx="2327564" cy="1176619"/>
          </a:xfrm>
        </p:grpSpPr>
        <p:sp>
          <p:nvSpPr>
            <p:cNvPr id="28" name="النص"/>
            <p:cNvSpPr/>
            <p:nvPr/>
          </p:nvSpPr>
          <p:spPr>
            <a:xfrm>
              <a:off x="4932218" y="5686526"/>
              <a:ext cx="2327564" cy="590550"/>
            </a:xfrm>
            <a:prstGeom prst="roundRect">
              <a:avLst/>
            </a:prstGeom>
            <a:noFill/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JO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Multiply 7"/>
            <p:cNvSpPr/>
            <p:nvPr/>
          </p:nvSpPr>
          <p:spPr>
            <a:xfrm>
              <a:off x="5507691" y="5393490"/>
              <a:ext cx="1176618" cy="1176619"/>
            </a:xfrm>
            <a:prstGeom prst="mathMultiply">
              <a:avLst>
                <a:gd name="adj1" fmla="val 8382"/>
              </a:avLst>
            </a:prstGeom>
            <a:solidFill>
              <a:srgbClr val="C00000"/>
            </a:solidFill>
            <a:ln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JO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0828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3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3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3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3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4.81481E-6 L -1.45833E-6 -0.07222 " pathEditMode="relative" rAng="0" ptsTypes="AA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agical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" presetClass="exit" presetSubtype="8" fill="hold" grpId="2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8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2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2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Doubl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sitive Game Collect 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7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sitive Game Collect 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7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sitive Game Collect 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7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3" grpId="0" animBg="1"/>
      <p:bldP spid="13" grpId="1" autoUpdateAnimBg="0"/>
      <p:bldP spid="13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4" grpId="0" animBg="1"/>
      <p:bldP spid="14" grpId="1" animBg="1"/>
      <p:bldP spid="14" grpId="2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t="9286" b="9286"/>
          <a:stretch/>
        </p:blipFill>
        <p:spPr>
          <a:xfrm>
            <a:off x="-1" y="-45720"/>
            <a:ext cx="12192002" cy="6949440"/>
          </a:xfrm>
          <a:prstGeom prst="rect">
            <a:avLst/>
          </a:prstGeom>
        </p:spPr>
      </p:pic>
      <p:sp>
        <p:nvSpPr>
          <p:cNvPr id="26" name="مربع السؤال"/>
          <p:cNvSpPr/>
          <p:nvPr/>
        </p:nvSpPr>
        <p:spPr>
          <a:xfrm>
            <a:off x="3408218" y="2392375"/>
            <a:ext cx="5375564" cy="2369630"/>
          </a:xfrm>
          <a:prstGeom prst="roundRect">
            <a:avLst/>
          </a:prstGeom>
          <a:solidFill>
            <a:srgbClr val="FFC000">
              <a:alpha val="63000"/>
            </a:srgbClr>
          </a:solidFill>
          <a:ln w="2857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33800" y="2851941"/>
            <a:ext cx="489585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>
                <a:solidFill>
                  <a:schemeClr val="accent1">
                    <a:lumMod val="50000"/>
                  </a:schemeClr>
                </a:solidFill>
              </a:rPr>
              <a:t>أنتن نجوم متلألأة في مادة</a:t>
            </a: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ar-BH" sz="3600" b="1" dirty="0">
                <a:solidFill>
                  <a:schemeClr val="accent1">
                    <a:lumMod val="50000"/>
                  </a:schemeClr>
                </a:solidFill>
              </a:rPr>
              <a:t>الحاسوب </a:t>
            </a:r>
            <a:br>
              <a:rPr lang="ar-BH" sz="36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ar-JO" sz="3600" b="1" dirty="0">
                <a:solidFill>
                  <a:schemeClr val="accent1">
                    <a:lumMod val="50000"/>
                  </a:schemeClr>
                </a:solidFill>
              </a:rPr>
              <a:t>لقد فزت</a:t>
            </a:r>
            <a:r>
              <a:rPr lang="ar-BH" sz="3600" b="1" dirty="0">
                <a:solidFill>
                  <a:schemeClr val="accent1">
                    <a:lumMod val="50000"/>
                  </a:schemeClr>
                </a:solidFill>
              </a:rPr>
              <a:t>ن</a:t>
            </a:r>
            <a:r>
              <a:rPr lang="ar-JO" sz="3600" b="1" dirty="0">
                <a:solidFill>
                  <a:schemeClr val="accent1">
                    <a:lumMod val="50000"/>
                  </a:schemeClr>
                </a:solidFill>
              </a:rPr>
              <a:t> بالمسابقة!</a:t>
            </a:r>
          </a:p>
        </p:txBody>
      </p:sp>
      <p:pic>
        <p:nvPicPr>
          <p:cNvPr id="3" name="sound effects_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914955"/>
            <a:ext cx="609600" cy="609600"/>
          </a:xfrm>
          <a:prstGeom prst="rect">
            <a:avLst/>
          </a:prstGeom>
        </p:spPr>
      </p:pic>
      <p:sp>
        <p:nvSpPr>
          <p:cNvPr id="11" name="12-Point Star 10"/>
          <p:cNvSpPr/>
          <p:nvPr/>
        </p:nvSpPr>
        <p:spPr>
          <a:xfrm>
            <a:off x="9837324" y="2500146"/>
            <a:ext cx="1772878" cy="1772878"/>
          </a:xfrm>
          <a:prstGeom prst="star12">
            <a:avLst>
              <a:gd name="adj" fmla="val 1699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580" y="524755"/>
            <a:ext cx="1486840" cy="1641136"/>
          </a:xfrm>
          <a:prstGeom prst="rect">
            <a:avLst/>
          </a:prstGeom>
        </p:spPr>
      </p:pic>
      <p:sp>
        <p:nvSpPr>
          <p:cNvPr id="14" name="12-Point Star 13"/>
          <p:cNvSpPr/>
          <p:nvPr/>
        </p:nvSpPr>
        <p:spPr>
          <a:xfrm>
            <a:off x="580801" y="2500146"/>
            <a:ext cx="1772878" cy="1772878"/>
          </a:xfrm>
          <a:prstGeom prst="star12">
            <a:avLst>
              <a:gd name="adj" fmla="val 1699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dirty="0"/>
          </a:p>
        </p:txBody>
      </p:sp>
      <p:sp>
        <p:nvSpPr>
          <p:cNvPr id="19" name="Rectangle 18"/>
          <p:cNvSpPr/>
          <p:nvPr/>
        </p:nvSpPr>
        <p:spPr>
          <a:xfrm>
            <a:off x="-26195" y="-19050"/>
            <a:ext cx="12244390" cy="209550"/>
          </a:xfrm>
          <a:prstGeom prst="rect">
            <a:avLst/>
          </a:prstGeom>
          <a:solidFill>
            <a:srgbClr val="67983E"/>
          </a:solidFill>
          <a:ln w="28575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>
            <a:bevelT w="889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0" name="Rectangle 19"/>
          <p:cNvSpPr/>
          <p:nvPr/>
        </p:nvSpPr>
        <p:spPr>
          <a:xfrm>
            <a:off x="-26195" y="6667500"/>
            <a:ext cx="12244390" cy="209550"/>
          </a:xfrm>
          <a:prstGeom prst="rect">
            <a:avLst/>
          </a:prstGeom>
          <a:solidFill>
            <a:srgbClr val="67983E"/>
          </a:solidFill>
          <a:ln w="28575"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>
            <a:bevelT w="889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79190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7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8" presetClass="entr" presetSubtype="0" accel="5000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26" grpId="1" animBg="1"/>
      <p:bldP spid="2" grpId="0"/>
      <p:bldP spid="11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145</Words>
  <Application>Microsoft Office PowerPoint</Application>
  <PresentationFormat>Widescreen</PresentationFormat>
  <Paragraphs>41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ZAHRAA FALAH ABDULLA HAIDER</cp:lastModifiedBy>
  <cp:revision>24</cp:revision>
  <dcterms:modified xsi:type="dcterms:W3CDTF">2022-05-18T08:09:14Z</dcterms:modified>
  <cp:category/>
</cp:coreProperties>
</file>