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B639DA-EB20-4DEB-83E8-4F416D5CF517}" v="1" dt="2022-05-27T15:14:19.489"/>
    <p1510:client id="{EAC1436A-A104-32D0-8959-4B5DED49D1BB}" v="11" dt="2022-05-27T15:13:49.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27EE9-69DB-494F-AB08-63B2D24C95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A3602F-3113-4A5B-B589-7379C3651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D8A300-71DD-45CE-8A61-ABA738E51F2E}"/>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5" name="Footer Placeholder 4">
            <a:extLst>
              <a:ext uri="{FF2B5EF4-FFF2-40B4-BE49-F238E27FC236}">
                <a16:creationId xmlns:a16="http://schemas.microsoft.com/office/drawing/2014/main" id="{A902DA4C-0B15-4A71-965B-813CB97AA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2DCAC0-E114-4163-B1E3-4E326C2183B3}"/>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221547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F3D41-4D21-4D70-BB11-BEFE1B00A3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F66657-B5AA-40A6-BCF4-D96F592CD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0BA260-C742-44AC-AC7D-D57D4123961B}"/>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5" name="Footer Placeholder 4">
            <a:extLst>
              <a:ext uri="{FF2B5EF4-FFF2-40B4-BE49-F238E27FC236}">
                <a16:creationId xmlns:a16="http://schemas.microsoft.com/office/drawing/2014/main" id="{30F51B26-D157-41FB-B2B4-C06859476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38ED6-C1DF-485B-81FF-E26FAD5780C8}"/>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259677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C908C1-760A-4EB3-8EBD-A0EDC3255E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67AA22-B396-4528-A308-30853BE918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92CF0F-2064-47F3-83AC-03D9810788FA}"/>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5" name="Footer Placeholder 4">
            <a:extLst>
              <a:ext uri="{FF2B5EF4-FFF2-40B4-BE49-F238E27FC236}">
                <a16:creationId xmlns:a16="http://schemas.microsoft.com/office/drawing/2014/main" id="{99383598-E8C5-4393-BC5E-FF9BC492C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19923-AEAA-48D0-8757-5C6F8DAA9BBA}"/>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68699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134B-380A-4F30-844B-DDE3058DB5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F25008-B0DB-443C-A391-CBE2B0EB3F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A27D1-8B03-4006-ABB7-FD5744EA1F16}"/>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5" name="Footer Placeholder 4">
            <a:extLst>
              <a:ext uri="{FF2B5EF4-FFF2-40B4-BE49-F238E27FC236}">
                <a16:creationId xmlns:a16="http://schemas.microsoft.com/office/drawing/2014/main" id="{FFAFF87A-CB05-41BD-8E8D-F6EE966DB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6F669-6875-4E88-9737-E7B487E08F8D}"/>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418568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7E338-1AC2-42B1-9D24-C65F6E439F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2067CE-3571-452B-AC85-641B9903D9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BD83F3-4462-40C2-97D7-5E5C6B3F2EA9}"/>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5" name="Footer Placeholder 4">
            <a:extLst>
              <a:ext uri="{FF2B5EF4-FFF2-40B4-BE49-F238E27FC236}">
                <a16:creationId xmlns:a16="http://schemas.microsoft.com/office/drawing/2014/main" id="{364D954E-F744-4C8A-9BBC-4D5CC58864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307E3-BBCD-4C46-802B-8034531C4485}"/>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268941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BE376-9F82-481A-97F7-AE7ADEAFE0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E7C5F-99B1-420A-B130-0DAB8089ED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A714BA-4F1D-438C-A62B-E31677BA12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026001-9FAF-435C-AE7F-7B38E3763904}"/>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6" name="Footer Placeholder 5">
            <a:extLst>
              <a:ext uri="{FF2B5EF4-FFF2-40B4-BE49-F238E27FC236}">
                <a16:creationId xmlns:a16="http://schemas.microsoft.com/office/drawing/2014/main" id="{7DDB052F-CC0A-48F8-9E9A-675E122D60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23BFC0-D4C4-493C-8A7C-7C178303F697}"/>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235932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0BDE-725D-44C1-AC64-E911D3951A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677AEA-DE29-45FE-84A4-F62850FD5F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6C4888-048C-47E9-BF41-2BDAAC2CD3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F36964-5A62-47B9-A503-E562ED7A53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6FEA89-EDBF-4F27-BA4D-B41AB4684B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636183-A0C4-4B0D-9ED8-22D0FB958A83}"/>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8" name="Footer Placeholder 7">
            <a:extLst>
              <a:ext uri="{FF2B5EF4-FFF2-40B4-BE49-F238E27FC236}">
                <a16:creationId xmlns:a16="http://schemas.microsoft.com/office/drawing/2014/main" id="{2FD43E9C-4DA2-4001-A110-7AA827C219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343990-E5AA-4BFE-B657-3358A526AB10}"/>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395281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53B2-3585-4626-9303-64E7DBD24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153CA0-EFAE-44DB-BF27-5BB6D4AF8205}"/>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4" name="Footer Placeholder 3">
            <a:extLst>
              <a:ext uri="{FF2B5EF4-FFF2-40B4-BE49-F238E27FC236}">
                <a16:creationId xmlns:a16="http://schemas.microsoft.com/office/drawing/2014/main" id="{1DFD6D77-3C99-44A2-9235-8040532808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B5005A-5B68-4333-9F82-CE2B23EEA6B5}"/>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2569760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6F5BE3-1275-46C2-8DBB-6819F0938089}"/>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3" name="Footer Placeholder 2">
            <a:extLst>
              <a:ext uri="{FF2B5EF4-FFF2-40B4-BE49-F238E27FC236}">
                <a16:creationId xmlns:a16="http://schemas.microsoft.com/office/drawing/2014/main" id="{9CCA6E93-AD7E-4A24-A5D4-7000981479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EB4CCF-10B1-43D6-B772-15668D0FE5A5}"/>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130298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4C91C-DE75-4896-8C9D-E60B33B64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0DBDB0-64FF-4A7D-B5DA-9AE344ED3E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BE8715-208D-4AB5-87F6-52972E0E0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E2FC96-D3A9-47DC-8B71-BE34498655C0}"/>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6" name="Footer Placeholder 5">
            <a:extLst>
              <a:ext uri="{FF2B5EF4-FFF2-40B4-BE49-F238E27FC236}">
                <a16:creationId xmlns:a16="http://schemas.microsoft.com/office/drawing/2014/main" id="{0F013852-430C-4F85-813E-78A458EBF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E188AB-7C58-4216-86E9-387E7687E88E}"/>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374400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1C072-1BD6-40F0-8809-CE42ADC8FA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2C676E-DC04-4DBC-A201-7C37B7F7A0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E7817E-06B5-4E26-A51E-90F6A06F6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49A84B-87F8-4CBE-A2F9-5860A24E6D3A}"/>
              </a:ext>
            </a:extLst>
          </p:cNvPr>
          <p:cNvSpPr>
            <a:spLocks noGrp="1"/>
          </p:cNvSpPr>
          <p:nvPr>
            <p:ph type="dt" sz="half" idx="10"/>
          </p:nvPr>
        </p:nvSpPr>
        <p:spPr/>
        <p:txBody>
          <a:bodyPr/>
          <a:lstStyle/>
          <a:p>
            <a:fld id="{0D4F74FD-1C5A-4D62-9D2E-266C8BBF6531}" type="datetimeFigureOut">
              <a:rPr lang="en-US" smtClean="0"/>
              <a:t>5/27/2022</a:t>
            </a:fld>
            <a:endParaRPr lang="en-US"/>
          </a:p>
        </p:txBody>
      </p:sp>
      <p:sp>
        <p:nvSpPr>
          <p:cNvPr id="6" name="Footer Placeholder 5">
            <a:extLst>
              <a:ext uri="{FF2B5EF4-FFF2-40B4-BE49-F238E27FC236}">
                <a16:creationId xmlns:a16="http://schemas.microsoft.com/office/drawing/2014/main" id="{DE3502E9-5348-42C1-88AB-15FE322022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5095B5-552A-4195-A5B4-6E596B145B3C}"/>
              </a:ext>
            </a:extLst>
          </p:cNvPr>
          <p:cNvSpPr>
            <a:spLocks noGrp="1"/>
          </p:cNvSpPr>
          <p:nvPr>
            <p:ph type="sldNum" sz="quarter" idx="12"/>
          </p:nvPr>
        </p:nvSpPr>
        <p:spPr/>
        <p:txBody>
          <a:bodyPr/>
          <a:lstStyle/>
          <a:p>
            <a:fld id="{B59C37FB-723D-4476-9574-17B879ED8948}" type="slidenum">
              <a:rPr lang="en-US" smtClean="0"/>
              <a:t>‹#›</a:t>
            </a:fld>
            <a:endParaRPr lang="en-US"/>
          </a:p>
        </p:txBody>
      </p:sp>
    </p:spTree>
    <p:extLst>
      <p:ext uri="{BB962C8B-B14F-4D97-AF65-F5344CB8AC3E}">
        <p14:creationId xmlns:p14="http://schemas.microsoft.com/office/powerpoint/2010/main" val="151191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C7C800-80AF-44AA-88B6-0019F57F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27A690-2B5A-49FA-9457-BD19C3DA0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592DC5-E31C-4788-969F-BFF73D38A2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F74FD-1C5A-4D62-9D2E-266C8BBF6531}" type="datetimeFigureOut">
              <a:rPr lang="en-US" smtClean="0"/>
              <a:t>5/27/2022</a:t>
            </a:fld>
            <a:endParaRPr lang="en-US"/>
          </a:p>
        </p:txBody>
      </p:sp>
      <p:sp>
        <p:nvSpPr>
          <p:cNvPr id="5" name="Footer Placeholder 4">
            <a:extLst>
              <a:ext uri="{FF2B5EF4-FFF2-40B4-BE49-F238E27FC236}">
                <a16:creationId xmlns:a16="http://schemas.microsoft.com/office/drawing/2014/main" id="{271E1F6A-DEA2-4FEB-ACE8-A7871AB048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7F630A-2911-4CF7-891E-4BCAE5BB2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C37FB-723D-4476-9574-17B879ED8948}" type="slidenum">
              <a:rPr lang="en-US" smtClean="0"/>
              <a:t>‹#›</a:t>
            </a:fld>
            <a:endParaRPr lang="en-US"/>
          </a:p>
        </p:txBody>
      </p:sp>
    </p:spTree>
    <p:extLst>
      <p:ext uri="{BB962C8B-B14F-4D97-AF65-F5344CB8AC3E}">
        <p14:creationId xmlns:p14="http://schemas.microsoft.com/office/powerpoint/2010/main" val="3063359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قالب بوربوينت لمادة الرياضيات يتناسب مع جميع المراحل التعليمية - المعلمة  أسماء">
            <a:extLst>
              <a:ext uri="{FF2B5EF4-FFF2-40B4-BE49-F238E27FC236}">
                <a16:creationId xmlns:a16="http://schemas.microsoft.com/office/drawing/2014/main" id="{48F80D98-4920-4C29-961F-FC01611CE0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071C146-FC25-4AD5-B7FC-593CE3C7080C}"/>
              </a:ext>
            </a:extLst>
          </p:cNvPr>
          <p:cNvSpPr txBox="1"/>
          <p:nvPr/>
        </p:nvSpPr>
        <p:spPr>
          <a:xfrm>
            <a:off x="3896750" y="3013501"/>
            <a:ext cx="5120640" cy="830997"/>
          </a:xfrm>
          <a:prstGeom prst="rect">
            <a:avLst/>
          </a:prstGeom>
          <a:noFill/>
        </p:spPr>
        <p:txBody>
          <a:bodyPr wrap="square" rtlCol="0">
            <a:spAutoFit/>
          </a:bodyPr>
          <a:lstStyle/>
          <a:p>
            <a:pPr algn="ctr"/>
            <a:r>
              <a:rPr lang="ar-BH" sz="4800" dirty="0"/>
              <a:t>مقاييس النزعة المركزية</a:t>
            </a:r>
            <a:endParaRPr lang="en-US" sz="4800" dirty="0"/>
          </a:p>
        </p:txBody>
      </p:sp>
      <p:sp>
        <p:nvSpPr>
          <p:cNvPr id="5" name="TextBox 4">
            <a:extLst>
              <a:ext uri="{FF2B5EF4-FFF2-40B4-BE49-F238E27FC236}">
                <a16:creationId xmlns:a16="http://schemas.microsoft.com/office/drawing/2014/main" id="{AF2A58E1-3CDA-4207-9813-FB2AEA081027}"/>
              </a:ext>
            </a:extLst>
          </p:cNvPr>
          <p:cNvSpPr txBox="1"/>
          <p:nvPr/>
        </p:nvSpPr>
        <p:spPr>
          <a:xfrm>
            <a:off x="4832251" y="4237819"/>
            <a:ext cx="3249637" cy="1815882"/>
          </a:xfrm>
          <a:prstGeom prst="rect">
            <a:avLst/>
          </a:prstGeom>
          <a:noFill/>
        </p:spPr>
        <p:txBody>
          <a:bodyPr wrap="square" rtlCol="0">
            <a:spAutoFit/>
          </a:bodyPr>
          <a:lstStyle/>
          <a:p>
            <a:pPr algn="r"/>
            <a:r>
              <a:rPr lang="ar-BH" sz="2800" dirty="0"/>
              <a:t>اعداد الطالبة:ليلى هاشم عبدالله</a:t>
            </a:r>
          </a:p>
          <a:p>
            <a:pPr algn="r"/>
            <a:r>
              <a:rPr lang="ar-BH" sz="2800" dirty="0"/>
              <a:t>الصف:1\7</a:t>
            </a:r>
          </a:p>
          <a:p>
            <a:pPr algn="r"/>
            <a:r>
              <a:rPr lang="ar-BH" sz="2800" dirty="0"/>
              <a:t>اشراف أ.اقبال جمعة</a:t>
            </a:r>
            <a:endParaRPr lang="en-US" sz="2800" dirty="0"/>
          </a:p>
        </p:txBody>
      </p:sp>
      <p:pic>
        <p:nvPicPr>
          <p:cNvPr id="6" name="Picture 5" descr="A picture containing text, pool ball&#10;&#10;Description automatically generated">
            <a:extLst>
              <a:ext uri="{FF2B5EF4-FFF2-40B4-BE49-F238E27FC236}">
                <a16:creationId xmlns:a16="http://schemas.microsoft.com/office/drawing/2014/main" id="{279FB77E-9949-8517-8A72-CB4CEF1D5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V="1">
            <a:off x="664751" y="1777052"/>
            <a:ext cx="3118412" cy="953297"/>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02B4345C-64A7-0A06-9BDA-0123DE5CCC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2350" y="553453"/>
            <a:ext cx="7554352" cy="953297"/>
          </a:xfrm>
          <a:prstGeom prst="rect">
            <a:avLst/>
          </a:prstGeom>
        </p:spPr>
      </p:pic>
    </p:spTree>
    <p:extLst>
      <p:ext uri="{BB962C8B-B14F-4D97-AF65-F5344CB8AC3E}">
        <p14:creationId xmlns:p14="http://schemas.microsoft.com/office/powerpoint/2010/main" val="32504336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650B69-B4E2-4978-B698-6BD75AC2A6B8}"/>
              </a:ext>
            </a:extLst>
          </p:cNvPr>
          <p:cNvSpPr/>
          <p:nvPr/>
        </p:nvSpPr>
        <p:spPr>
          <a:xfrm>
            <a:off x="0" y="2173458"/>
            <a:ext cx="12192000" cy="1139483"/>
          </a:xfrm>
          <a:prstGeom prst="rect">
            <a:avLst/>
          </a:prstGeom>
          <a:ln>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ar-BH" sz="6600" dirty="0">
                <a:cs typeface="Arial"/>
              </a:rPr>
              <a:t>هدف الدرس:-</a:t>
            </a:r>
            <a:endParaRPr lang="en-US" sz="6600" dirty="0">
              <a:cs typeface="Arial"/>
            </a:endParaRPr>
          </a:p>
        </p:txBody>
      </p:sp>
      <p:sp>
        <p:nvSpPr>
          <p:cNvPr id="4" name="Rectangle 3">
            <a:extLst>
              <a:ext uri="{FF2B5EF4-FFF2-40B4-BE49-F238E27FC236}">
                <a16:creationId xmlns:a16="http://schemas.microsoft.com/office/drawing/2014/main" id="{E35A24D2-82A8-4380-9841-A8D2814D7F98}"/>
              </a:ext>
            </a:extLst>
          </p:cNvPr>
          <p:cNvSpPr/>
          <p:nvPr/>
        </p:nvSpPr>
        <p:spPr>
          <a:xfrm>
            <a:off x="1008547" y="3517680"/>
            <a:ext cx="10855857" cy="646331"/>
          </a:xfrm>
          <a:prstGeom prst="rect">
            <a:avLst/>
          </a:prstGeom>
        </p:spPr>
        <p:txBody>
          <a:bodyPr wrap="none">
            <a:spAutoFit/>
          </a:bodyPr>
          <a:lstStyle/>
          <a:p>
            <a:pPr marL="1028700" lvl="1" indent="-571500" algn="r" rtl="1">
              <a:buFont typeface="Arial" panose="020B0604020202020204" pitchFamily="34" charset="0"/>
              <a:buChar char="•"/>
            </a:pPr>
            <a:r>
              <a:rPr lang="ar-BH" sz="3600" dirty="0">
                <a:latin typeface="Sakkal Majalla" panose="02000000000000000000" pitchFamily="2" charset="-78"/>
                <a:cs typeface="Sakkal Majalla" panose="02000000000000000000" pitchFamily="2" charset="-78"/>
              </a:rPr>
              <a:t>وصف مجموعة من البيانات باستعمال المتوسط الحسابي، الوسيط، المنوال.</a:t>
            </a:r>
          </a:p>
        </p:txBody>
      </p:sp>
    </p:spTree>
    <p:extLst>
      <p:ext uri="{BB962C8B-B14F-4D97-AF65-F5344CB8AC3E}">
        <p14:creationId xmlns:p14="http://schemas.microsoft.com/office/powerpoint/2010/main" val="24143535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BBCB158-B456-49F3-8E9A-F0DDFCE21791}"/>
              </a:ext>
            </a:extLst>
          </p:cNvPr>
          <p:cNvSpPr/>
          <p:nvPr/>
        </p:nvSpPr>
        <p:spPr>
          <a:xfrm>
            <a:off x="478971" y="3309257"/>
            <a:ext cx="11234057" cy="130628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BH" sz="3600" dirty="0">
                <a:solidFill>
                  <a:schemeClr val="tx1"/>
                </a:solidFill>
                <a:latin typeface="Sakkal Majalla" panose="02000000000000000000" pitchFamily="2" charset="-78"/>
                <a:cs typeface="Sakkal Majalla" panose="02000000000000000000" pitchFamily="2" charset="-78"/>
              </a:rPr>
              <a:t>الوسط الحسابي: لمجموعة من البيانات هو مجموع هذه البيانات مقسومًا على عدد مفرداتها، ويسمّى أيضًا بالمتوسط.</a:t>
            </a:r>
            <a:endParaRPr lang="en-US" sz="3600" dirty="0"/>
          </a:p>
        </p:txBody>
      </p:sp>
      <p:sp>
        <p:nvSpPr>
          <p:cNvPr id="3" name="Rectangle: Rounded Corners 2">
            <a:extLst>
              <a:ext uri="{FF2B5EF4-FFF2-40B4-BE49-F238E27FC236}">
                <a16:creationId xmlns:a16="http://schemas.microsoft.com/office/drawing/2014/main" id="{154419C0-1425-4576-A045-F725087D43F0}"/>
              </a:ext>
            </a:extLst>
          </p:cNvPr>
          <p:cNvSpPr/>
          <p:nvPr/>
        </p:nvSpPr>
        <p:spPr>
          <a:xfrm>
            <a:off x="8084456" y="1509485"/>
            <a:ext cx="3338286" cy="79828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BH" sz="3600" dirty="0"/>
              <a:t>الوسط الحسابي:-</a:t>
            </a:r>
            <a:endParaRPr lang="en-US" sz="3600" dirty="0"/>
          </a:p>
        </p:txBody>
      </p:sp>
    </p:spTree>
    <p:extLst>
      <p:ext uri="{BB962C8B-B14F-4D97-AF65-F5344CB8AC3E}">
        <p14:creationId xmlns:p14="http://schemas.microsoft.com/office/powerpoint/2010/main" val="1665322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746ACB4-531D-439A-B999-EA1F10355459}"/>
              </a:ext>
            </a:extLst>
          </p:cNvPr>
          <p:cNvSpPr/>
          <p:nvPr/>
        </p:nvSpPr>
        <p:spPr>
          <a:xfrm>
            <a:off x="8374742" y="1807030"/>
            <a:ext cx="3338286" cy="79828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BH" sz="3600" dirty="0"/>
              <a:t>الوسيط:-</a:t>
            </a:r>
            <a:endParaRPr lang="en-US" sz="3600" dirty="0"/>
          </a:p>
        </p:txBody>
      </p:sp>
      <p:sp>
        <p:nvSpPr>
          <p:cNvPr id="3" name="Rectangle: Rounded Corners 2">
            <a:extLst>
              <a:ext uri="{FF2B5EF4-FFF2-40B4-BE49-F238E27FC236}">
                <a16:creationId xmlns:a16="http://schemas.microsoft.com/office/drawing/2014/main" id="{92FF508D-EBF9-4AEE-AD03-7A9AD72FEBFD}"/>
              </a:ext>
            </a:extLst>
          </p:cNvPr>
          <p:cNvSpPr/>
          <p:nvPr/>
        </p:nvSpPr>
        <p:spPr>
          <a:xfrm>
            <a:off x="478971" y="2811439"/>
            <a:ext cx="11234057" cy="256578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BH" sz="3600" dirty="0">
                <a:solidFill>
                  <a:schemeClr val="tx1"/>
                </a:solidFill>
                <a:latin typeface="Sakkal Majalla" panose="02000000000000000000" pitchFamily="2" charset="-78"/>
                <a:cs typeface="Sakkal Majalla" panose="02000000000000000000" pitchFamily="2" charset="-78"/>
              </a:rPr>
              <a:t>الوسيط في مجموعة من البيانات مرًّة من الأصغر الى الأكبر، إذا كان عدد مفردات البيانات فرديًّا، يكون الوسيط هو العدد الواقع في المنتصف. أما إذا كان عددها زوجيًّا فإن الوسيط هو الوسط الحسابي للعددين المتجاورين في المنتصف .</a:t>
            </a:r>
          </a:p>
          <a:p>
            <a:pPr algn="r"/>
            <a:endParaRPr lang="en-US" sz="3600" dirty="0"/>
          </a:p>
        </p:txBody>
      </p:sp>
    </p:spTree>
    <p:extLst>
      <p:ext uri="{BB962C8B-B14F-4D97-AF65-F5344CB8AC3E}">
        <p14:creationId xmlns:p14="http://schemas.microsoft.com/office/powerpoint/2010/main" val="227178010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6EDD3842-4608-488F-B2F2-7142CA21CA3B}"/>
              </a:ext>
            </a:extLst>
          </p:cNvPr>
          <p:cNvSpPr/>
          <p:nvPr/>
        </p:nvSpPr>
        <p:spPr>
          <a:xfrm>
            <a:off x="8374742" y="1516745"/>
            <a:ext cx="3338286" cy="79828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BH" sz="3600" dirty="0"/>
              <a:t>المنوال:-</a:t>
            </a:r>
            <a:endParaRPr lang="en-US" sz="3600" dirty="0"/>
          </a:p>
        </p:txBody>
      </p:sp>
      <p:sp>
        <p:nvSpPr>
          <p:cNvPr id="3" name="Rectangle: Rounded Corners 2">
            <a:extLst>
              <a:ext uri="{FF2B5EF4-FFF2-40B4-BE49-F238E27FC236}">
                <a16:creationId xmlns:a16="http://schemas.microsoft.com/office/drawing/2014/main" id="{5FBF8005-56BC-495D-A3B6-A03F94DC4AA3}"/>
              </a:ext>
            </a:extLst>
          </p:cNvPr>
          <p:cNvSpPr/>
          <p:nvPr/>
        </p:nvSpPr>
        <p:spPr>
          <a:xfrm>
            <a:off x="478971" y="3323769"/>
            <a:ext cx="11234057" cy="165463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614488" indent="-1614488" algn="just" rtl="1"/>
            <a:r>
              <a:rPr lang="ar-BH" sz="3600" dirty="0">
                <a:solidFill>
                  <a:schemeClr val="tx1"/>
                </a:solidFill>
                <a:latin typeface="Sakkal Majalla" panose="02000000000000000000" pitchFamily="2" charset="-78"/>
                <a:cs typeface="Sakkal Majalla" panose="02000000000000000000" pitchFamily="2" charset="-78"/>
              </a:rPr>
              <a:t>المنوال: لمجموعة من البيانات هو العدد الذي يتكرَّر أكثر من غيره في المجموعة، وإذا تكرر عددان أو أكثر بالمقدار نفسه، فإن كلًّا منها يكون منوالًا.</a:t>
            </a:r>
          </a:p>
        </p:txBody>
      </p:sp>
    </p:spTree>
    <p:extLst>
      <p:ext uri="{BB962C8B-B14F-4D97-AF65-F5344CB8AC3E}">
        <p14:creationId xmlns:p14="http://schemas.microsoft.com/office/powerpoint/2010/main" val="932664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854B55-225B-4A0D-B7D9-577888FE9FDF}"/>
              </a:ext>
            </a:extLst>
          </p:cNvPr>
          <p:cNvSpPr txBox="1"/>
          <p:nvPr/>
        </p:nvSpPr>
        <p:spPr>
          <a:xfrm>
            <a:off x="3123028" y="586378"/>
            <a:ext cx="8415996" cy="1384995"/>
          </a:xfrm>
          <a:prstGeom prst="rect">
            <a:avLst/>
          </a:prstGeom>
          <a:noFill/>
        </p:spPr>
        <p:txBody>
          <a:bodyPr wrap="square">
            <a:spAutoFit/>
          </a:bodyPr>
          <a:lstStyle/>
          <a:p>
            <a:pPr algn="r" rtl="1"/>
            <a:r>
              <a:rPr lang="ar-BH" altLang="en-US" sz="2800" b="1" dirty="0">
                <a:latin typeface="Sakkal Majalla" panose="02000000000000000000" pitchFamily="2" charset="-78"/>
                <a:cs typeface="Sakkal Majalla" panose="02000000000000000000" pitchFamily="2" charset="-78"/>
              </a:rPr>
              <a:t>كانت المبالغ التي حصل عليها سائق أجرة في عدة أيام كما يأتي</a:t>
            </a:r>
          </a:p>
          <a:p>
            <a:pPr algn="r" rtl="1"/>
            <a:r>
              <a:rPr lang="ar-BH" altLang="en-US" sz="2800" b="1" dirty="0">
                <a:latin typeface="Sakkal Majalla" panose="02000000000000000000" pitchFamily="2" charset="-78"/>
                <a:cs typeface="Sakkal Majalla" panose="02000000000000000000" pitchFamily="2" charset="-78"/>
              </a:rPr>
              <a:t>40 دينارًا، 30 دينارًا، 38 دينارًا، 30 دينارًا، 42 دينارًا. ما </a:t>
            </a:r>
            <a:r>
              <a:rPr lang="ar-BH" altLang="en-US" sz="2800" b="1" dirty="0">
                <a:solidFill>
                  <a:srgbClr val="FF0000"/>
                </a:solidFill>
                <a:latin typeface="Sakkal Majalla" panose="02000000000000000000" pitchFamily="2" charset="-78"/>
                <a:cs typeface="Sakkal Majalla" panose="02000000000000000000" pitchFamily="2" charset="-78"/>
              </a:rPr>
              <a:t>الوسط الحسابي </a:t>
            </a:r>
            <a:r>
              <a:rPr lang="ar-BH" altLang="en-US" sz="2800" b="1" dirty="0">
                <a:latin typeface="Sakkal Majalla" panose="02000000000000000000" pitchFamily="2" charset="-78"/>
                <a:cs typeface="Sakkal Majalla" panose="02000000000000000000" pitchFamily="2" charset="-78"/>
              </a:rPr>
              <a:t>للمبلغ</a:t>
            </a:r>
            <a:r>
              <a:rPr lang="ar-BH" altLang="en-US" sz="2800" b="1" dirty="0">
                <a:solidFill>
                  <a:srgbClr val="FF0000"/>
                </a:solidFill>
                <a:latin typeface="Sakkal Majalla" panose="02000000000000000000" pitchFamily="2" charset="-78"/>
                <a:cs typeface="Sakkal Majalla" panose="02000000000000000000" pitchFamily="2" charset="-78"/>
              </a:rPr>
              <a:t> </a:t>
            </a:r>
            <a:r>
              <a:rPr lang="ar-BH" altLang="en-US" sz="2800" b="1" dirty="0">
                <a:latin typeface="Sakkal Majalla" panose="02000000000000000000" pitchFamily="2" charset="-78"/>
                <a:cs typeface="Sakkal Majalla" panose="02000000000000000000" pitchFamily="2" charset="-78"/>
              </a:rPr>
              <a:t>الذي حصل السائق يوميًّا؟</a:t>
            </a:r>
            <a:endParaRPr lang="ar-SA" altLang="en-US" sz="2800" b="1" dirty="0">
              <a:latin typeface="Sakkal Majalla" panose="02000000000000000000" pitchFamily="2" charset="-78"/>
              <a:cs typeface="Sakkal Majalla" panose="02000000000000000000" pitchFamily="2" charset="-78"/>
            </a:endParaRPr>
          </a:p>
        </p:txBody>
      </p:sp>
      <p:sp>
        <p:nvSpPr>
          <p:cNvPr id="5" name="TextBox 4">
            <a:extLst>
              <a:ext uri="{FF2B5EF4-FFF2-40B4-BE49-F238E27FC236}">
                <a16:creationId xmlns:a16="http://schemas.microsoft.com/office/drawing/2014/main" id="{6CE0FD98-5C8A-4302-9AED-6E08E25FC946}"/>
              </a:ext>
            </a:extLst>
          </p:cNvPr>
          <p:cNvSpPr txBox="1"/>
          <p:nvPr/>
        </p:nvSpPr>
        <p:spPr>
          <a:xfrm>
            <a:off x="5440680" y="2396756"/>
            <a:ext cx="6098344" cy="584775"/>
          </a:xfrm>
          <a:prstGeom prst="rect">
            <a:avLst/>
          </a:prstGeom>
          <a:noFill/>
        </p:spPr>
        <p:txBody>
          <a:bodyPr wrap="square">
            <a:spAutoFit/>
          </a:bodyPr>
          <a:lstStyle/>
          <a:p>
            <a:pPr algn="r" rtl="1"/>
            <a:r>
              <a:rPr lang="ar-BH" sz="3200" b="1" u="sng" dirty="0">
                <a:solidFill>
                  <a:srgbClr val="C00000"/>
                </a:solidFill>
                <a:latin typeface="Sakkal Majalla" panose="02000000000000000000" pitchFamily="2" charset="-78"/>
                <a:cs typeface="Sakkal Majalla" panose="02000000000000000000" pitchFamily="2" charset="-78"/>
              </a:rPr>
              <a:t>الخطوة الأولى:</a:t>
            </a:r>
            <a:endParaRPr lang="en-US" sz="3200" b="1" dirty="0">
              <a:solidFill>
                <a:srgbClr val="C00000"/>
              </a:solidFill>
              <a:latin typeface="Sakkal Majalla" panose="02000000000000000000" pitchFamily="2" charset="-78"/>
              <a:cs typeface="Sakkal Majalla" panose="02000000000000000000" pitchFamily="2" charset="-78"/>
            </a:endParaRPr>
          </a:p>
        </p:txBody>
      </p:sp>
      <p:sp>
        <p:nvSpPr>
          <p:cNvPr id="7" name="TextBox 6">
            <a:extLst>
              <a:ext uri="{FF2B5EF4-FFF2-40B4-BE49-F238E27FC236}">
                <a16:creationId xmlns:a16="http://schemas.microsoft.com/office/drawing/2014/main" id="{4F547438-5430-4F65-AF00-FD144C592D43}"/>
              </a:ext>
            </a:extLst>
          </p:cNvPr>
          <p:cNvSpPr txBox="1"/>
          <p:nvPr/>
        </p:nvSpPr>
        <p:spPr>
          <a:xfrm>
            <a:off x="5289452" y="3158872"/>
            <a:ext cx="6249572" cy="1077218"/>
          </a:xfrm>
          <a:prstGeom prst="rect">
            <a:avLst/>
          </a:prstGeom>
          <a:noFill/>
        </p:spPr>
        <p:txBody>
          <a:bodyPr wrap="square">
            <a:spAutoFit/>
          </a:bodyPr>
          <a:lstStyle/>
          <a:p>
            <a:pPr algn="r" rtl="1"/>
            <a:r>
              <a:rPr lang="ar-BH" sz="3200" b="1" dirty="0">
                <a:latin typeface="Sakkal Majalla" panose="02000000000000000000" pitchFamily="2" charset="-78"/>
                <a:cs typeface="Sakkal Majalla" panose="02000000000000000000" pitchFamily="2" charset="-78"/>
              </a:rPr>
              <a:t>نجد مجموع المبالغ = 40 + 30 + 38 + 30 + 42</a:t>
            </a:r>
          </a:p>
          <a:p>
            <a:pPr algn="r" rtl="1"/>
            <a:endParaRPr lang="en-US" sz="3200" b="1" dirty="0">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6FDA9B31-55B0-498E-8D36-6C83E482DF79}"/>
              </a:ext>
            </a:extLst>
          </p:cNvPr>
          <p:cNvSpPr txBox="1"/>
          <p:nvPr/>
        </p:nvSpPr>
        <p:spPr>
          <a:xfrm>
            <a:off x="73856" y="3136612"/>
            <a:ext cx="6098344" cy="584775"/>
          </a:xfrm>
          <a:prstGeom prst="rect">
            <a:avLst/>
          </a:prstGeom>
          <a:noFill/>
        </p:spPr>
        <p:txBody>
          <a:bodyPr wrap="square">
            <a:spAutoFit/>
          </a:bodyPr>
          <a:lstStyle/>
          <a:p>
            <a:pPr algn="r" rtl="1"/>
            <a:r>
              <a:rPr lang="ar-BH" sz="3200" b="1" dirty="0">
                <a:latin typeface="Sakkal Majalla" panose="02000000000000000000" pitchFamily="2" charset="-78"/>
                <a:cs typeface="Sakkal Majalla" panose="02000000000000000000" pitchFamily="2" charset="-78"/>
              </a:rPr>
              <a:t>=  180</a:t>
            </a:r>
            <a:endParaRPr lang="en-US" sz="3200" b="1" dirty="0">
              <a:latin typeface="Sakkal Majalla" panose="02000000000000000000" pitchFamily="2" charset="-78"/>
              <a:cs typeface="Sakkal Majalla" panose="02000000000000000000" pitchFamily="2" charset="-78"/>
            </a:endParaRPr>
          </a:p>
        </p:txBody>
      </p:sp>
      <p:sp>
        <p:nvSpPr>
          <p:cNvPr id="11" name="TextBox 10">
            <a:extLst>
              <a:ext uri="{FF2B5EF4-FFF2-40B4-BE49-F238E27FC236}">
                <a16:creationId xmlns:a16="http://schemas.microsoft.com/office/drawing/2014/main" id="{CD527731-D89D-4EF6-B0CD-E78CC711079F}"/>
              </a:ext>
            </a:extLst>
          </p:cNvPr>
          <p:cNvSpPr txBox="1"/>
          <p:nvPr/>
        </p:nvSpPr>
        <p:spPr>
          <a:xfrm>
            <a:off x="5440680" y="3796696"/>
            <a:ext cx="6098344" cy="584775"/>
          </a:xfrm>
          <a:prstGeom prst="rect">
            <a:avLst/>
          </a:prstGeom>
          <a:noFill/>
        </p:spPr>
        <p:txBody>
          <a:bodyPr wrap="square">
            <a:spAutoFit/>
          </a:bodyPr>
          <a:lstStyle/>
          <a:p>
            <a:pPr algn="r" rtl="1"/>
            <a:r>
              <a:rPr lang="ar-BH" sz="3200" b="1" u="sng" dirty="0">
                <a:solidFill>
                  <a:srgbClr val="C00000"/>
                </a:solidFill>
                <a:latin typeface="Sakkal Majalla" panose="02000000000000000000" pitchFamily="2" charset="-78"/>
                <a:cs typeface="Sakkal Majalla" panose="02000000000000000000" pitchFamily="2" charset="-78"/>
              </a:rPr>
              <a:t>الخطوة الثانية:</a:t>
            </a:r>
            <a:endParaRPr lang="en-US" sz="3200" b="1" dirty="0">
              <a:solidFill>
                <a:srgbClr val="C00000"/>
              </a:solidFill>
              <a:latin typeface="Sakkal Majalla" panose="02000000000000000000" pitchFamily="2" charset="-78"/>
              <a:cs typeface="Sakkal Majalla" panose="02000000000000000000" pitchFamily="2" charset="-78"/>
            </a:endParaRP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59A380EE-CCDA-4A9C-A6A6-22E0DDE8A5EF}"/>
                  </a:ext>
                </a:extLst>
              </p:cNvPr>
              <p:cNvSpPr txBox="1"/>
              <p:nvPr/>
            </p:nvSpPr>
            <p:spPr>
              <a:xfrm>
                <a:off x="5440680" y="4089083"/>
                <a:ext cx="6098344" cy="1007648"/>
              </a:xfrm>
              <a:prstGeom prst="rect">
                <a:avLst/>
              </a:prstGeom>
              <a:noFill/>
            </p:spPr>
            <p:txBody>
              <a:bodyPr wrap="square">
                <a:spAutoFit/>
              </a:bodyPr>
              <a:lstStyle/>
              <a:p>
                <a:pPr algn="r" rtl="1"/>
                <a:r>
                  <a:rPr lang="ar-BH" sz="3200" b="1" dirty="0">
                    <a:latin typeface="Sakkal Majalla" panose="02000000000000000000" pitchFamily="2" charset="-78"/>
                    <a:cs typeface="Sakkal Majalla" panose="02000000000000000000" pitchFamily="2" charset="-78"/>
                  </a:rPr>
                  <a:t>الوسط الحسابي  =  </a:t>
                </a:r>
                <a14:m>
                  <m:oMath xmlns:m="http://schemas.openxmlformats.org/officeDocument/2006/math">
                    <m:f>
                      <m:fPr>
                        <m:ctrlPr>
                          <a:rPr lang="ar-BH" sz="3200" b="1" i="1" smtClean="0">
                            <a:latin typeface="Cambria Math" panose="02040503050406030204" pitchFamily="18" charset="0"/>
                            <a:cs typeface="Sakkal Majalla" panose="02000000000000000000" pitchFamily="2" charset="-78"/>
                          </a:rPr>
                        </m:ctrlPr>
                      </m:fPr>
                      <m:num>
                        <m:r>
                          <a:rPr lang="ar-BH" sz="3200" b="1" i="1" smtClean="0">
                            <a:latin typeface="Cambria Math" panose="02040503050406030204" pitchFamily="18" charset="0"/>
                            <a:cs typeface="Sakkal Majalla" panose="02000000000000000000" pitchFamily="2" charset="-78"/>
                          </a:rPr>
                          <m:t>البيانات</m:t>
                        </m:r>
                        <m:r>
                          <a:rPr lang="ar-BH" sz="3200" b="1" i="1" smtClean="0">
                            <a:latin typeface="Cambria Math" panose="02040503050406030204" pitchFamily="18" charset="0"/>
                            <a:cs typeface="Sakkal Majalla" panose="02000000000000000000" pitchFamily="2" charset="-78"/>
                          </a:rPr>
                          <m:t> </m:t>
                        </m:r>
                        <m:r>
                          <a:rPr lang="ar-BH" sz="3200" b="1" i="1" smtClean="0">
                            <a:latin typeface="Cambria Math" panose="02040503050406030204" pitchFamily="18" charset="0"/>
                            <a:cs typeface="Sakkal Majalla" panose="02000000000000000000" pitchFamily="2" charset="-78"/>
                          </a:rPr>
                          <m:t>مجموع</m:t>
                        </m:r>
                        <m:r>
                          <a:rPr lang="ar-BH" sz="3200" b="1" i="1" smtClean="0">
                            <a:latin typeface="Cambria Math" panose="02040503050406030204" pitchFamily="18" charset="0"/>
                            <a:cs typeface="Sakkal Majalla" panose="02000000000000000000" pitchFamily="2" charset="-78"/>
                          </a:rPr>
                          <m:t> </m:t>
                        </m:r>
                      </m:num>
                      <m:den>
                        <m:r>
                          <a:rPr lang="ar-BH" sz="3200" b="0" i="1" smtClean="0">
                            <a:latin typeface="Cambria Math" panose="02040503050406030204" pitchFamily="18" charset="0"/>
                            <a:cs typeface="Sakkal Majalla" panose="02000000000000000000" pitchFamily="2" charset="-78"/>
                          </a:rPr>
                          <m:t>عددها</m:t>
                        </m:r>
                      </m:den>
                    </m:f>
                  </m:oMath>
                </a14:m>
                <a:endParaRPr lang="en-US" sz="3200" b="1" dirty="0">
                  <a:latin typeface="Sakkal Majalla" panose="02000000000000000000" pitchFamily="2" charset="-78"/>
                  <a:cs typeface="Sakkal Majalla" panose="02000000000000000000" pitchFamily="2" charset="-78"/>
                </a:endParaRPr>
              </a:p>
            </p:txBody>
          </p:sp>
        </mc:Choice>
        <mc:Fallback xmlns="">
          <p:sp>
            <p:nvSpPr>
              <p:cNvPr id="13" name="TextBox 12">
                <a:extLst>
                  <a:ext uri="{FF2B5EF4-FFF2-40B4-BE49-F238E27FC236}">
                    <a16:creationId xmlns:a16="http://schemas.microsoft.com/office/drawing/2014/main" id="{59A380EE-CCDA-4A9C-A6A6-22E0DDE8A5EF}"/>
                  </a:ext>
                </a:extLst>
              </p:cNvPr>
              <p:cNvSpPr txBox="1">
                <a:spLocks noRot="1" noChangeAspect="1" noMove="1" noResize="1" noEditPoints="1" noAdjustHandles="1" noChangeArrowheads="1" noChangeShapeType="1" noTextEdit="1"/>
              </p:cNvSpPr>
              <p:nvPr/>
            </p:nvSpPr>
            <p:spPr>
              <a:xfrm>
                <a:off x="5440680" y="4089083"/>
                <a:ext cx="6098344" cy="1007648"/>
              </a:xfrm>
              <a:prstGeom prst="rect">
                <a:avLst/>
              </a:prstGeom>
              <a:blipFill>
                <a:blip r:embed="rId2"/>
                <a:stretch>
                  <a:fillRect r="-2500" b="-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2B182B80-623B-4953-9415-AF8BAAA5D1A6}"/>
                  </a:ext>
                </a:extLst>
              </p:cNvPr>
              <p:cNvSpPr txBox="1"/>
              <p:nvPr/>
            </p:nvSpPr>
            <p:spPr>
              <a:xfrm>
                <a:off x="5440680" y="5389118"/>
                <a:ext cx="6098344" cy="809517"/>
              </a:xfrm>
              <a:prstGeom prst="rect">
                <a:avLst/>
              </a:prstGeom>
              <a:noFill/>
            </p:spPr>
            <p:txBody>
              <a:bodyPr wrap="square">
                <a:spAutoFit/>
              </a:bodyPr>
              <a:lstStyle/>
              <a:p>
                <a:pPr algn="r" rtl="1"/>
                <a:r>
                  <a:rPr lang="ar-BH" sz="3200" b="1" dirty="0">
                    <a:latin typeface="Sakkal Majalla" panose="02000000000000000000" pitchFamily="2" charset="-78"/>
                    <a:cs typeface="Sakkal Majalla" panose="02000000000000000000" pitchFamily="2" charset="-78"/>
                  </a:rPr>
                  <a:t>الوسط الحسابي  =  </a:t>
                </a:r>
                <a14:m>
                  <m:oMath xmlns:m="http://schemas.openxmlformats.org/officeDocument/2006/math">
                    <m:f>
                      <m:fPr>
                        <m:ctrlPr>
                          <a:rPr lang="ar-BH" sz="3200" b="1" i="1" smtClean="0">
                            <a:latin typeface="Cambria Math" panose="02040503050406030204" pitchFamily="18" charset="0"/>
                            <a:cs typeface="Sakkal Majalla" panose="02000000000000000000" pitchFamily="2" charset="-78"/>
                          </a:rPr>
                        </m:ctrlPr>
                      </m:fPr>
                      <m:num>
                        <m:r>
                          <m:rPr>
                            <m:nor/>
                          </m:rPr>
                          <a:rPr lang="ar-BH" sz="3200" b="1" i="0" smtClean="0">
                            <a:latin typeface="Cambria Math" panose="02040503050406030204" pitchFamily="18" charset="0"/>
                            <a:cs typeface="Sakkal Majalla" panose="02000000000000000000" pitchFamily="2" charset="-78"/>
                          </a:rPr>
                          <m:t>180</m:t>
                        </m:r>
                        <m:r>
                          <a:rPr lang="ar-BH" sz="3200" b="1" i="1" smtClean="0">
                            <a:latin typeface="Cambria Math" panose="02040503050406030204" pitchFamily="18" charset="0"/>
                            <a:cs typeface="Sakkal Majalla" panose="02000000000000000000" pitchFamily="2" charset="-78"/>
                          </a:rPr>
                          <m:t> </m:t>
                        </m:r>
                      </m:num>
                      <m:den>
                        <m:r>
                          <m:rPr>
                            <m:nor/>
                          </m:rPr>
                          <a:rPr lang="ar-BH" sz="3200" b="1" i="0" smtClean="0">
                            <a:latin typeface="Cambria Math" panose="02040503050406030204" pitchFamily="18" charset="0"/>
                            <a:cs typeface="Sakkal Majalla" panose="02000000000000000000" pitchFamily="2" charset="-78"/>
                          </a:rPr>
                          <m:t>5</m:t>
                        </m:r>
                      </m:den>
                    </m:f>
                  </m:oMath>
                </a14:m>
                <a:endParaRPr lang="en-US" sz="3200" b="1" dirty="0">
                  <a:latin typeface="Sakkal Majalla" panose="02000000000000000000" pitchFamily="2" charset="-78"/>
                  <a:cs typeface="Sakkal Majalla" panose="02000000000000000000" pitchFamily="2" charset="-78"/>
                </a:endParaRPr>
              </a:p>
            </p:txBody>
          </p:sp>
        </mc:Choice>
        <mc:Fallback xmlns="">
          <p:sp>
            <p:nvSpPr>
              <p:cNvPr id="15" name="TextBox 14">
                <a:extLst>
                  <a:ext uri="{FF2B5EF4-FFF2-40B4-BE49-F238E27FC236}">
                    <a16:creationId xmlns:a16="http://schemas.microsoft.com/office/drawing/2014/main" id="{2B182B80-623B-4953-9415-AF8BAAA5D1A6}"/>
                  </a:ext>
                </a:extLst>
              </p:cNvPr>
              <p:cNvSpPr txBox="1">
                <a:spLocks noRot="1" noChangeAspect="1" noMove="1" noResize="1" noEditPoints="1" noAdjustHandles="1" noChangeArrowheads="1" noChangeShapeType="1" noTextEdit="1"/>
              </p:cNvSpPr>
              <p:nvPr/>
            </p:nvSpPr>
            <p:spPr>
              <a:xfrm>
                <a:off x="5440680" y="5389118"/>
                <a:ext cx="6098344" cy="809517"/>
              </a:xfrm>
              <a:prstGeom prst="rect">
                <a:avLst/>
              </a:prstGeom>
              <a:blipFill>
                <a:blip r:embed="rId3"/>
                <a:stretch>
                  <a:fillRect r="-2500" b="-20301"/>
                </a:stretch>
              </a:blipFill>
            </p:spPr>
            <p:txBody>
              <a:bodyPr/>
              <a:lstStyle/>
              <a:p>
                <a:r>
                  <a:rPr lang="en-US">
                    <a:noFill/>
                  </a:rPr>
                  <a:t> </a:t>
                </a:r>
              </a:p>
            </p:txBody>
          </p:sp>
        </mc:Fallback>
      </mc:AlternateContent>
      <p:sp>
        <p:nvSpPr>
          <p:cNvPr id="17" name="TextBox 16">
            <a:extLst>
              <a:ext uri="{FF2B5EF4-FFF2-40B4-BE49-F238E27FC236}">
                <a16:creationId xmlns:a16="http://schemas.microsoft.com/office/drawing/2014/main" id="{F0AA5E82-2A2B-44F6-8EEA-A3C6502EAF36}"/>
              </a:ext>
            </a:extLst>
          </p:cNvPr>
          <p:cNvSpPr txBox="1"/>
          <p:nvPr/>
        </p:nvSpPr>
        <p:spPr>
          <a:xfrm>
            <a:off x="1232682" y="5501488"/>
            <a:ext cx="6098344" cy="584775"/>
          </a:xfrm>
          <a:prstGeom prst="rect">
            <a:avLst/>
          </a:prstGeom>
          <a:noFill/>
        </p:spPr>
        <p:txBody>
          <a:bodyPr wrap="square">
            <a:spAutoFit/>
          </a:bodyPr>
          <a:lstStyle/>
          <a:p>
            <a:pPr algn="r" rtl="1"/>
            <a:r>
              <a:rPr lang="ar-BH" sz="3200" b="1" dirty="0">
                <a:latin typeface="Sakkal Majalla" panose="02000000000000000000" pitchFamily="2" charset="-78"/>
                <a:cs typeface="Sakkal Majalla" panose="02000000000000000000" pitchFamily="2" charset="-78"/>
              </a:rPr>
              <a:t>     الوسط الحسابي  =   36 </a:t>
            </a:r>
            <a:r>
              <a:rPr lang="ar-BH" altLang="en-US" sz="3200" b="1" dirty="0">
                <a:latin typeface="Sakkal Majalla" panose="02000000000000000000" pitchFamily="2" charset="-78"/>
                <a:cs typeface="Sakkal Majalla" panose="02000000000000000000" pitchFamily="2" charset="-78"/>
              </a:rPr>
              <a:t>دينارًا </a:t>
            </a:r>
            <a:endParaRPr lang="en-US"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83196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Effect transition="in" filter="fade">
                                      <p:cBhvr>
                                        <p:cTn id="41" dur="1000"/>
                                        <p:tgtEl>
                                          <p:spTgt spid="5">
                                            <p:txEl>
                                              <p:pRg st="0" end="0"/>
                                            </p:txEl>
                                          </p:spTgt>
                                        </p:tgtEl>
                                      </p:cBhvr>
                                    </p:animEffect>
                                    <p:anim calcmode="lin" valueType="num">
                                      <p:cBhvr>
                                        <p:cTn id="4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7">
                                            <p:txEl>
                                              <p:pRg st="0" end="0"/>
                                            </p:txEl>
                                          </p:spTgt>
                                        </p:tgtEl>
                                        <p:attrNameLst>
                                          <p:attrName>style.visibility</p:attrName>
                                        </p:attrNameLst>
                                      </p:cBhvr>
                                      <p:to>
                                        <p:strVal val="visible"/>
                                      </p:to>
                                    </p:set>
                                    <p:animEffect transition="in" filter="fade">
                                      <p:cBhvr>
                                        <p:cTn id="48" dur="1000"/>
                                        <p:tgtEl>
                                          <p:spTgt spid="7">
                                            <p:txEl>
                                              <p:pRg st="0" end="0"/>
                                            </p:txEl>
                                          </p:spTgt>
                                        </p:tgtEl>
                                      </p:cBhvr>
                                    </p:animEffect>
                                    <p:anim calcmode="lin" valueType="num">
                                      <p:cBhvr>
                                        <p:cTn id="4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animEffect transition="in" filter="fade">
                                      <p:cBhvr>
                                        <p:cTn id="55" dur="1000"/>
                                        <p:tgtEl>
                                          <p:spTgt spid="9">
                                            <p:txEl>
                                              <p:pRg st="0" end="0"/>
                                            </p:txEl>
                                          </p:spTgt>
                                        </p:tgtEl>
                                      </p:cBhvr>
                                    </p:animEffect>
                                    <p:anim calcmode="lin" valueType="num">
                                      <p:cBhvr>
                                        <p:cTn id="56"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1">
                                            <p:txEl>
                                              <p:pRg st="0" end="0"/>
                                            </p:txEl>
                                          </p:spTgt>
                                        </p:tgtEl>
                                        <p:attrNameLst>
                                          <p:attrName>style.visibility</p:attrName>
                                        </p:attrNameLst>
                                      </p:cBhvr>
                                      <p:to>
                                        <p:strVal val="visible"/>
                                      </p:to>
                                    </p:set>
                                    <p:animEffect transition="in" filter="fade">
                                      <p:cBhvr>
                                        <p:cTn id="62" dur="1000"/>
                                        <p:tgtEl>
                                          <p:spTgt spid="11">
                                            <p:txEl>
                                              <p:pRg st="0" end="0"/>
                                            </p:txEl>
                                          </p:spTgt>
                                        </p:tgtEl>
                                      </p:cBhvr>
                                    </p:animEffect>
                                    <p:anim calcmode="lin" valueType="num">
                                      <p:cBhvr>
                                        <p:cTn id="6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13">
                                            <p:txEl>
                                              <p:pRg st="0" end="0"/>
                                            </p:txEl>
                                          </p:spTgt>
                                        </p:tgtEl>
                                        <p:attrNameLst>
                                          <p:attrName>style.visibility</p:attrName>
                                        </p:attrNameLst>
                                      </p:cBhvr>
                                      <p:to>
                                        <p:strVal val="visible"/>
                                      </p:to>
                                    </p:set>
                                    <p:animEffect transition="in" filter="fade">
                                      <p:cBhvr>
                                        <p:cTn id="69" dur="1000"/>
                                        <p:tgtEl>
                                          <p:spTgt spid="13">
                                            <p:txEl>
                                              <p:pRg st="0" end="0"/>
                                            </p:txEl>
                                          </p:spTgt>
                                        </p:tgtEl>
                                      </p:cBhvr>
                                    </p:animEffect>
                                    <p:anim calcmode="lin" valueType="num">
                                      <p:cBhvr>
                                        <p:cTn id="70"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71"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15">
                                            <p:txEl>
                                              <p:pRg st="0" end="0"/>
                                            </p:txEl>
                                          </p:spTgt>
                                        </p:tgtEl>
                                        <p:attrNameLst>
                                          <p:attrName>style.visibility</p:attrName>
                                        </p:attrNameLst>
                                      </p:cBhvr>
                                      <p:to>
                                        <p:strVal val="visible"/>
                                      </p:to>
                                    </p:set>
                                    <p:animEffect transition="in" filter="fade">
                                      <p:cBhvr>
                                        <p:cTn id="76" dur="1000"/>
                                        <p:tgtEl>
                                          <p:spTgt spid="15">
                                            <p:txEl>
                                              <p:pRg st="0" end="0"/>
                                            </p:txEl>
                                          </p:spTgt>
                                        </p:tgtEl>
                                      </p:cBhvr>
                                    </p:animEffect>
                                    <p:anim calcmode="lin" valueType="num">
                                      <p:cBhvr>
                                        <p:cTn id="7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78"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17">
                                            <p:txEl>
                                              <p:pRg st="0" end="0"/>
                                            </p:txEl>
                                          </p:spTgt>
                                        </p:tgtEl>
                                        <p:attrNameLst>
                                          <p:attrName>style.visibility</p:attrName>
                                        </p:attrNameLst>
                                      </p:cBhvr>
                                      <p:to>
                                        <p:strVal val="visible"/>
                                      </p:to>
                                    </p:set>
                                    <p:animEffect transition="in" filter="fade">
                                      <p:cBhvr>
                                        <p:cTn id="83" dur="1000"/>
                                        <p:tgtEl>
                                          <p:spTgt spid="17">
                                            <p:txEl>
                                              <p:pRg st="0" end="0"/>
                                            </p:txEl>
                                          </p:spTgt>
                                        </p:tgtEl>
                                      </p:cBhvr>
                                    </p:animEffect>
                                    <p:anim calcmode="lin" valueType="num">
                                      <p:cBhvr>
                                        <p:cTn id="84"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85"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EDFC32-6B62-48F4-BA6D-05350C30FC06}"/>
              </a:ext>
            </a:extLst>
          </p:cNvPr>
          <p:cNvSpPr txBox="1"/>
          <p:nvPr/>
        </p:nvSpPr>
        <p:spPr>
          <a:xfrm>
            <a:off x="3046828" y="2659559"/>
            <a:ext cx="6098344" cy="769441"/>
          </a:xfrm>
          <a:prstGeom prst="rect">
            <a:avLst/>
          </a:prstGeom>
          <a:noFill/>
        </p:spPr>
        <p:txBody>
          <a:bodyPr wrap="square">
            <a:spAutoFit/>
          </a:bodyPr>
          <a:lstStyle/>
          <a:p>
            <a:pPr algn="r">
              <a:lnSpc>
                <a:spcPct val="150000"/>
              </a:lnSpc>
              <a:defRPr/>
            </a:pPr>
            <a:r>
              <a:rPr lang="ar-BH" sz="3200" b="1" dirty="0">
                <a:latin typeface="Sakkal Majalla" panose="02000000000000000000" pitchFamily="2" charset="-78"/>
                <a:cs typeface="Sakkal Majalla" panose="02000000000000000000" pitchFamily="2" charset="-78"/>
              </a:rPr>
              <a:t>قيمة   </a:t>
            </a:r>
            <a:r>
              <a:rPr lang="ar-BH" sz="3200" b="1" dirty="0">
                <a:solidFill>
                  <a:srgbClr val="FF0000"/>
                </a:solidFill>
                <a:latin typeface="Sakkal Majalla" panose="02000000000000000000" pitchFamily="2" charset="-78"/>
                <a:cs typeface="Sakkal Majalla" panose="02000000000000000000" pitchFamily="2" charset="-78"/>
              </a:rPr>
              <a:t>الوسيط    </a:t>
            </a:r>
            <a:r>
              <a:rPr lang="ar-BH" sz="3200" b="1" dirty="0">
                <a:latin typeface="Sakkal Majalla" panose="02000000000000000000" pitchFamily="2" charset="-78"/>
                <a:cs typeface="Sakkal Majalla" panose="02000000000000000000" pitchFamily="2" charset="-78"/>
              </a:rPr>
              <a:t>لمجموعة من البيانات  الآتية:</a:t>
            </a:r>
          </a:p>
        </p:txBody>
      </p:sp>
      <p:sp>
        <p:nvSpPr>
          <p:cNvPr id="5" name="TextBox 4">
            <a:extLst>
              <a:ext uri="{FF2B5EF4-FFF2-40B4-BE49-F238E27FC236}">
                <a16:creationId xmlns:a16="http://schemas.microsoft.com/office/drawing/2014/main" id="{33140EA8-1046-4048-95F7-122333D5048C}"/>
              </a:ext>
            </a:extLst>
          </p:cNvPr>
          <p:cNvSpPr txBox="1"/>
          <p:nvPr/>
        </p:nvSpPr>
        <p:spPr>
          <a:xfrm>
            <a:off x="2070882" y="3582775"/>
            <a:ext cx="8050236" cy="769441"/>
          </a:xfrm>
          <a:prstGeom prst="rect">
            <a:avLst/>
          </a:prstGeom>
          <a:noFill/>
        </p:spPr>
        <p:txBody>
          <a:bodyPr wrap="square">
            <a:spAutoFit/>
          </a:bodyPr>
          <a:lstStyle/>
          <a:p>
            <a:pPr algn="r">
              <a:lnSpc>
                <a:spcPct val="150000"/>
              </a:lnSpc>
              <a:defRPr/>
            </a:pPr>
            <a:r>
              <a:rPr lang="ar-BH" sz="3200" b="1" dirty="0">
                <a:latin typeface="Sakkal Majalla" panose="02000000000000000000" pitchFamily="2" charset="-78"/>
                <a:cs typeface="Sakkal Majalla" panose="02000000000000000000" pitchFamily="2" charset="-78"/>
              </a:rPr>
              <a:t> 65  ،  56  ،  57 ،  75 ،  76  ،  66  ،  64          هو    -----------</a:t>
            </a:r>
            <a:endParaRPr lang="ar-BH" sz="3200" b="1" kern="0" dirty="0">
              <a:latin typeface="Sakkal Majalla" panose="02000000000000000000" pitchFamily="2" charset="-78"/>
              <a:cs typeface="Sakkal Majalla" panose="02000000000000000000" pitchFamily="2" charset="-78"/>
            </a:endParaRPr>
          </a:p>
        </p:txBody>
      </p:sp>
      <p:sp>
        <p:nvSpPr>
          <p:cNvPr id="7" name="TextBox 6">
            <a:extLst>
              <a:ext uri="{FF2B5EF4-FFF2-40B4-BE49-F238E27FC236}">
                <a16:creationId xmlns:a16="http://schemas.microsoft.com/office/drawing/2014/main" id="{609E5C1E-ADF0-4FF3-BA8D-725591E73F20}"/>
              </a:ext>
            </a:extLst>
          </p:cNvPr>
          <p:cNvSpPr txBox="1"/>
          <p:nvPr/>
        </p:nvSpPr>
        <p:spPr>
          <a:xfrm>
            <a:off x="6652734" y="4951716"/>
            <a:ext cx="6098344" cy="830997"/>
          </a:xfrm>
          <a:prstGeom prst="rect">
            <a:avLst/>
          </a:prstGeom>
          <a:noFill/>
        </p:spPr>
        <p:txBody>
          <a:bodyPr wrap="square">
            <a:spAutoFit/>
          </a:bodyPr>
          <a:lstStyle/>
          <a:p>
            <a:pPr algn="ctr">
              <a:defRPr/>
            </a:pPr>
            <a:r>
              <a:rPr lang="ar-BH" sz="4800" b="1" kern="0" dirty="0">
                <a:solidFill>
                  <a:srgbClr val="C00000"/>
                </a:solidFill>
                <a:latin typeface="Sakkal Majalla" panose="02000000000000000000" pitchFamily="2" charset="-78"/>
                <a:cs typeface="Sakkal Majalla" panose="02000000000000000000" pitchFamily="2" charset="-78"/>
              </a:rPr>
              <a:t>64</a:t>
            </a:r>
          </a:p>
        </p:txBody>
      </p:sp>
      <p:sp>
        <p:nvSpPr>
          <p:cNvPr id="9" name="TextBox 8">
            <a:extLst>
              <a:ext uri="{FF2B5EF4-FFF2-40B4-BE49-F238E27FC236}">
                <a16:creationId xmlns:a16="http://schemas.microsoft.com/office/drawing/2014/main" id="{48269F1E-5109-4F8B-AB95-54CC11986D5C}"/>
              </a:ext>
            </a:extLst>
          </p:cNvPr>
          <p:cNvSpPr txBox="1"/>
          <p:nvPr/>
        </p:nvSpPr>
        <p:spPr>
          <a:xfrm>
            <a:off x="3742090" y="4951715"/>
            <a:ext cx="6379028" cy="830997"/>
          </a:xfrm>
          <a:prstGeom prst="rect">
            <a:avLst/>
          </a:prstGeom>
          <a:noFill/>
        </p:spPr>
        <p:txBody>
          <a:bodyPr wrap="square">
            <a:spAutoFit/>
          </a:bodyPr>
          <a:lstStyle/>
          <a:p>
            <a:pPr algn="ctr" eaLnBrk="1" fontAlgn="auto" hangingPunct="1">
              <a:spcBef>
                <a:spcPts val="0"/>
              </a:spcBef>
              <a:spcAft>
                <a:spcPts val="0"/>
              </a:spcAft>
              <a:defRPr/>
            </a:pPr>
            <a:r>
              <a:rPr lang="ar-BH" sz="4800" b="1" kern="0" dirty="0">
                <a:solidFill>
                  <a:srgbClr val="C00000"/>
                </a:solidFill>
                <a:latin typeface="Sakkal Majalla" panose="02000000000000000000" pitchFamily="2" charset="-78"/>
                <a:cs typeface="Sakkal Majalla" panose="02000000000000000000" pitchFamily="2" charset="-78"/>
              </a:rPr>
              <a:t>65</a:t>
            </a:r>
          </a:p>
        </p:txBody>
      </p:sp>
      <p:sp>
        <p:nvSpPr>
          <p:cNvPr id="11" name="TextBox 10">
            <a:extLst>
              <a:ext uri="{FF2B5EF4-FFF2-40B4-BE49-F238E27FC236}">
                <a16:creationId xmlns:a16="http://schemas.microsoft.com/office/drawing/2014/main" id="{86556DB7-5D19-4623-BC70-430639B2F252}"/>
              </a:ext>
            </a:extLst>
          </p:cNvPr>
          <p:cNvSpPr txBox="1"/>
          <p:nvPr/>
        </p:nvSpPr>
        <p:spPr>
          <a:xfrm>
            <a:off x="552576" y="4951715"/>
            <a:ext cx="6379028" cy="830997"/>
          </a:xfrm>
          <a:prstGeom prst="rect">
            <a:avLst/>
          </a:prstGeom>
          <a:noFill/>
        </p:spPr>
        <p:txBody>
          <a:bodyPr wrap="square">
            <a:spAutoFit/>
          </a:bodyPr>
          <a:lstStyle/>
          <a:p>
            <a:pPr algn="ctr" eaLnBrk="1" fontAlgn="auto" hangingPunct="1">
              <a:spcBef>
                <a:spcPts val="0"/>
              </a:spcBef>
              <a:spcAft>
                <a:spcPts val="0"/>
              </a:spcAft>
              <a:defRPr/>
            </a:pPr>
            <a:r>
              <a:rPr lang="ar-BH" sz="4800" b="1" kern="0" dirty="0">
                <a:solidFill>
                  <a:srgbClr val="C00000"/>
                </a:solidFill>
                <a:latin typeface="Sakkal Majalla" panose="02000000000000000000" pitchFamily="2" charset="-78"/>
                <a:cs typeface="Sakkal Majalla" panose="02000000000000000000" pitchFamily="2" charset="-78"/>
              </a:rPr>
              <a:t>66</a:t>
            </a:r>
          </a:p>
        </p:txBody>
      </p:sp>
      <p:sp>
        <p:nvSpPr>
          <p:cNvPr id="13" name="Oval 12">
            <a:extLst>
              <a:ext uri="{FF2B5EF4-FFF2-40B4-BE49-F238E27FC236}">
                <a16:creationId xmlns:a16="http://schemas.microsoft.com/office/drawing/2014/main" id="{57D2959D-70FC-44E0-B661-486A0FE5AB29}"/>
              </a:ext>
            </a:extLst>
          </p:cNvPr>
          <p:cNvSpPr/>
          <p:nvPr/>
        </p:nvSpPr>
        <p:spPr>
          <a:xfrm>
            <a:off x="5502402" y="4951714"/>
            <a:ext cx="2744182" cy="685037"/>
          </a:xfrm>
          <a:prstGeom prst="ellipse">
            <a:avLst/>
          </a:prstGeom>
          <a:noFill/>
          <a:ln w="28575">
            <a:solidFill>
              <a:srgbClr val="7738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068445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0992232-9FD5-47CE-ED12-1DE650B5F45C}"/>
              </a:ext>
            </a:extLst>
          </p:cNvPr>
          <p:cNvGraphicFramePr>
            <a:graphicFrameLocks noGrp="1"/>
          </p:cNvGraphicFramePr>
          <p:nvPr>
            <p:extLst>
              <p:ext uri="{D42A27DB-BD31-4B8C-83A1-F6EECF244321}">
                <p14:modId xmlns:p14="http://schemas.microsoft.com/office/powerpoint/2010/main" val="3056986390"/>
              </p:ext>
            </p:extLst>
          </p:nvPr>
        </p:nvGraphicFramePr>
        <p:xfrm>
          <a:off x="2395788" y="608359"/>
          <a:ext cx="6604016" cy="1443696"/>
        </p:xfrm>
        <a:graphic>
          <a:graphicData uri="http://schemas.openxmlformats.org/drawingml/2006/table">
            <a:tbl>
              <a:tblPr firstRow="1" bandRow="1">
                <a:tableStyleId>{5940675A-B579-460E-94D1-54222C63F5DA}</a:tableStyleId>
              </a:tblPr>
              <a:tblGrid>
                <a:gridCol w="950799">
                  <a:extLst>
                    <a:ext uri="{9D8B030D-6E8A-4147-A177-3AD203B41FA5}">
                      <a16:colId xmlns:a16="http://schemas.microsoft.com/office/drawing/2014/main" val="261468516"/>
                    </a:ext>
                  </a:extLst>
                </a:gridCol>
                <a:gridCol w="950799">
                  <a:extLst>
                    <a:ext uri="{9D8B030D-6E8A-4147-A177-3AD203B41FA5}">
                      <a16:colId xmlns:a16="http://schemas.microsoft.com/office/drawing/2014/main" val="1387586151"/>
                    </a:ext>
                  </a:extLst>
                </a:gridCol>
                <a:gridCol w="950799">
                  <a:extLst>
                    <a:ext uri="{9D8B030D-6E8A-4147-A177-3AD203B41FA5}">
                      <a16:colId xmlns:a16="http://schemas.microsoft.com/office/drawing/2014/main" val="2636280374"/>
                    </a:ext>
                  </a:extLst>
                </a:gridCol>
                <a:gridCol w="950799">
                  <a:extLst>
                    <a:ext uri="{9D8B030D-6E8A-4147-A177-3AD203B41FA5}">
                      <a16:colId xmlns:a16="http://schemas.microsoft.com/office/drawing/2014/main" val="1532711580"/>
                    </a:ext>
                  </a:extLst>
                </a:gridCol>
                <a:gridCol w="950799">
                  <a:extLst>
                    <a:ext uri="{9D8B030D-6E8A-4147-A177-3AD203B41FA5}">
                      <a16:colId xmlns:a16="http://schemas.microsoft.com/office/drawing/2014/main" val="427809937"/>
                    </a:ext>
                  </a:extLst>
                </a:gridCol>
                <a:gridCol w="950799">
                  <a:extLst>
                    <a:ext uri="{9D8B030D-6E8A-4147-A177-3AD203B41FA5}">
                      <a16:colId xmlns:a16="http://schemas.microsoft.com/office/drawing/2014/main" val="2649332412"/>
                    </a:ext>
                  </a:extLst>
                </a:gridCol>
                <a:gridCol w="899222">
                  <a:extLst>
                    <a:ext uri="{9D8B030D-6E8A-4147-A177-3AD203B41FA5}">
                      <a16:colId xmlns:a16="http://schemas.microsoft.com/office/drawing/2014/main" val="1045839815"/>
                    </a:ext>
                  </a:extLst>
                </a:gridCol>
              </a:tblGrid>
              <a:tr h="493248">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BH" sz="2400" b="1" kern="1200" dirty="0">
                          <a:solidFill>
                            <a:schemeClr val="tx1"/>
                          </a:solidFill>
                          <a:latin typeface="Sakkal Majalla" panose="02000000000000000000" pitchFamily="2" charset="-78"/>
                          <a:ea typeface="+mn-ea"/>
                          <a:cs typeface="Sakkal Majalla" panose="02000000000000000000" pitchFamily="2" charset="-78"/>
                        </a:rPr>
                        <a:t>عدد الكتب المبيعة</a:t>
                      </a:r>
                      <a:endParaRPr lang="en-GB" sz="2400" b="1" kern="1200" dirty="0">
                        <a:solidFill>
                          <a:schemeClr val="tx1"/>
                        </a:solidFill>
                        <a:latin typeface="Sakkal Majalla" panose="02000000000000000000" pitchFamily="2" charset="-78"/>
                        <a:ea typeface="+mn-ea"/>
                        <a:cs typeface="Sakkal Majalla" panose="02000000000000000000" pitchFamily="2" charset="-78"/>
                      </a:endParaRPr>
                    </a:p>
                  </a:txBody>
                  <a:tcPr>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284475460"/>
                  </a:ext>
                </a:extLst>
              </a:tr>
              <a:tr h="435219">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الجمعة</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الخميس</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الأربعاء</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الثلاثاء</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الأثنين</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الأحد</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السبت</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extLst>
                  <a:ext uri="{0D108BD9-81ED-4DB2-BD59-A6C34878D82A}">
                    <a16:rowId xmlns:a16="http://schemas.microsoft.com/office/drawing/2014/main" val="1890335861"/>
                  </a:ext>
                </a:extLst>
              </a:tr>
              <a:tr h="49324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78</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57</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34</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35</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34</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rPr>
                        <a:t>55</a:t>
                      </a:r>
                      <a:endParaRPr kumimoji="0" lang="en-US" sz="24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ar-BH" sz="2400" b="1" i="0" u="none" strike="noStrike" kern="1200" cap="none" normalizeH="0" baseline="0" dirty="0">
                          <a:ln>
                            <a:noFill/>
                          </a:ln>
                          <a:solidFill>
                            <a:schemeClr val="tx1"/>
                          </a:solidFill>
                          <a:effectLst/>
                          <a:latin typeface="Sakkal Majalla" panose="02000000000000000000" pitchFamily="2" charset="-78"/>
                          <a:ea typeface="+mn-ea"/>
                          <a:cs typeface="Sakkal Majalla" panose="02000000000000000000" pitchFamily="2" charset="-78"/>
                        </a:rPr>
                        <a:t>106</a:t>
                      </a:r>
                      <a:endParaRPr kumimoji="0" lang="en-US" sz="2400" b="1" i="0" u="none" strike="noStrike" kern="1200" cap="none" normalizeH="0" baseline="0" dirty="0">
                        <a:ln>
                          <a:noFill/>
                        </a:ln>
                        <a:solidFill>
                          <a:schemeClr val="tx1"/>
                        </a:solidFill>
                        <a:effectLst/>
                        <a:latin typeface="Sakkal Majalla" panose="02000000000000000000" pitchFamily="2" charset="-78"/>
                        <a:ea typeface="+mn-ea"/>
                        <a:cs typeface="Sakkal Majalla" panose="02000000000000000000" pitchFamily="2" charset="-78"/>
                      </a:endParaRPr>
                    </a:p>
                  </a:txBody>
                  <a:tcPr horzOverflow="overflow"/>
                </a:tc>
                <a:extLst>
                  <a:ext uri="{0D108BD9-81ED-4DB2-BD59-A6C34878D82A}">
                    <a16:rowId xmlns:a16="http://schemas.microsoft.com/office/drawing/2014/main" val="1174387258"/>
                  </a:ext>
                </a:extLst>
              </a:tr>
            </a:tbl>
          </a:graphicData>
        </a:graphic>
      </p:graphicFrame>
      <p:sp>
        <p:nvSpPr>
          <p:cNvPr id="4" name="TextBox 3">
            <a:extLst>
              <a:ext uri="{FF2B5EF4-FFF2-40B4-BE49-F238E27FC236}">
                <a16:creationId xmlns:a16="http://schemas.microsoft.com/office/drawing/2014/main" id="{8FE55BDA-62A8-DDAA-7911-57AD85D26B9E}"/>
              </a:ext>
            </a:extLst>
          </p:cNvPr>
          <p:cNvSpPr txBox="1"/>
          <p:nvPr/>
        </p:nvSpPr>
        <p:spPr>
          <a:xfrm>
            <a:off x="5697796" y="2542596"/>
            <a:ext cx="6098344" cy="646331"/>
          </a:xfrm>
          <a:prstGeom prst="rect">
            <a:avLst/>
          </a:prstGeom>
          <a:noFill/>
        </p:spPr>
        <p:txBody>
          <a:bodyPr wrap="square">
            <a:spAutoFit/>
          </a:bodyPr>
          <a:lstStyle/>
          <a:p>
            <a:pPr algn="r" rtl="1"/>
            <a:r>
              <a:rPr lang="ar-BH" sz="3600" b="1" u="sng" dirty="0">
                <a:solidFill>
                  <a:srgbClr val="C00000"/>
                </a:solidFill>
                <a:latin typeface="Sakkal Majalla" panose="02000000000000000000" pitchFamily="2" charset="-78"/>
                <a:cs typeface="Sakkal Majalla" panose="02000000000000000000" pitchFamily="2" charset="-78"/>
              </a:rPr>
              <a:t>لإيجاد الوسيط:</a:t>
            </a:r>
            <a:endParaRPr lang="en-US" sz="3600" b="1" u="sng" dirty="0">
              <a:solidFill>
                <a:srgbClr val="C00000"/>
              </a:solidFill>
              <a:latin typeface="Sakkal Majalla" panose="02000000000000000000" pitchFamily="2" charset="-78"/>
              <a:cs typeface="Sakkal Majalla" panose="02000000000000000000" pitchFamily="2" charset="-78"/>
            </a:endParaRPr>
          </a:p>
        </p:txBody>
      </p:sp>
      <p:sp>
        <p:nvSpPr>
          <p:cNvPr id="6" name="TextBox 5">
            <a:extLst>
              <a:ext uri="{FF2B5EF4-FFF2-40B4-BE49-F238E27FC236}">
                <a16:creationId xmlns:a16="http://schemas.microsoft.com/office/drawing/2014/main" id="{40166FF6-D688-BF95-D9AF-63098D9CEB05}"/>
              </a:ext>
            </a:extLst>
          </p:cNvPr>
          <p:cNvSpPr txBox="1"/>
          <p:nvPr/>
        </p:nvSpPr>
        <p:spPr>
          <a:xfrm>
            <a:off x="1917104" y="3728764"/>
            <a:ext cx="9879036" cy="646331"/>
          </a:xfrm>
          <a:prstGeom prst="rect">
            <a:avLst/>
          </a:prstGeom>
          <a:noFill/>
        </p:spPr>
        <p:txBody>
          <a:bodyPr wrap="square">
            <a:spAutoFit/>
          </a:bodyPr>
          <a:lstStyle/>
          <a:p>
            <a:pPr algn="r" rtl="1"/>
            <a:r>
              <a:rPr lang="ar-BH" sz="3600" b="1" dirty="0">
                <a:latin typeface="Sakkal Majalla" panose="02000000000000000000" pitchFamily="2" charset="-78"/>
                <a:cs typeface="Sakkal Majalla" panose="02000000000000000000" pitchFamily="2" charset="-78"/>
              </a:rPr>
              <a:t>نرتب البيانات ترتيبًا تصاعديًا:   34  ، 34 ، 35 ، 55 ، 57 ، 78 ، 106</a:t>
            </a:r>
          </a:p>
        </p:txBody>
      </p:sp>
      <p:sp>
        <p:nvSpPr>
          <p:cNvPr id="15" name="TextBox 14">
            <a:extLst>
              <a:ext uri="{FF2B5EF4-FFF2-40B4-BE49-F238E27FC236}">
                <a16:creationId xmlns:a16="http://schemas.microsoft.com/office/drawing/2014/main" id="{B3352E4D-3603-7FF4-EDCC-C5748C058C0E}"/>
              </a:ext>
            </a:extLst>
          </p:cNvPr>
          <p:cNvSpPr txBox="1"/>
          <p:nvPr/>
        </p:nvSpPr>
        <p:spPr>
          <a:xfrm>
            <a:off x="-3077709" y="3728764"/>
            <a:ext cx="6098344" cy="646331"/>
          </a:xfrm>
          <a:prstGeom prst="rect">
            <a:avLst/>
          </a:prstGeom>
          <a:noFill/>
        </p:spPr>
        <p:txBody>
          <a:bodyPr wrap="square">
            <a:spAutoFit/>
          </a:bodyPr>
          <a:lstStyle/>
          <a:p>
            <a:pPr algn="r" rtl="1"/>
            <a:r>
              <a:rPr lang="ar-BH" sz="3600" b="1" u="sng" dirty="0">
                <a:latin typeface="Sakkal Majalla" panose="02000000000000000000" pitchFamily="2" charset="-78"/>
                <a:cs typeface="Sakkal Majalla" panose="02000000000000000000" pitchFamily="2" charset="-78"/>
              </a:rPr>
              <a:t>قيمة الوسيط هي </a:t>
            </a:r>
            <a:r>
              <a:rPr lang="ar-BH" sz="3600" b="1" u="sng" dirty="0">
                <a:solidFill>
                  <a:srgbClr val="FF0000"/>
                </a:solidFill>
                <a:latin typeface="Sakkal Majalla" panose="02000000000000000000" pitchFamily="2" charset="-78"/>
                <a:cs typeface="Sakkal Majalla" panose="02000000000000000000" pitchFamily="2" charset="-78"/>
              </a:rPr>
              <a:t>55</a:t>
            </a:r>
            <a:endParaRPr lang="en-US" sz="3600" b="1" u="sng" dirty="0">
              <a:solidFill>
                <a:srgbClr val="FF0000"/>
              </a:solidFill>
              <a:latin typeface="Sakkal Majalla" panose="02000000000000000000" pitchFamily="2" charset="-78"/>
              <a:cs typeface="Sakkal Majalla" panose="02000000000000000000" pitchFamily="2" charset="-78"/>
            </a:endParaRPr>
          </a:p>
        </p:txBody>
      </p:sp>
      <p:sp>
        <p:nvSpPr>
          <p:cNvPr id="17" name="TextBox 16">
            <a:extLst>
              <a:ext uri="{FF2B5EF4-FFF2-40B4-BE49-F238E27FC236}">
                <a16:creationId xmlns:a16="http://schemas.microsoft.com/office/drawing/2014/main" id="{A0348046-F5C3-C100-BF77-25B7817AFFCC}"/>
              </a:ext>
            </a:extLst>
          </p:cNvPr>
          <p:cNvSpPr txBox="1"/>
          <p:nvPr/>
        </p:nvSpPr>
        <p:spPr>
          <a:xfrm>
            <a:off x="4167467" y="4857030"/>
            <a:ext cx="7638756" cy="646331"/>
          </a:xfrm>
          <a:prstGeom prst="rect">
            <a:avLst/>
          </a:prstGeom>
          <a:noFill/>
        </p:spPr>
        <p:txBody>
          <a:bodyPr wrap="square">
            <a:spAutoFit/>
          </a:bodyPr>
          <a:lstStyle/>
          <a:p>
            <a:pPr algn="r" rtl="1"/>
            <a:r>
              <a:rPr lang="ar-BH" sz="3600" b="1" u="sng" dirty="0">
                <a:solidFill>
                  <a:srgbClr val="C00000"/>
                </a:solidFill>
                <a:latin typeface="Sakkal Majalla" panose="02000000000000000000" pitchFamily="2" charset="-78"/>
                <a:cs typeface="Sakkal Majalla" panose="02000000000000000000" pitchFamily="2" charset="-78"/>
              </a:rPr>
              <a:t>لإيجاد المنوال</a:t>
            </a:r>
            <a:endParaRPr lang="en-US" sz="3600" b="1" u="sng" dirty="0">
              <a:solidFill>
                <a:srgbClr val="C00000"/>
              </a:solidFill>
              <a:latin typeface="Sakkal Majalla" panose="02000000000000000000" pitchFamily="2" charset="-78"/>
              <a:cs typeface="Sakkal Majalla" panose="02000000000000000000" pitchFamily="2" charset="-78"/>
            </a:endParaRPr>
          </a:p>
        </p:txBody>
      </p:sp>
      <p:sp>
        <p:nvSpPr>
          <p:cNvPr id="19" name="TextBox 18">
            <a:extLst>
              <a:ext uri="{FF2B5EF4-FFF2-40B4-BE49-F238E27FC236}">
                <a16:creationId xmlns:a16="http://schemas.microsoft.com/office/drawing/2014/main" id="{418BFECF-8EE2-F561-EE7C-B32D546BF28F}"/>
              </a:ext>
            </a:extLst>
          </p:cNvPr>
          <p:cNvSpPr txBox="1"/>
          <p:nvPr/>
        </p:nvSpPr>
        <p:spPr>
          <a:xfrm>
            <a:off x="4167467" y="5798233"/>
            <a:ext cx="7638756" cy="646331"/>
          </a:xfrm>
          <a:prstGeom prst="rect">
            <a:avLst/>
          </a:prstGeom>
          <a:noFill/>
        </p:spPr>
        <p:txBody>
          <a:bodyPr wrap="square">
            <a:spAutoFit/>
          </a:bodyPr>
          <a:lstStyle/>
          <a:p>
            <a:pPr algn="r" rtl="1"/>
            <a:r>
              <a:rPr lang="ar-BH" sz="3600" b="1" dirty="0">
                <a:latin typeface="Sakkal Majalla" panose="02000000000000000000" pitchFamily="2" charset="-78"/>
                <a:cs typeface="Sakkal Majalla" panose="02000000000000000000" pitchFamily="2" charset="-78"/>
              </a:rPr>
              <a:t>القيمة الأكثر تكرارًا هي  </a:t>
            </a:r>
            <a:r>
              <a:rPr lang="ar-BH" sz="3600" b="1" dirty="0">
                <a:solidFill>
                  <a:srgbClr val="FF0000"/>
                </a:solidFill>
                <a:latin typeface="Sakkal Majalla" panose="02000000000000000000" pitchFamily="2" charset="-78"/>
                <a:cs typeface="Sakkal Majalla" panose="02000000000000000000" pitchFamily="2" charset="-78"/>
              </a:rPr>
              <a:t>34</a:t>
            </a:r>
            <a:endParaRPr lang="en-US" sz="3600" b="1" dirty="0">
              <a:solidFill>
                <a:srgbClr val="FF0000"/>
              </a:solidFill>
              <a:latin typeface="Sakkal Majalla" panose="02000000000000000000" pitchFamily="2" charset="-78"/>
              <a:cs typeface="Sakkal Majalla" panose="02000000000000000000" pitchFamily="2" charset="-78"/>
            </a:endParaRPr>
          </a:p>
        </p:txBody>
      </p:sp>
      <p:sp>
        <p:nvSpPr>
          <p:cNvPr id="21" name="Rectangle 20">
            <a:extLst>
              <a:ext uri="{FF2B5EF4-FFF2-40B4-BE49-F238E27FC236}">
                <a16:creationId xmlns:a16="http://schemas.microsoft.com/office/drawing/2014/main" id="{F6DCB86B-8CCE-670E-FD9A-BAF3CA0A0E36}"/>
              </a:ext>
            </a:extLst>
          </p:cNvPr>
          <p:cNvSpPr/>
          <p:nvPr/>
        </p:nvSpPr>
        <p:spPr>
          <a:xfrm>
            <a:off x="3993113" y="4336735"/>
            <a:ext cx="7976660" cy="954107"/>
          </a:xfrm>
          <a:prstGeom prst="rect">
            <a:avLst/>
          </a:prstGeom>
          <a:ln>
            <a:noFill/>
          </a:ln>
        </p:spPr>
        <p:txBody>
          <a:bodyPr wrap="square">
            <a:spAutoFit/>
          </a:bodyPr>
          <a:lstStyle/>
          <a:p>
            <a:pPr algn="r" rtl="1"/>
            <a:endParaRPr lang="en-US" sz="2800" b="1" dirty="0">
              <a:latin typeface="Sakkal Majalla" panose="02000000000000000000" pitchFamily="2" charset="-78"/>
              <a:cs typeface="Sakkal Majalla" panose="02000000000000000000" pitchFamily="2" charset="-78"/>
            </a:endParaRPr>
          </a:p>
          <a:p>
            <a:pPr algn="r" rtl="1"/>
            <a:endParaRPr lang="ar-BH" sz="2800" b="1" dirty="0">
              <a:latin typeface="Sakkal Majalla" panose="02000000000000000000" pitchFamily="2" charset="-78"/>
              <a:cs typeface="Sakkal Majalla" panose="02000000000000000000" pitchFamily="2" charset="-78"/>
            </a:endParaRPr>
          </a:p>
        </p:txBody>
      </p:sp>
      <p:sp>
        <p:nvSpPr>
          <p:cNvPr id="22" name="Oval 21">
            <a:extLst>
              <a:ext uri="{FF2B5EF4-FFF2-40B4-BE49-F238E27FC236}">
                <a16:creationId xmlns:a16="http://schemas.microsoft.com/office/drawing/2014/main" id="{AC91B846-C85A-FE2B-2C9D-1589F2A11E90}"/>
              </a:ext>
            </a:extLst>
          </p:cNvPr>
          <p:cNvSpPr/>
          <p:nvPr/>
        </p:nvSpPr>
        <p:spPr>
          <a:xfrm>
            <a:off x="5149406" y="3709222"/>
            <a:ext cx="548390" cy="573946"/>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34080963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nodePh="1">
                                  <p:stCondLst>
                                    <p:cond delay="0"/>
                                  </p:stCondLst>
                                  <p:endCondLst>
                                    <p:cond evt="begin" delay="0">
                                      <p:tn val="24"/>
                                    </p:cond>
                                  </p:end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down)">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5">
                                            <p:txEl>
                                              <p:pRg st="0" end="0"/>
                                            </p:txEl>
                                          </p:spTgt>
                                        </p:tgtEl>
                                        <p:attrNameLst>
                                          <p:attrName>style.visibility</p:attrName>
                                        </p:attrNameLst>
                                      </p:cBhvr>
                                      <p:to>
                                        <p:strVal val="visible"/>
                                      </p:to>
                                    </p:set>
                                    <p:animEffect transition="in" filter="fade">
                                      <p:cBhvr>
                                        <p:cTn id="38" dur="1000"/>
                                        <p:tgtEl>
                                          <p:spTgt spid="15">
                                            <p:txEl>
                                              <p:pRg st="0" end="0"/>
                                            </p:txEl>
                                          </p:spTgt>
                                        </p:tgtEl>
                                      </p:cBhvr>
                                    </p:animEffect>
                                    <p:anim calcmode="lin" valueType="num">
                                      <p:cBhvr>
                                        <p:cTn id="3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7">
                                            <p:txEl>
                                              <p:pRg st="0" end="0"/>
                                            </p:txEl>
                                          </p:spTgt>
                                        </p:tgtEl>
                                        <p:attrNameLst>
                                          <p:attrName>style.visibility</p:attrName>
                                        </p:attrNameLst>
                                      </p:cBhvr>
                                      <p:to>
                                        <p:strVal val="visible"/>
                                      </p:to>
                                    </p:set>
                                    <p:animEffect transition="in" filter="fade">
                                      <p:cBhvr>
                                        <p:cTn id="45" dur="1000"/>
                                        <p:tgtEl>
                                          <p:spTgt spid="17">
                                            <p:txEl>
                                              <p:pRg st="0" end="0"/>
                                            </p:txEl>
                                          </p:spTgt>
                                        </p:tgtEl>
                                      </p:cBhvr>
                                    </p:animEffect>
                                    <p:anim calcmode="lin" valueType="num">
                                      <p:cBhvr>
                                        <p:cTn id="46"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9">
                                            <p:txEl>
                                              <p:pRg st="0" end="0"/>
                                            </p:txEl>
                                          </p:spTgt>
                                        </p:tgtEl>
                                        <p:attrNameLst>
                                          <p:attrName>style.visibility</p:attrName>
                                        </p:attrNameLst>
                                      </p:cBhvr>
                                      <p:to>
                                        <p:strVal val="visible"/>
                                      </p:to>
                                    </p:set>
                                    <p:animEffect transition="in" filter="fade">
                                      <p:cBhvr>
                                        <p:cTn id="52" dur="1000"/>
                                        <p:tgtEl>
                                          <p:spTgt spid="19">
                                            <p:txEl>
                                              <p:pRg st="0" end="0"/>
                                            </p:txEl>
                                          </p:spTgt>
                                        </p:tgtEl>
                                      </p:cBhvr>
                                    </p:animEffect>
                                    <p:anim calcmode="lin" valueType="num">
                                      <p:cBhvr>
                                        <p:cTn id="53"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4"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1" grpId="0"/>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274</Words>
  <Application>Microsoft Office PowerPoint</Application>
  <PresentationFormat>Widescreen</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Layla Hashem Abdulla Hashem</dc:creator>
  <cp:lastModifiedBy>HANAN ABDULJABBAR YOUSIF ALSAEGH</cp:lastModifiedBy>
  <cp:revision>12</cp:revision>
  <dcterms:created xsi:type="dcterms:W3CDTF">2022-04-27T10:04:58Z</dcterms:created>
  <dcterms:modified xsi:type="dcterms:W3CDTF">2022-05-27T15:15:07Z</dcterms:modified>
</cp:coreProperties>
</file>