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6" r:id="rId1"/>
    <p:sldMasterId id="2147483698" r:id="rId2"/>
    <p:sldMasterId id="2147483712" r:id="rId3"/>
  </p:sldMasterIdLst>
  <p:notesMasterIdLst>
    <p:notesMasterId r:id="rId26"/>
  </p:notesMasterIdLst>
  <p:sldIdLst>
    <p:sldId id="262" r:id="rId4"/>
    <p:sldId id="331" r:id="rId5"/>
    <p:sldId id="263" r:id="rId6"/>
    <p:sldId id="273" r:id="rId7"/>
    <p:sldId id="265" r:id="rId8"/>
    <p:sldId id="276" r:id="rId9"/>
    <p:sldId id="279" r:id="rId10"/>
    <p:sldId id="264" r:id="rId11"/>
    <p:sldId id="281" r:id="rId12"/>
    <p:sldId id="388" r:id="rId13"/>
    <p:sldId id="266" r:id="rId14"/>
    <p:sldId id="275" r:id="rId15"/>
    <p:sldId id="267" r:id="rId16"/>
    <p:sldId id="280" r:id="rId17"/>
    <p:sldId id="283" r:id="rId18"/>
    <p:sldId id="270" r:id="rId19"/>
    <p:sldId id="284" r:id="rId20"/>
    <p:sldId id="286" r:id="rId21"/>
    <p:sldId id="268" r:id="rId22"/>
    <p:sldId id="285" r:id="rId23"/>
    <p:sldId id="271" r:id="rId24"/>
    <p:sldId id="389" r:id="rId25"/>
  </p:sldIdLst>
  <p:sldSz cx="12192000" cy="6858000"/>
  <p:notesSz cx="6858000" cy="9947275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FC2C13B-DFC0-45CC-B497-0F61A80326D0}" type="datetimeFigureOut">
              <a:rPr lang="ar-EG" smtClean="0"/>
              <a:t>23/10/1443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7BCF8AC-6FE3-476B-B18C-EF0FB3480D3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9913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C5848BB-98A0-42A0-812D-31766FA3FF7D}" type="slidenum">
              <a:rPr lang="en-US" altLang="ar-BH" sz="1200">
                <a:solidFill>
                  <a:prstClr val="black"/>
                </a:solidFill>
              </a:rPr>
              <a:pPr/>
              <a:t>1</a:t>
            </a:fld>
            <a:endParaRPr lang="en-US" altLang="ar-BH" sz="120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BH" altLang="ar-BH"/>
          </a:p>
        </p:txBody>
      </p:sp>
    </p:spTree>
    <p:extLst>
      <p:ext uri="{BB962C8B-B14F-4D97-AF65-F5344CB8AC3E}">
        <p14:creationId xmlns:p14="http://schemas.microsoft.com/office/powerpoint/2010/main" val="856769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3134FF2-C743-4AD5-93D6-802714CC2E14}" type="slidenum">
              <a:rPr lang="en-US" altLang="ar-BH" sz="1200">
                <a:solidFill>
                  <a:prstClr val="black"/>
                </a:solidFill>
              </a:rPr>
              <a:pPr/>
              <a:t>3</a:t>
            </a:fld>
            <a:endParaRPr lang="en-US" altLang="ar-BH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BH" altLang="ar-BH"/>
          </a:p>
        </p:txBody>
      </p:sp>
    </p:spTree>
    <p:extLst>
      <p:ext uri="{BB962C8B-B14F-4D97-AF65-F5344CB8AC3E}">
        <p14:creationId xmlns:p14="http://schemas.microsoft.com/office/powerpoint/2010/main" val="90220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B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B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857C9-FCAB-4C93-B291-76E5566F433F}" type="slidenum">
              <a:rPr lang="en-US" altLang="ar-B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B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9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B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B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62BEA-D79B-4930-B3AD-DEE9210FE43A}" type="slidenum">
              <a:rPr lang="en-US" altLang="ar-B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B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1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B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B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33E41-D9E8-4AB2-A5AC-0B77E4634BD2}" type="slidenum">
              <a:rPr lang="en-US" altLang="ar-B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B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86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73489C-2691-47A4-A4C4-8CDBECC104B2}" type="datetimeFigureOut">
              <a:rPr lang="ar-EG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23/10/1443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>
              <a:defRPr/>
            </a:pPr>
            <a:fld id="{005A99D6-DA4D-4A5B-B2D7-8C50A9CEEF9D}" type="slidenum">
              <a:rPr lang="ar-EG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26233"/>
      </p:ext>
    </p:extLst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916E7F-C9D2-49C1-9974-360837A98A69}" type="datetimeFigureOut">
              <a:rPr lang="ar-EG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23/10/1443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>
              <a:defRPr/>
            </a:pPr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>
              <a:defRPr/>
            </a:pPr>
            <a:fld id="{0C206F0A-B70D-4F15-B016-E41F68BBA7F6}" type="slidenum">
              <a:rPr lang="ar-EG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11006"/>
      </p:ext>
    </p:extLst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262B0F-7BB5-4805-9231-4314777313AE}" type="datetimeFigureOut">
              <a:rPr lang="ar-EG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23/10/1443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27C89-24E0-4895-9D32-FC8DA6625799}" type="slidenum">
              <a:rPr lang="ar-EG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7917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drumroll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C700CB-F218-4C2C-8AB0-BAF86798CA20}" type="datetimeFigureOut">
              <a:rPr lang="ar-EG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23/10/1443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D1FEC-F3AC-42C5-90D8-4F05FC0310C3}" type="slidenum">
              <a:rPr lang="ar-EG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06146"/>
      </p:ext>
    </p:extLst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EE9E7D-0A67-4CA0-AD6C-3BA96AF7E452}" type="datetimeFigureOut">
              <a:rPr lang="ar-EG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23/10/1443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>
              <a:defRPr/>
            </a:pPr>
            <a:fld id="{2AB0D465-DEE7-48BC-BB1A-C8C49B82E758}" type="slidenum">
              <a:rPr lang="ar-EG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61431"/>
      </p:ext>
    </p:extLst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28F20-3825-410C-9087-0DC89B42EB15}" type="datetimeFigureOut">
              <a:rPr lang="ar-EG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23/10/1443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FA87A-0C05-44AF-AAD3-D1F6580ABAB6}" type="slidenum">
              <a:rPr lang="ar-EG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98766"/>
      </p:ext>
    </p:extLst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48898-FA84-4EBD-A25F-E347BEBE4038}" type="datetimeFigureOut">
              <a:rPr lang="ar-EG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23/10/1443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FDFEF-F94D-4429-80C3-D7B1985A677A}" type="slidenum">
              <a:rPr lang="ar-EG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38968"/>
      </p:ext>
    </p:extLst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86399-90BE-4EA7-84F4-C728C98BC747}" type="datetimeFigureOut">
              <a:rPr lang="ar-EG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23/10/1443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C4C2C-B9C9-484F-99CE-91046E395EB7}" type="slidenum">
              <a:rPr lang="ar-EG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52613"/>
      </p:ext>
    </p:extLst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B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B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F211A-CEF7-47BF-9113-DE34092E917C}" type="slidenum">
              <a:rPr lang="en-US" altLang="ar-B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B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8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090DDC-C347-45E4-A86F-A70596CA3276}" type="datetimeFigureOut">
              <a:rPr lang="ar-EG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23/10/1443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5F3C8-1174-428F-9D8B-41FC6FF3ECA8}" type="slidenum">
              <a:rPr lang="ar-EG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4239136604"/>
      </p:ext>
    </p:extLst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EAC16F-D894-4329-BCE6-7B0565F80589}" type="datetimeFigureOut">
              <a:rPr lang="ar-EG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23/10/1443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48313-2BC6-43C4-8CC0-F42A344A0D28}" type="slidenum">
              <a:rPr lang="ar-EG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96469"/>
      </p:ext>
    </p:extLst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E0269-74CC-4B4D-9CF6-89CFAB1BD92A}" type="datetimeFigureOut">
              <a:rPr lang="ar-EG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23/10/1443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1D74B-0A70-4804-B7CF-D4397C95B9F0}" type="slidenum">
              <a:rPr lang="ar-EG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09127"/>
      </p:ext>
    </p:extLst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9A690-C99B-4B65-B9FB-098CD257F1B9}" type="datetimeFigureOut">
              <a:rPr lang="ar-EG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23/10/1443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CBB95-3690-4948-82B9-EA76C89996DB}" type="slidenum">
              <a:rPr lang="ar-EG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25483"/>
      </p:ext>
    </p:extLst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79FE3-0C93-4961-90EB-7C6F4E555233}" type="datetimeFigureOut">
              <a:rPr lang="ar-EG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23/10/1443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E706-EF28-434C-B245-4C7D47E2E868}" type="slidenum">
              <a:rPr lang="ar-EG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87842"/>
      </p:ext>
    </p:extLst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14D32-ACC1-401A-B1D8-D9F24198BB8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28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4841-5B5E-4A1A-9ED2-CC863AEB417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28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F17E3-8368-4BA1-B36D-58AA7E5FBE2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2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458DF-A65D-4020-BB92-F4C35619E08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42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5D70C-D398-48A8-AE57-9B18F99CF60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4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B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B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8BFBF-4C20-41A1-8BDF-9C4044074C4E}" type="slidenum">
              <a:rPr lang="en-US" altLang="ar-B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B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3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4A4EC-B5CB-47C5-A836-2678FE6C9F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72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64C4-21E8-4102-8451-EB8AA18B81D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84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128D6-FDF1-4F91-90B8-A51A0A825EA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11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/>
              <a:t>انقر فوق الرمز لإضافة صورة</a:t>
            </a:r>
            <a:endParaRPr lang="ar-J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A2701-C76E-4F36-AADD-D0EED8CBABC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31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793AA-B1D1-4D8C-B367-375D280DD3F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77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A657D-B741-4097-ADF5-57C7EE13856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83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37BFD-3376-4950-8CE0-489AC4DC67D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4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B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B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9E154-6F8E-4AA5-B6D8-B92969422441}" type="slidenum">
              <a:rPr lang="en-US" altLang="ar-B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B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3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B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B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50DC6-DE70-4F9C-9985-A9648D2FCC7F}" type="slidenum">
              <a:rPr lang="en-US" altLang="ar-B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B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4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B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B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F9BEB-B175-4B7C-A789-BF22FC113583}" type="slidenum">
              <a:rPr lang="en-US" altLang="ar-B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B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3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BH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BH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784DC-D55A-4E3C-A79D-BA9952870328}" type="slidenum">
              <a:rPr lang="en-US" altLang="ar-B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B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4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B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B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325F1-E976-4E4A-A8C8-0D549CC66679}" type="slidenum">
              <a:rPr lang="en-US" altLang="ar-B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B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6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BH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B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B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5BD89-3A29-4303-91C3-96AB1E3D7061}" type="slidenum">
              <a:rPr lang="en-US" altLang="ar-B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B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1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BH"/>
              <a:t>انقر لتحرير نمط العنوان الرئيسي</a:t>
            </a:r>
            <a:endParaRPr lang="en-US" altLang="ar-BH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BH"/>
              <a:t>انقر لتحرير أنماط النص الرئيسي</a:t>
            </a:r>
            <a:endParaRPr lang="en-US" altLang="ar-BH"/>
          </a:p>
          <a:p>
            <a:pPr lvl="1"/>
            <a:r>
              <a:rPr lang="ar-SA" altLang="ar-BH"/>
              <a:t>المستوى الثاني</a:t>
            </a:r>
            <a:endParaRPr lang="en-US" altLang="ar-BH"/>
          </a:p>
          <a:p>
            <a:pPr lvl="2"/>
            <a:r>
              <a:rPr lang="ar-SA" altLang="ar-BH"/>
              <a:t>المستوى الثالث</a:t>
            </a:r>
            <a:endParaRPr lang="en-US" altLang="ar-BH"/>
          </a:p>
          <a:p>
            <a:pPr lvl="3"/>
            <a:r>
              <a:rPr lang="ar-SA" altLang="ar-BH"/>
              <a:t>المستوى الرابع</a:t>
            </a:r>
            <a:endParaRPr lang="en-US" altLang="ar-BH"/>
          </a:p>
          <a:p>
            <a:pPr lvl="4"/>
            <a:r>
              <a:rPr lang="ar-SA" altLang="ar-BH"/>
              <a:t>المستوى الخامس</a:t>
            </a:r>
            <a:endParaRPr lang="en-US" altLang="ar-BH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BH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BH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17F2688-C01D-426E-8BF9-A447AD7D3D41}" type="slidenum">
              <a:rPr lang="en-US" altLang="ar-BH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B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6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F09EEB-3133-40B1-ADD1-1D7FD993F6C4}" type="datetimeFigureOut">
              <a:rPr lang="ar-EG" smtClean="0">
                <a:solidFill>
                  <a:srgbClr val="F0A22E">
                    <a:shade val="7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23/10/1443</a:t>
            </a:fld>
            <a:endParaRPr lang="ar-EG">
              <a:solidFill>
                <a:srgbClr val="F0A22E">
                  <a:shade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EG">
              <a:solidFill>
                <a:srgbClr val="F0A22E">
                  <a:shade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3A1905-658F-4A0F-A855-D9CCDB5F9D6D}" type="slidenum">
              <a:rPr lang="ar-EG" smtClean="0">
                <a:solidFill>
                  <a:srgbClr val="F0A22E">
                    <a:shade val="7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>
              <a:solidFill>
                <a:srgbClr val="F0A22E">
                  <a:shade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6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ransition spd="slow">
    <p:newsflash/>
    <p:sndAc>
      <p:stSnd>
        <p:snd r:embed="rId15" name="drumroll.wav"/>
      </p:stSnd>
    </p:sndAc>
  </p:transition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11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B3BCB7-7256-4EBD-9F4A-E5FE1AEDCCB6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0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575;&#1604;&#1585;&#1575;&#1576;&#1591;&#1577;%20&#1575;&#1604;&#1578;&#1587;&#1575;&#1607;&#1605;&#1610;&#1577;%20&#1601;&#1610;%20&#1575;&#1604;&#1603;&#1604;&#1608;&#1585;.sw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575;&#1604;&#1585;&#1575;&#1576;&#1591;&#1577;%20&#1575;&#1604;&#1578;&#1587;&#1575;&#1607;&#1605;&#1610;&#1577;%20&#1601;&#1610;%20&#1575;&#1604;&#1603;&#1604;&#1608;&#1585;.sw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wani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94" y="1915757"/>
            <a:ext cx="51117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انتر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876" y="3808754"/>
            <a:ext cx="15843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مربع نص 1"/>
          <p:cNvSpPr txBox="1">
            <a:spLocks noChangeArrowheads="1"/>
          </p:cNvSpPr>
          <p:nvPr/>
        </p:nvSpPr>
        <p:spPr bwMode="auto">
          <a:xfrm>
            <a:off x="6383339" y="-19467"/>
            <a:ext cx="558308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EG" dirty="0">
                <a:solidFill>
                  <a:srgbClr val="FFFF00"/>
                </a:solidFill>
              </a:rPr>
              <a:t>مملكة البحرين</a:t>
            </a: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EG" dirty="0">
                <a:solidFill>
                  <a:srgbClr val="FFFF00"/>
                </a:solidFill>
              </a:rPr>
              <a:t>وزارة التربية والتعليم </a:t>
            </a: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dirty="0">
                <a:solidFill>
                  <a:srgbClr val="FFFF00"/>
                </a:solidFill>
              </a:rPr>
              <a:t>مدرسة سافرة أ / ع للبنين</a:t>
            </a: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dirty="0">
                <a:solidFill>
                  <a:srgbClr val="FFFF00"/>
                </a:solidFill>
              </a:rPr>
              <a:t> </a:t>
            </a:r>
            <a:endParaRPr lang="ar-EG" dirty="0">
              <a:solidFill>
                <a:srgbClr val="FFFF00"/>
              </a:solidFill>
            </a:endParaRPr>
          </a:p>
        </p:txBody>
      </p:sp>
      <p:sp>
        <p:nvSpPr>
          <p:cNvPr id="7" name="مربع نص 1">
            <a:extLst>
              <a:ext uri="{FF2B5EF4-FFF2-40B4-BE49-F238E27FC236}">
                <a16:creationId xmlns:a16="http://schemas.microsoft.com/office/drawing/2014/main" id="{E05651AD-CF89-94DA-5718-5089C7EF3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6478" y="320476"/>
            <a:ext cx="5697939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3600" dirty="0">
                <a:solidFill>
                  <a:srgbClr val="FFFF00"/>
                </a:solidFill>
              </a:rPr>
              <a:t>اسم الطالب : جياب يحي محسن</a:t>
            </a:r>
            <a:endParaRPr lang="ar-EG" sz="3600" dirty="0">
              <a:solidFill>
                <a:srgbClr val="FFFF00"/>
              </a:solidFill>
            </a:endParaRP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3600" dirty="0">
                <a:solidFill>
                  <a:srgbClr val="FFFF00"/>
                </a:solidFill>
              </a:rPr>
              <a:t>الصف :  الثالث الاعدادي </a:t>
            </a:r>
            <a:endParaRPr lang="ar-EG" sz="3600" dirty="0">
              <a:solidFill>
                <a:srgbClr val="FFFF00"/>
              </a:solidFill>
            </a:endParaRP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3600" dirty="0">
                <a:solidFill>
                  <a:srgbClr val="FFFF00"/>
                </a:solidFill>
              </a:rPr>
              <a:t>الرقم الشخصي : </a:t>
            </a:r>
            <a:r>
              <a:rPr lang="ar-BH" sz="3600" dirty="0" smtClean="0">
                <a:solidFill>
                  <a:srgbClr val="FFFF00"/>
                </a:solidFill>
              </a:rPr>
              <a:t>051022133 </a:t>
            </a:r>
            <a:endParaRPr lang="ar-BH" sz="3600" dirty="0">
              <a:solidFill>
                <a:srgbClr val="FFFF00"/>
              </a:solidFill>
            </a:endParaRP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dirty="0">
                <a:solidFill>
                  <a:srgbClr val="FFFF00"/>
                </a:solidFill>
              </a:rPr>
              <a:t> </a:t>
            </a:r>
            <a:endParaRPr lang="ar-EG" dirty="0">
              <a:solidFill>
                <a:srgbClr val="FFFF00"/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852EB45-BD04-0A3C-D404-DB237EE28E66}"/>
              </a:ext>
            </a:extLst>
          </p:cNvPr>
          <p:cNvSpPr/>
          <p:nvPr/>
        </p:nvSpPr>
        <p:spPr>
          <a:xfrm>
            <a:off x="3317177" y="4835472"/>
            <a:ext cx="5692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درس الرابطة التساهمية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9AA4C05E-E26B-4228-DD14-12D7EC9B8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" y="3911941"/>
            <a:ext cx="29813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47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459" y="1920631"/>
            <a:ext cx="11137692" cy="398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13241"/>
      </p:ext>
    </p:extLst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19527" y="32919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ar-EG" sz="6000" dirty="0">
                <a:solidFill>
                  <a:srgbClr val="FF0000"/>
                </a:solidFill>
                <a:hlinkClick r:id="rId3" action="ppaction://hlinkfile"/>
              </a:rPr>
              <a:t>الرابطة التساهمية </a:t>
            </a:r>
            <a:endParaRPr lang="ar-EG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54710"/>
      </p:ext>
    </p:extLst>
  </p:cSld>
  <p:clrMapOvr>
    <a:masterClrMapping/>
  </p:clrMapOvr>
  <p:transition spd="slow">
    <p:newsflash/>
    <p:sndAc>
      <p:stSnd>
        <p:snd r:embed="rId2" name="drumroll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19527" y="32919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ar-EG" sz="6000" dirty="0">
                <a:solidFill>
                  <a:srgbClr val="FF0000"/>
                </a:solidFill>
                <a:hlinkClick r:id="rId3" action="ppaction://hlinkfile"/>
              </a:rPr>
              <a:t>الرابطة التساهمية </a:t>
            </a:r>
            <a:endParaRPr lang="ar-EG" sz="6000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75520" y="1196753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8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هي الرابطة التي تنشأ بين </a:t>
            </a:r>
            <a:r>
              <a:rPr lang="ar-EG" sz="8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الافلزات</a:t>
            </a:r>
            <a:r>
              <a:rPr lang="ar-EG" sz="8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حيث تشارك كل ذرة بالك</a:t>
            </a:r>
            <a:r>
              <a:rPr lang="ar-BH" sz="8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تر</a:t>
            </a:r>
            <a:r>
              <a:rPr lang="ar-EG" sz="8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ون</a:t>
            </a:r>
            <a:r>
              <a:rPr lang="ar-EG" sz="8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او اكثر .</a:t>
            </a:r>
          </a:p>
        </p:txBody>
      </p:sp>
    </p:spTree>
    <p:extLst>
      <p:ext uri="{BB962C8B-B14F-4D97-AF65-F5344CB8AC3E}">
        <p14:creationId xmlns:p14="http://schemas.microsoft.com/office/powerpoint/2010/main" val="1555665268"/>
      </p:ext>
    </p:extLst>
  </p:cSld>
  <p:clrMapOvr>
    <a:masterClrMapping/>
  </p:clrMapOvr>
  <p:transition spd="slow">
    <p:newsflash/>
    <p:sndAc>
      <p:stSnd>
        <p:snd r:embed="rId2" name="drumroll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433015" y="1078184"/>
            <a:ext cx="1034500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400" dirty="0"/>
              <a:t>وضح بالرسم الرابطة بين ذرتين هيدروجين </a:t>
            </a:r>
            <a:r>
              <a:rPr lang="en-US" sz="4400" dirty="0"/>
              <a:t>H </a:t>
            </a:r>
            <a:endParaRPr lang="ar-BH" sz="4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378423" y="1551130"/>
            <a:ext cx="3684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257077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176" y="1391072"/>
            <a:ext cx="9899724" cy="460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3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0F405E-713E-4E0E-BC4F-E931C9C3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279" y="218843"/>
            <a:ext cx="5338151" cy="838200"/>
          </a:xfrm>
        </p:spPr>
        <p:txBody>
          <a:bodyPr/>
          <a:lstStyle/>
          <a:p>
            <a:r>
              <a:rPr lang="ar-BH" b="1" dirty="0">
                <a:solidFill>
                  <a:srgbClr val="FF0000"/>
                </a:solidFill>
              </a:rPr>
              <a:t>أنواع الروابط التساهمية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93F5566-6D1C-4B97-945B-DC94EF76EBC1}"/>
              </a:ext>
            </a:extLst>
          </p:cNvPr>
          <p:cNvSpPr/>
          <p:nvPr/>
        </p:nvSpPr>
        <p:spPr>
          <a:xfrm>
            <a:off x="2689149" y="2967335"/>
            <a:ext cx="6516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رابطة تساهمية ثنائية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831A534-73D1-4902-8E16-62AE34D1595A}"/>
              </a:ext>
            </a:extLst>
          </p:cNvPr>
          <p:cNvSpPr/>
          <p:nvPr/>
        </p:nvSpPr>
        <p:spPr>
          <a:xfrm>
            <a:off x="2667509" y="4331315"/>
            <a:ext cx="6559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رابطة تساهمية ثلاثية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B3661EF-ABF2-46FD-9B7F-888032AE1F7C}"/>
              </a:ext>
            </a:extLst>
          </p:cNvPr>
          <p:cNvSpPr/>
          <p:nvPr/>
        </p:nvSpPr>
        <p:spPr>
          <a:xfrm>
            <a:off x="2580947" y="1363325"/>
            <a:ext cx="6732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رابطة تساهمية أحادية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611155"/>
      </p:ext>
    </p:extLst>
  </p:cSld>
  <p:clrMapOvr>
    <a:masterClrMapping/>
  </p:clrMapOvr>
  <p:transition spd="slow">
    <p:newsflash/>
    <p:sndAc>
      <p:stSnd>
        <p:snd r:embed="rId2" name="drumroll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70" y="1196752"/>
            <a:ext cx="8248724" cy="244827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869352"/>
            <a:ext cx="8136904" cy="2988648"/>
          </a:xfrm>
          <a:prstGeom prst="rect">
            <a:avLst/>
          </a:prstGeom>
        </p:spPr>
      </p:pic>
      <p:sp>
        <p:nvSpPr>
          <p:cNvPr id="4" name="Rectangle 1"/>
          <p:cNvSpPr/>
          <p:nvPr/>
        </p:nvSpPr>
        <p:spPr>
          <a:xfrm>
            <a:off x="4621888" y="387649"/>
            <a:ext cx="3676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الرابطة التساهمية الأحادية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E26C70D-ED01-4258-AFDB-DD857DE40380}"/>
              </a:ext>
            </a:extLst>
          </p:cNvPr>
          <p:cNvSpPr/>
          <p:nvPr/>
        </p:nvSpPr>
        <p:spPr>
          <a:xfrm>
            <a:off x="8047693" y="1761370"/>
            <a:ext cx="39954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6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هي الرابطة التي تنشأ بين اللافلزات حيث تشارك كل ذرة بالك</a:t>
            </a:r>
            <a:r>
              <a:rPr lang="ar-BH" sz="6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تر</a:t>
            </a:r>
            <a:r>
              <a:rPr lang="ar-EG" sz="6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ون</a:t>
            </a:r>
            <a:r>
              <a:rPr lang="ar-EG" sz="6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BH" sz="6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واحد</a:t>
            </a:r>
            <a:endParaRPr lang="ar-EG" sz="6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17373" y="260649"/>
            <a:ext cx="3552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الرابطة التساهمية الثنائية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1505" y="2262272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ستطيل 3">
            <a:extLst>
              <a:ext uri="{FF2B5EF4-FFF2-40B4-BE49-F238E27FC236}">
                <a16:creationId xmlns:a16="http://schemas.microsoft.com/office/drawing/2014/main" id="{AC090ACF-6BED-4FAF-A9F5-5469C74BCA46}"/>
              </a:ext>
            </a:extLst>
          </p:cNvPr>
          <p:cNvSpPr/>
          <p:nvPr/>
        </p:nvSpPr>
        <p:spPr>
          <a:xfrm>
            <a:off x="91505" y="1092183"/>
            <a:ext cx="7236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الرابطة في الاكسجين</a:t>
            </a:r>
            <a:endParaRPr lang="ar-SA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63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17373" y="260649"/>
            <a:ext cx="3552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الرابطة التساهمية الثنائية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1505" y="2262272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ستطيل 3">
            <a:extLst>
              <a:ext uri="{FF2B5EF4-FFF2-40B4-BE49-F238E27FC236}">
                <a16:creationId xmlns:a16="http://schemas.microsoft.com/office/drawing/2014/main" id="{AC090ACF-6BED-4FAF-A9F5-5469C74BCA46}"/>
              </a:ext>
            </a:extLst>
          </p:cNvPr>
          <p:cNvSpPr/>
          <p:nvPr/>
        </p:nvSpPr>
        <p:spPr>
          <a:xfrm>
            <a:off x="91505" y="1092183"/>
            <a:ext cx="7236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الرابطة في الاكسجين</a:t>
            </a:r>
            <a:endParaRPr lang="ar-SA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616D5E69-5BBF-4B69-ACD4-3C509A260697}"/>
              </a:ext>
            </a:extLst>
          </p:cNvPr>
          <p:cNvSpPr/>
          <p:nvPr/>
        </p:nvSpPr>
        <p:spPr>
          <a:xfrm>
            <a:off x="1616927" y="2843038"/>
            <a:ext cx="92330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6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هي الرابطة التي تنشأ بين اللافلزات حيث تشارك كل ذرة بالك</a:t>
            </a:r>
            <a:r>
              <a:rPr lang="ar-BH" sz="6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ترونين</a:t>
            </a:r>
            <a:endParaRPr lang="ar-EG" sz="6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17373" y="260649"/>
            <a:ext cx="3552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الرابطة التساهمية الثنائية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278" y="1292868"/>
            <a:ext cx="8694428" cy="20162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88742" y="3756537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8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83D5EB2-0309-4375-B85D-213699F85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1" y="0"/>
            <a:ext cx="8951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02946" y="260649"/>
            <a:ext cx="3567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الرابطة التساهمية الثلاثية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06AC153-4322-40CA-BE66-24E786AAD11B}"/>
              </a:ext>
            </a:extLst>
          </p:cNvPr>
          <p:cNvSpPr/>
          <p:nvPr/>
        </p:nvSpPr>
        <p:spPr>
          <a:xfrm>
            <a:off x="0" y="959005"/>
            <a:ext cx="7345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الرابطة في النيتروجين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08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02946" y="260649"/>
            <a:ext cx="3567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BH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الرابطة التساهمية الثلاثية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76363"/>
            <a:ext cx="8077502" cy="4281637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C06AC153-4322-40CA-BE66-24E786AAD11B}"/>
              </a:ext>
            </a:extLst>
          </p:cNvPr>
          <p:cNvSpPr/>
          <p:nvPr/>
        </p:nvSpPr>
        <p:spPr>
          <a:xfrm>
            <a:off x="0" y="959005"/>
            <a:ext cx="7345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الرابطة في النيتروجين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2832D415-1F05-4667-ADD3-5744F3C1D27C}"/>
              </a:ext>
            </a:extLst>
          </p:cNvPr>
          <p:cNvSpPr/>
          <p:nvPr/>
        </p:nvSpPr>
        <p:spPr>
          <a:xfrm>
            <a:off x="8047693" y="1761370"/>
            <a:ext cx="39954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EG" sz="6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هي الرابطة التي تنشأ بين اللافلزات حيث تشارك كل ذرة </a:t>
            </a:r>
            <a:r>
              <a:rPr lang="ar-BH" sz="6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ب 3 الكترونات</a:t>
            </a:r>
            <a:endParaRPr lang="ar-EG" sz="6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7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AC23FCCE-C7F9-14E9-CEE5-96EDF4845617}"/>
              </a:ext>
            </a:extLst>
          </p:cNvPr>
          <p:cNvSpPr txBox="1"/>
          <p:nvPr/>
        </p:nvSpPr>
        <p:spPr>
          <a:xfrm>
            <a:off x="-211874" y="468351"/>
            <a:ext cx="12292361" cy="4562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6554470" algn="l"/>
              </a:tabLst>
            </a:pP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س1 : </a:t>
            </a:r>
            <a:r>
              <a:rPr lang="ar-BH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أكتب المصطلح العلمي : </a:t>
            </a:r>
            <a:endParaRPr lang="en-US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6554470" algn="l"/>
              </a:tabLst>
            </a:pPr>
            <a:r>
              <a:rPr lang="ar-B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                               ) رابطة تنشأ  بسبب التجاذب بين بين اللافلزات حيث تشارك كل ذرة بثلاث الكترونات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tabLst>
                <a:tab pos="6554470" algn="l"/>
              </a:tabLst>
            </a:pPr>
            <a:r>
              <a:rPr lang="ar-B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س2: حدد نوع الرابطة في كلا مما </a:t>
            </a:r>
            <a:r>
              <a:rPr lang="ar-SA" sz="2800" b="1" dirty="0" err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يأـي</a:t>
            </a: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: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200000"/>
              </a:lnSpc>
              <a:buSzPts val="2500"/>
              <a:buFont typeface="Times New Roman" panose="02020603050405020304" pitchFamily="18" charset="0"/>
              <a:buAutoNum type="arabicPeriod"/>
              <a:tabLst>
                <a:tab pos="6554470" algn="l"/>
              </a:tabLst>
            </a:pPr>
            <a:r>
              <a:rPr lang="ar-SA" sz="2400" b="1" u="heavy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جزئ النيتروجين  </a:t>
            </a:r>
            <a:r>
              <a:rPr lang="ar-SA" sz="1200" b="1" u="db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ar-SA" sz="1200" b="1" u="heavy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..................................................</a:t>
            </a:r>
            <a:r>
              <a:rPr lang="ar-SA" sz="2400" b="1" u="heavy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u="heavy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200000"/>
              </a:lnSpc>
              <a:buSzPts val="2500"/>
              <a:buFont typeface="Times New Roman" panose="02020603050405020304" pitchFamily="18" charset="0"/>
              <a:buAutoNum type="arabicPeriod"/>
              <a:tabLst>
                <a:tab pos="6554470" algn="l"/>
              </a:tabLst>
            </a:pPr>
            <a:r>
              <a:rPr lang="ar-SA" sz="2400" b="1" u="heavy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ثاني أكسيد الكربون .</a:t>
            </a:r>
            <a:r>
              <a:rPr lang="ar-SA" sz="1200" b="1" u="heavy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.............................................................</a:t>
            </a:r>
            <a:endParaRPr lang="en-US" sz="1200" u="heavy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200000"/>
              </a:lnSpc>
              <a:buSzPts val="2500"/>
              <a:buFont typeface="Times New Roman" panose="02020603050405020304" pitchFamily="18" charset="0"/>
              <a:buAutoNum type="arabicPeriod"/>
              <a:tabLst>
                <a:tab pos="6554470" algn="l"/>
              </a:tabLst>
            </a:pPr>
            <a:r>
              <a:rPr lang="ar-BH" sz="2400" b="1" u="heavy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جزئ الاكسجين </a:t>
            </a:r>
            <a:r>
              <a:rPr lang="ar-SA" sz="2400" b="1" u="heavy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ar-SA" sz="1200" b="1" u="heavy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.....................................................................</a:t>
            </a:r>
            <a:r>
              <a:rPr lang="ar-SA" sz="8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16205" algn="r" rtl="1">
              <a:lnSpc>
                <a:spcPct val="115000"/>
              </a:lnSpc>
              <a:spcAft>
                <a:spcPts val="1000"/>
              </a:spcAft>
              <a:tabLst>
                <a:tab pos="1776095" algn="l"/>
                <a:tab pos="5257800" algn="l"/>
              </a:tabLst>
            </a:pPr>
            <a:r>
              <a:rPr lang="ar-SA" sz="8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س3 ارسم  الرابطة بين ذرتين نيتروجين علما بان العدد الذري للنيتروجين =7</a:t>
            </a:r>
            <a:endParaRPr lang="ar-BH" sz="28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47693"/>
      </p:ext>
    </p:extLst>
  </p:cSld>
  <p:clrMapOvr>
    <a:masterClrMapping/>
  </p:clrMapOvr>
  <p:transition spd="slow">
    <p:newsflash/>
    <p:sndAc>
      <p:stSnd>
        <p:snd r:embed="rId2" name="drumroll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992314" y="981076"/>
            <a:ext cx="3671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ar-BH" altLang="ar-BH" sz="2800">
              <a:solidFill>
                <a:srgbClr val="000000"/>
              </a:solidFill>
            </a:endParaRPr>
          </a:p>
        </p:txBody>
      </p:sp>
      <p:pic>
        <p:nvPicPr>
          <p:cNvPr id="4099" name="Picture 9" descr="line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35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0" descr="line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614319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" descr="line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-1570832" y="3318669"/>
            <a:ext cx="695801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4" descr="line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6316663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شعا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476250"/>
            <a:ext cx="814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160588" y="1614489"/>
            <a:ext cx="7632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ar-BH" altLang="ar-BH" sz="6000" b="1" dirty="0">
                <a:solidFill>
                  <a:srgbClr val="FFFFFF"/>
                </a:solidFill>
                <a:latin typeface="Times" charset="0"/>
                <a:cs typeface="PT Bold Broken" pitchFamily="2" charset="-78"/>
              </a:rPr>
              <a:t>الرابطة </a:t>
            </a:r>
            <a:r>
              <a:rPr lang="ar-EG" altLang="ar-BH" sz="6000" b="1" dirty="0">
                <a:solidFill>
                  <a:srgbClr val="FFFFFF"/>
                </a:solidFill>
                <a:latin typeface="Times" charset="0"/>
                <a:cs typeface="PT Bold Broken" pitchFamily="2" charset="-78"/>
              </a:rPr>
              <a:t>التساهمية </a:t>
            </a:r>
            <a:endParaRPr lang="en-US" altLang="ar-BH" sz="6000" b="1" dirty="0">
              <a:solidFill>
                <a:srgbClr val="FFFFFF"/>
              </a:solidFill>
              <a:latin typeface="Times" charset="0"/>
              <a:cs typeface="PT Bold Broken" pitchFamily="2" charset="-78"/>
            </a:endParaRPr>
          </a:p>
        </p:txBody>
      </p:sp>
      <p:pic>
        <p:nvPicPr>
          <p:cNvPr id="5138" name="Picture 18" descr="post-16-10299628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3141664"/>
            <a:ext cx="12160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 descr="post-16-10299628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6" y="3068638"/>
            <a:ext cx="11477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 descr="مممممممممممممممممممممم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5602288"/>
            <a:ext cx="7921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233235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1"/>
          <p:cNvSpPr txBox="1"/>
          <p:nvPr/>
        </p:nvSpPr>
        <p:spPr>
          <a:xfrm>
            <a:off x="4165600" y="0"/>
            <a:ext cx="528320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B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النشاط الاستهلالي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5227563" y="3120369"/>
            <a:ext cx="2082352" cy="169147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F</a:t>
            </a:r>
            <a:endParaRPr lang="ar-EG" sz="3600" dirty="0">
              <a:solidFill>
                <a:srgbClr val="00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749509" y="1077221"/>
            <a:ext cx="114424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>
                <a:solidFill>
                  <a:srgbClr val="000000"/>
                </a:solidFill>
              </a:rPr>
              <a:t>اكتب </a:t>
            </a:r>
            <a:r>
              <a:rPr lang="ar-BH" sz="3600" b="1" dirty="0">
                <a:solidFill>
                  <a:srgbClr val="000000"/>
                </a:solidFill>
              </a:rPr>
              <a:t>التمثيل النقطي </a:t>
            </a:r>
            <a:r>
              <a:rPr lang="ar-EG" sz="3600" b="1" dirty="0">
                <a:solidFill>
                  <a:srgbClr val="000000"/>
                </a:solidFill>
              </a:rPr>
              <a:t>لذرة  الفلور</a:t>
            </a:r>
            <a:r>
              <a:rPr lang="ar-BH" sz="3600" b="1" dirty="0">
                <a:solidFill>
                  <a:srgbClr val="000000"/>
                </a:solidFill>
              </a:rPr>
              <a:t> </a:t>
            </a:r>
            <a:r>
              <a:rPr lang="ar-EG" sz="3600" b="1" dirty="0">
                <a:solidFill>
                  <a:srgbClr val="000000"/>
                </a:solidFill>
              </a:rPr>
              <a:t> التي عدده الذري 9</a:t>
            </a:r>
          </a:p>
        </p:txBody>
      </p:sp>
    </p:spTree>
    <p:extLst>
      <p:ext uri="{BB962C8B-B14F-4D97-AF65-F5344CB8AC3E}">
        <p14:creationId xmlns:p14="http://schemas.microsoft.com/office/powerpoint/2010/main" val="31787321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ar-BH" sz="6000" b="1" dirty="0">
                <a:solidFill>
                  <a:srgbClr val="000099"/>
                </a:solidFill>
              </a:rPr>
              <a:t>هدف الدرس</a:t>
            </a:r>
          </a:p>
        </p:txBody>
      </p:sp>
      <p:sp>
        <p:nvSpPr>
          <p:cNvPr id="5123" name="عنصر نائب للمحتوى 2"/>
          <p:cNvSpPr>
            <a:spLocks noGrp="1"/>
          </p:cNvSpPr>
          <p:nvPr>
            <p:ph idx="1"/>
          </p:nvPr>
        </p:nvSpPr>
        <p:spPr>
          <a:xfrm>
            <a:off x="1103971" y="2961846"/>
            <a:ext cx="10268337" cy="1599003"/>
          </a:xfrm>
          <a:solidFill>
            <a:srgbClr val="FF99FF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r">
              <a:buNone/>
            </a:pPr>
            <a:endParaRPr lang="ar-EG" altLang="ar-BH" sz="1800" b="1" dirty="0">
              <a:solidFill>
                <a:srgbClr val="008000"/>
              </a:solidFill>
            </a:endParaRPr>
          </a:p>
          <a:p>
            <a:pPr marL="0" indent="0" algn="r">
              <a:buNone/>
            </a:pPr>
            <a:r>
              <a:rPr lang="ar-EG" altLang="ar-BH" sz="4800" b="1" dirty="0">
                <a:solidFill>
                  <a:srgbClr val="008000"/>
                </a:solidFill>
                <a:latin typeface="Abadi" panose="020B0604020202020204" pitchFamily="34" charset="0"/>
              </a:rPr>
              <a:t>أن يتعرف الطالب على الرابطة التساهمية</a:t>
            </a:r>
            <a:r>
              <a:rPr lang="ar-BH" altLang="ar-BH" sz="4800" b="1" dirty="0">
                <a:solidFill>
                  <a:srgbClr val="008000"/>
                </a:solidFill>
                <a:latin typeface="Abadi" panose="020B0604020202020204" pitchFamily="34" charset="0"/>
              </a:rPr>
              <a:t> وأنواعها</a:t>
            </a:r>
            <a:r>
              <a:rPr lang="ar-EG" altLang="ar-BH" sz="4800" b="1" dirty="0">
                <a:solidFill>
                  <a:srgbClr val="008000"/>
                </a:solidFill>
                <a:latin typeface="Abadi" panose="020B0604020202020204" pitchFamily="34" charset="0"/>
              </a:rPr>
              <a:t> </a:t>
            </a:r>
          </a:p>
          <a:p>
            <a:pPr marL="0" indent="0" algn="r">
              <a:buNone/>
            </a:pPr>
            <a:endParaRPr lang="ar-EG" altLang="ar-BH" sz="4000" b="1" dirty="0">
              <a:solidFill>
                <a:srgbClr val="008000"/>
              </a:solidFill>
            </a:endParaRPr>
          </a:p>
          <a:p>
            <a:pPr marL="0" indent="0" algn="r">
              <a:buNone/>
            </a:pPr>
            <a:r>
              <a:rPr lang="ar-EG" altLang="ar-BH" sz="4000" b="1" dirty="0">
                <a:solidFill>
                  <a:srgbClr val="008000"/>
                </a:solidFill>
              </a:rPr>
              <a:t> </a:t>
            </a:r>
            <a:endParaRPr lang="ar-BH" altLang="ar-BH" dirty="0"/>
          </a:p>
        </p:txBody>
      </p:sp>
    </p:spTree>
    <p:extLst>
      <p:ext uri="{BB962C8B-B14F-4D97-AF65-F5344CB8AC3E}">
        <p14:creationId xmlns:p14="http://schemas.microsoft.com/office/powerpoint/2010/main" val="49562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67068" y="0"/>
            <a:ext cx="2543331" cy="599607"/>
          </a:xfrm>
        </p:spPr>
        <p:txBody>
          <a:bodyPr/>
          <a:lstStyle/>
          <a:p>
            <a:r>
              <a:rPr lang="ar-EG" dirty="0"/>
              <a:t>نشاط </a:t>
            </a: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960991"/>
              </p:ext>
            </p:extLst>
          </p:nvPr>
        </p:nvGraphicFramePr>
        <p:xfrm>
          <a:off x="1514007" y="629587"/>
          <a:ext cx="9608695" cy="60860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94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4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9325">
                <a:tc>
                  <a:txBody>
                    <a:bodyPr/>
                    <a:lstStyle/>
                    <a:p>
                      <a:pPr rtl="1"/>
                      <a:r>
                        <a:rPr lang="ar-EG" sz="6600" dirty="0">
                          <a:solidFill>
                            <a:schemeClr val="tx1"/>
                          </a:solidFill>
                        </a:rPr>
                        <a:t>العنصر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6600" dirty="0">
                          <a:solidFill>
                            <a:schemeClr val="tx1"/>
                          </a:solidFill>
                        </a:rPr>
                        <a:t>الكلور </a:t>
                      </a:r>
                      <a:r>
                        <a:rPr lang="en-US" sz="6600" dirty="0">
                          <a:solidFill>
                            <a:schemeClr val="tx1"/>
                          </a:solidFill>
                        </a:rPr>
                        <a:t>cl</a:t>
                      </a:r>
                      <a:endParaRPr lang="ar-EG" sz="6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706">
                <a:tc>
                  <a:txBody>
                    <a:bodyPr/>
                    <a:lstStyle/>
                    <a:p>
                      <a:pPr rtl="1"/>
                      <a:r>
                        <a:rPr lang="ar-EG" sz="3200" dirty="0"/>
                        <a:t>العدد</a:t>
                      </a:r>
                      <a:r>
                        <a:rPr lang="ar-EG" sz="3200" baseline="0" dirty="0"/>
                        <a:t> الذري </a:t>
                      </a:r>
                      <a:endParaRPr lang="ar-E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9325">
                <a:tc>
                  <a:txBody>
                    <a:bodyPr/>
                    <a:lstStyle/>
                    <a:p>
                      <a:pPr rtl="1"/>
                      <a:r>
                        <a:rPr lang="ar-EG" sz="3200" dirty="0"/>
                        <a:t>التوزيع الالكتروني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9325">
                <a:tc>
                  <a:txBody>
                    <a:bodyPr/>
                    <a:lstStyle/>
                    <a:p>
                      <a:pPr rtl="1"/>
                      <a:r>
                        <a:rPr lang="ar-EG" sz="3200" dirty="0"/>
                        <a:t>نوع العنصر </a:t>
                      </a:r>
                    </a:p>
                    <a:p>
                      <a:pPr rtl="1"/>
                      <a:r>
                        <a:rPr lang="ar-EG" sz="3200" dirty="0"/>
                        <a:t>( فلز – لا فلز 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9325">
                <a:tc>
                  <a:txBody>
                    <a:bodyPr/>
                    <a:lstStyle/>
                    <a:p>
                      <a:pPr rtl="1"/>
                      <a:r>
                        <a:rPr lang="ar-EG" sz="3200" dirty="0"/>
                        <a:t>سلوك العنصر اثناء التفاعل </a:t>
                      </a:r>
                    </a:p>
                    <a:p>
                      <a:pPr rtl="1"/>
                      <a:r>
                        <a:rPr lang="ar-EG" sz="3200" dirty="0"/>
                        <a:t>(يفقد – يكتسب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4077325" y="1363464"/>
            <a:ext cx="4946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17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93022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40205" y="144967"/>
            <a:ext cx="6527180" cy="838200"/>
          </a:xfrm>
        </p:spPr>
        <p:txBody>
          <a:bodyPr/>
          <a:lstStyle/>
          <a:p>
            <a:r>
              <a:rPr lang="ar-BH" dirty="0"/>
              <a:t>الرابطة الكيمائية بين ذرتين كلور </a:t>
            </a:r>
            <a:endParaRPr lang="ar-EG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6C0AAF19-CEF3-4E64-BF65-7D60A7B6BB0D}"/>
              </a:ext>
            </a:extLst>
          </p:cNvPr>
          <p:cNvSpPr/>
          <p:nvPr/>
        </p:nvSpPr>
        <p:spPr>
          <a:xfrm>
            <a:off x="2283844" y="3015047"/>
            <a:ext cx="21069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70C0"/>
                </a:solidFill>
                <a:effectLst/>
              </a:rPr>
              <a:t>Cl</a:t>
            </a:r>
            <a:endParaRPr lang="ar-SA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CC6480C-443D-4282-A063-8CD98568083A}"/>
              </a:ext>
            </a:extLst>
          </p:cNvPr>
          <p:cNvSpPr/>
          <p:nvPr/>
        </p:nvSpPr>
        <p:spPr>
          <a:xfrm>
            <a:off x="7801233" y="2967334"/>
            <a:ext cx="21069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70C0"/>
                </a:solidFill>
                <a:effectLst/>
              </a:rPr>
              <a:t>Cl</a:t>
            </a:r>
            <a:endParaRPr lang="ar-SA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057833E-C403-4E59-B437-8957322466EE}"/>
              </a:ext>
            </a:extLst>
          </p:cNvPr>
          <p:cNvSpPr txBox="1"/>
          <p:nvPr/>
        </p:nvSpPr>
        <p:spPr>
          <a:xfrm>
            <a:off x="2780273" y="3705309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17</a:t>
            </a:r>
            <a:endParaRPr lang="ar-BH" b="1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E367003-A06C-4983-A58C-EB0815826113}"/>
              </a:ext>
            </a:extLst>
          </p:cNvPr>
          <p:cNvSpPr txBox="1"/>
          <p:nvPr/>
        </p:nvSpPr>
        <p:spPr>
          <a:xfrm>
            <a:off x="8344929" y="3705309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17</a:t>
            </a:r>
            <a:endParaRPr lang="ar-BH" b="1" dirty="0"/>
          </a:p>
        </p:txBody>
      </p:sp>
    </p:spTree>
    <p:extLst>
      <p:ext uri="{BB962C8B-B14F-4D97-AF65-F5344CB8AC3E}">
        <p14:creationId xmlns:p14="http://schemas.microsoft.com/office/powerpoint/2010/main" val="2493328956"/>
      </p:ext>
    </p:extLst>
  </p:cSld>
  <p:clrMapOvr>
    <a:masterClrMapping/>
  </p:clrMapOvr>
  <p:transition spd="slow">
    <p:newsflash/>
    <p:sndAc>
      <p:stSnd>
        <p:snd r:embed="rId2" name="drumroll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cuments\School Files\MEDIA للدروس الالكترونية\PresenterMedia موقع\PowerPoint ClipArat\protester_picket_sign_1600_cl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0"/>
          <a:stretch/>
        </p:blipFill>
        <p:spPr bwMode="auto">
          <a:xfrm>
            <a:off x="-2098033" y="-159441"/>
            <a:ext cx="8801400" cy="600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257813" y="0"/>
            <a:ext cx="3393539" cy="236287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r-BH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641132" flipH="1">
            <a:off x="1008166" y="671736"/>
            <a:ext cx="340865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4800" b="1" u="sng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حل المشكلات</a:t>
            </a:r>
            <a:endParaRPr lang="ar-BH" sz="4800" b="1" u="sng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257813" y="285727"/>
            <a:ext cx="10413487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5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أقرأ القصة التالية جيدًا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5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أحمد و عبد الله صديقان في </a:t>
            </a:r>
            <a:endParaRPr lang="ar-BH" sz="5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5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الصف الثالث الإعدادي يمارسان لعبة </a:t>
            </a:r>
            <a:endParaRPr lang="ar-BH" sz="5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5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كرة القدم في أوقات فراغهما </a:t>
            </a:r>
            <a:r>
              <a:rPr lang="en-US" sz="5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,,</a:t>
            </a:r>
            <a:r>
              <a:rPr lang="ar-BH" sz="5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وعليهم شراء كرة بدينارين  </a:t>
            </a:r>
            <a:r>
              <a:rPr lang="ar-SA" sz="5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وكان لدى أحمد ديناراً واحد </a:t>
            </a:r>
            <a:endParaRPr lang="ar-BH" sz="5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5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ولدى عبد الله دينارًا واحدًا</a:t>
            </a:r>
            <a:endParaRPr lang="ar-BH" sz="5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BH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كيف تقوم بحل </a:t>
            </a:r>
            <a:r>
              <a:rPr lang="ar-BH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المشكله</a:t>
            </a:r>
            <a:endParaRPr lang="ar-SA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64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831431"/>
      </p:ext>
    </p:extLst>
  </p:cSld>
  <p:clrMapOvr>
    <a:masterClrMapping/>
  </p:clrMapOvr>
  <p:transition spd="slow">
    <p:newsflash/>
    <p:sndAc>
      <p:stSnd>
        <p:snd r:embed="rId2" name="drumroll.wav"/>
      </p:stSnd>
    </p:sndAc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تصميم افتراضي">
  <a:themeElements>
    <a:clrScheme name="1_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ar-BH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ar-BH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cience7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264</Words>
  <Application>Microsoft Office PowerPoint</Application>
  <PresentationFormat>Widescreen</PresentationFormat>
  <Paragraphs>71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Abadi</vt:lpstr>
      <vt:lpstr>Arial</vt:lpstr>
      <vt:lpstr>Calibri</vt:lpstr>
      <vt:lpstr>Franklin Gothic Book</vt:lpstr>
      <vt:lpstr>Franklin Gothic Medium</vt:lpstr>
      <vt:lpstr>PT Bold Broken</vt:lpstr>
      <vt:lpstr>Tahoma</vt:lpstr>
      <vt:lpstr>Times</vt:lpstr>
      <vt:lpstr>Times New Roman</vt:lpstr>
      <vt:lpstr>Wingdings 2</vt:lpstr>
      <vt:lpstr>2_تصميم افتراضي</vt:lpstr>
      <vt:lpstr>1_رحلة</vt:lpstr>
      <vt:lpstr>science7</vt:lpstr>
      <vt:lpstr>PowerPoint Presentation</vt:lpstr>
      <vt:lpstr>PowerPoint Presentation</vt:lpstr>
      <vt:lpstr>PowerPoint Presentation</vt:lpstr>
      <vt:lpstr>PowerPoint Presentation</vt:lpstr>
      <vt:lpstr>هدف الدرس</vt:lpstr>
      <vt:lpstr>نشاط </vt:lpstr>
      <vt:lpstr>الرابطة الكيمائية بين ذرتين كلور </vt:lpstr>
      <vt:lpstr>PowerPoint Presentation</vt:lpstr>
      <vt:lpstr>PowerPoint Presentation</vt:lpstr>
      <vt:lpstr>PowerPoint Presentation</vt:lpstr>
      <vt:lpstr>الرابطة التساهمية </vt:lpstr>
      <vt:lpstr>الرابطة التساهمية </vt:lpstr>
      <vt:lpstr>PowerPoint Presentation</vt:lpstr>
      <vt:lpstr>PowerPoint Presentation</vt:lpstr>
      <vt:lpstr>أنواع الروابط التساهمية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safra boys school</dc:creator>
  <cp:lastModifiedBy>DELL</cp:lastModifiedBy>
  <cp:revision>23</cp:revision>
  <cp:lastPrinted>2018-03-12T03:54:17Z</cp:lastPrinted>
  <dcterms:created xsi:type="dcterms:W3CDTF">2017-03-16T04:35:47Z</dcterms:created>
  <dcterms:modified xsi:type="dcterms:W3CDTF">2022-05-24T10:28:31Z</dcterms:modified>
</cp:coreProperties>
</file>