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5"/>
  </p:notesMasterIdLst>
  <p:sldIdLst>
    <p:sldId id="354" r:id="rId3"/>
    <p:sldId id="391" r:id="rId4"/>
    <p:sldId id="390" r:id="rId5"/>
    <p:sldId id="393" r:id="rId6"/>
    <p:sldId id="412" r:id="rId7"/>
    <p:sldId id="395" r:id="rId8"/>
    <p:sldId id="294" r:id="rId9"/>
    <p:sldId id="396" r:id="rId10"/>
    <p:sldId id="397" r:id="rId11"/>
    <p:sldId id="392" r:id="rId12"/>
    <p:sldId id="310" r:id="rId13"/>
    <p:sldId id="33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7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BE9495-FDEC-4214-AA33-4FF113DBA669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17FA26-5885-4166-935E-4DCF9A691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555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B10E19-070E-4100-BD95-3836D006D268}" type="slidenum">
              <a:rPr kumimoji="0" lang="ar-B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ar-B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980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17FA26-5885-4166-935E-4DCF9A69117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427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5564-80F3-4C0E-BEB4-13071C337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8E1098-A05A-4176-83DC-5EF2C62FB5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75B77D-2DB3-4CB3-B0F4-E79A8AC10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7BCEA-EF16-4749-8869-B1336D6B7851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2C51E8-775D-414F-8434-B4BF9FF0B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FC7F8B-BE63-48D4-BDFE-F871336F8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ACA31-4E06-41C1-8316-E54144295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220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4A3BD-31A4-4946-B57D-183B5E599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3F91D8-A9EB-471F-A3FA-1714B11DA2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A9D3FB-514C-4BA7-899B-A4B822389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7BCEA-EF16-4749-8869-B1336D6B7851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0A3711-015B-4BCC-9658-36BA7C9B0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605DD1-C4BA-4619-8BFC-97E077398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ACA31-4E06-41C1-8316-E54144295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296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10FCD0-94EE-4017-A59C-1376AD3DF1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DBA281-7CC8-4054-9899-867CC8A95C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87AC43-1553-4A38-8598-65C81CFB9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7BCEA-EF16-4749-8869-B1336D6B7851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FBFDFE-E9F1-436C-87CD-CE722137F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6D7252-A8B7-4D63-A0FC-844B9F78D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ACA31-4E06-41C1-8316-E54144295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9855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057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0345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344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9911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4032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5836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0656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573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4B094-A078-474B-B73F-8EE25AB6D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232D8-F54C-4176-AD5F-48E849A913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E52B0-42E7-4994-BED3-8535807F4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7BCEA-EF16-4749-8869-B1336D6B7851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1B8972-81CF-4D5E-A5E9-287F7DB5E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F2B558-F0B1-472D-B344-4B12AB651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ACA31-4E06-41C1-8316-E54144295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8833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1474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2751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688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81224-AB36-4A0A-B161-FB5B2A725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9145B-E777-4A50-81B1-CEFE582E60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DFE70-55CC-4FC0-93EB-3674F33A5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7BCEA-EF16-4749-8869-B1336D6B7851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566179-E53B-44DA-928A-6051250DA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7EFEDE-4A5E-4D31-B465-6F4802E51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ACA31-4E06-41C1-8316-E54144295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543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C80D1-D85E-4950-BC23-2D278F475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8C480-334D-4EB6-A897-4390BE774B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E82D83-8D51-4789-81B4-7006282966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9A707-20EC-4881-BA24-7E4914255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7BCEA-EF16-4749-8869-B1336D6B7851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F118B5-0567-4C7F-B69A-1578B699E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2576-8230-4091-B4A1-BD06C50FD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ACA31-4E06-41C1-8316-E54144295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876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CE2A5-0031-4C0A-A7CB-6BC3DFF7A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56BE56-9874-4161-9AB7-73DA7331C2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B75045-97D0-4C8F-AE83-9644F5EC08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3E0CAB-9EBE-4E8B-B00A-1315230098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D00C5D-DF51-4FE8-91A4-35DF2F97B1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203F6B-3445-484F-BBD7-A619AB90F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7BCEA-EF16-4749-8869-B1336D6B7851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784B2B-0991-44EB-809E-0122F7210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ED2358-AA8E-4884-BAE7-AFD1DC981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ACA31-4E06-41C1-8316-E54144295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415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8F8C1-CFEA-430D-A022-3912927D1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A6E11D-14B2-4AE1-9613-E847A6910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7BCEA-EF16-4749-8869-B1336D6B7851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4CB197-1F47-43B8-8B6D-43C9E4148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2DF104-4D01-4011-9C16-4CFA3AB1D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ACA31-4E06-41C1-8316-E54144295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943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ADABFD-45B9-4E4D-BB5D-DC42BF676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7BCEA-EF16-4749-8869-B1336D6B7851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C2851E-CF62-4043-AF1A-7CD31E224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5BA42B-9584-4449-8F8E-F2879D9ED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ACA31-4E06-41C1-8316-E54144295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745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53D60-24D3-49B8-AC97-9FA6D5E37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F107FA-CCCE-42D6-8F4A-A9A12313E6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0036C6-8E82-4962-8E0A-142093262B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1B24C6-A4E4-4F19-ABA8-9991172CD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7BCEA-EF16-4749-8869-B1336D6B7851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D3E1F9-0E06-47E1-A131-D0E3A4531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A5CE96-0E73-424A-B09D-B61C88364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ACA31-4E06-41C1-8316-E54144295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915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B7141-037B-4ECD-BA7B-BEE7231A2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E11BAF-B134-48EA-BAF1-825DCB3A68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6C48DC-A3FF-4630-BB41-02466D03DB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ED5DC1-3DDF-43CD-B3DB-F7AA7864A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7BCEA-EF16-4749-8869-B1336D6B7851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0C7B0B-AEEA-4272-A2DD-70F2FC2A5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39A2F6-64E3-4381-95C6-45BB29321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ACA31-4E06-41C1-8316-E54144295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839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81878A-0E0D-4254-A7A0-20165A5F1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4519EA-5244-4111-9E61-EC4A77A78C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9318C3-6DB9-4FB3-9B6F-F1317242B1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47BCEA-EF16-4749-8869-B1336D6B7851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CE7692-C58E-452B-B49B-B2C5A0666E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E7EE25-6612-49C3-9A9F-F812AC3463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5ACA31-4E06-41C1-8316-E54144295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646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636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3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f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7.png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مثير التلوث تجاوز سبوره افتراضيه - aristocraticlatte.com">
            <a:extLst>
              <a:ext uri="{FF2B5EF4-FFF2-40B4-BE49-F238E27FC236}">
                <a16:creationId xmlns:a16="http://schemas.microsoft.com/office/drawing/2014/main" id="{DA6190A7-0359-4D18-B4CA-3962D68C5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9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D28B44B-A218-D04A-AACE-1BCEF43F6D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39" t="7200" r="31904" b="6400"/>
          <a:stretch>
            <a:fillRect/>
          </a:stretch>
        </p:blipFill>
        <p:spPr>
          <a:xfrm>
            <a:off x="6299200" y="117599"/>
            <a:ext cx="1161473" cy="7883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bg2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0D28B44B-A218-D04A-AACE-1BCEF43F6D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0" t="4378" r="67191" b="9035"/>
          <a:stretch>
            <a:fillRect/>
          </a:stretch>
        </p:blipFill>
        <p:spPr>
          <a:xfrm>
            <a:off x="4138969" y="58477"/>
            <a:ext cx="1161473" cy="8569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bg2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90AEE004-FC1F-FD41-AF73-6B26E4C302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27" y="2057400"/>
            <a:ext cx="889000" cy="788386"/>
          </a:xfrm>
          <a:prstGeom prst="rect">
            <a:avLst/>
          </a:prstGeom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DD406729-9752-8D4D-B384-2686CC4780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98" y="3331852"/>
            <a:ext cx="830583" cy="680364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D67C26B8-36FA-7741-87DF-CAF19B5009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702" y="4783696"/>
            <a:ext cx="961351" cy="793915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302688CB-9B86-9244-983A-13EB22D2FBA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1143" y="1084886"/>
            <a:ext cx="1183863" cy="1505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 descr="بوابة.jfif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238877" y="3505200"/>
            <a:ext cx="986615" cy="76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AutoShape 4">
            <a:extLst>
              <a:ext uri="{FF2B5EF4-FFF2-40B4-BE49-F238E27FC236}">
                <a16:creationId xmlns:a16="http://schemas.microsoft.com/office/drawing/2014/main" id="{88B22D80-C0F3-4BF6-B331-BDACCB23BA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76600"/>
            <a:ext cx="4064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071C72B8-11B2-47A2-B9FE-1F0029255A00}"/>
              </a:ext>
            </a:extLst>
          </p:cNvPr>
          <p:cNvSpPr txBox="1"/>
          <p:nvPr/>
        </p:nvSpPr>
        <p:spPr>
          <a:xfrm>
            <a:off x="4438397" y="1738894"/>
            <a:ext cx="4012555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2400" b="1" dirty="0">
                <a:solidFill>
                  <a:srgbClr val="FF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عنوان الدرس : الفاعل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ndalus" panose="02020603050405020304" pitchFamily="18" charset="-78"/>
                <a:ea typeface="+mn-ea"/>
                <a:cs typeface="Andalus" panose="02020603050405020304" pitchFamily="18" charset="-78"/>
              </a:rPr>
              <a:t>الفئة المستهدفة :</a:t>
            </a:r>
            <a:r>
              <a:rPr kumimoji="0" lang="ar-EG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ndalus" panose="02020603050405020304" pitchFamily="18" charset="-78"/>
                <a:ea typeface="+mn-ea"/>
                <a:cs typeface="Andalus" panose="02020603050405020304" pitchFamily="18" charset="-78"/>
              </a:rPr>
              <a:t>طلبة صعوبات </a:t>
            </a:r>
            <a:r>
              <a:rPr kumimoji="0" lang="ar-EG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ndalus" panose="02020603050405020304" pitchFamily="18" charset="-78"/>
                <a:ea typeface="+mn-ea"/>
                <a:cs typeface="Andalus" panose="02020603050405020304" pitchFamily="18" charset="-78"/>
              </a:rPr>
              <a:t>التعلم</a:t>
            </a:r>
            <a:r>
              <a:rPr kumimoji="0" lang="ar-BH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ndalus" panose="02020603050405020304" pitchFamily="18" charset="-78"/>
                <a:ea typeface="+mn-ea"/>
                <a:cs typeface="Andalus" panose="02020603050405020304" pitchFamily="18" charset="-78"/>
              </a:rPr>
              <a:t/>
            </a:r>
            <a:br>
              <a:rPr kumimoji="0" lang="ar-BH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ndalus" panose="02020603050405020304" pitchFamily="18" charset="-78"/>
                <a:ea typeface="+mn-ea"/>
                <a:cs typeface="Andalus" panose="02020603050405020304" pitchFamily="18" charset="-78"/>
              </a:rPr>
            </a:br>
            <a:r>
              <a:rPr kumimoji="0" lang="ar-BH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ndalus" panose="02020603050405020304" pitchFamily="18" charset="-78"/>
                <a:ea typeface="+mn-ea"/>
                <a:cs typeface="Andalus" panose="02020603050405020304" pitchFamily="18" charset="-78"/>
              </a:rPr>
              <a:t>الصف الأول الإعدادي</a:t>
            </a:r>
            <a:endParaRPr lang="ar-BH" sz="2400" b="1" dirty="0">
              <a:solidFill>
                <a:srgbClr val="FF00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ndalus" panose="02020603050405020304" pitchFamily="18" charset="-78"/>
                <a:ea typeface="+mn-ea"/>
                <a:cs typeface="Andalus" panose="02020603050405020304" pitchFamily="18" charset="-78"/>
              </a:rPr>
              <a:t>اسم المعلم : </a:t>
            </a:r>
            <a:r>
              <a:rPr lang="ar-BH" sz="2400" b="1" dirty="0">
                <a:solidFill>
                  <a:srgbClr val="FF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هاني محمود حسني شكشك</a:t>
            </a:r>
            <a:endParaRPr kumimoji="0" lang="ar-BH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ndalus" panose="02020603050405020304" pitchFamily="18" charset="-78"/>
              <a:ea typeface="+mn-ea"/>
              <a:cs typeface="Andalus" panose="02020603050405020304" pitchFamily="18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2400" b="1" dirty="0">
                <a:solidFill>
                  <a:srgbClr val="FF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الرقم الشخصي 780669088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ndalus" panose="02020603050405020304" pitchFamily="18" charset="-78"/>
              <a:ea typeface="+mn-ea"/>
              <a:cs typeface="Andalus" panose="02020603050405020304" pitchFamily="18" charset="-78"/>
            </a:endParaRPr>
          </a:p>
        </p:txBody>
      </p:sp>
      <p:pic>
        <p:nvPicPr>
          <p:cNvPr id="2058" name="Picture 10" descr="سبورة صغيرة Png ، المتجهات ، PSD ، قصاصة فنية , تحميل مجاني | Pngtree">
            <a:extLst>
              <a:ext uri="{FF2B5EF4-FFF2-40B4-BE49-F238E27FC236}">
                <a16:creationId xmlns:a16="http://schemas.microsoft.com/office/drawing/2014/main" id="{1DA626CD-7548-4429-BC2F-8B9FEBACD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67" b="94167" l="10000" r="90833">
                        <a14:foregroundMark x1="38333" y1="61667" x2="76389" y2="57083"/>
                        <a14:foregroundMark x1="23611" y1="44583" x2="40000" y2="30833"/>
                        <a14:foregroundMark x1="40000" y1="30833" x2="62500" y2="32917"/>
                        <a14:foregroundMark x1="62500" y1="32917" x2="74167" y2="45417"/>
                        <a14:foregroundMark x1="74167" y1="45417" x2="65278" y2="69167"/>
                        <a14:foregroundMark x1="65278" y1="69167" x2="48611" y2="75833"/>
                        <a14:foregroundMark x1="48611" y1="75833" x2="36389" y2="52500"/>
                        <a14:foregroundMark x1="36389" y1="52500" x2="37500" y2="37917"/>
                        <a14:foregroundMark x1="66389" y1="31250" x2="46111" y2="25417"/>
                        <a14:foregroundMark x1="46111" y1="25417" x2="28611" y2="37083"/>
                        <a14:foregroundMark x1="28611" y1="37083" x2="22500" y2="56667"/>
                        <a14:foregroundMark x1="22500" y1="56667" x2="27222" y2="77500"/>
                        <a14:foregroundMark x1="27222" y1="77500" x2="45833" y2="87083"/>
                        <a14:foregroundMark x1="45833" y1="87083" x2="65000" y2="72083"/>
                        <a14:foregroundMark x1="65000" y1="72083" x2="77222" y2="51250"/>
                        <a14:foregroundMark x1="77222" y1="51250" x2="72500" y2="29583"/>
                        <a14:foregroundMark x1="72500" y1="29583" x2="53056" y2="21667"/>
                        <a14:foregroundMark x1="53056" y1="21667" x2="33056" y2="27500"/>
                        <a14:foregroundMark x1="33056" y1="27500" x2="21389" y2="40833"/>
                        <a14:foregroundMark x1="21389" y1="40833" x2="20833" y2="64167"/>
                        <a14:foregroundMark x1="20833" y1="64167" x2="35556" y2="82500"/>
                        <a14:foregroundMark x1="35556" y1="82500" x2="51667" y2="87083"/>
                        <a14:foregroundMark x1="51667" y1="87083" x2="63889" y2="74583"/>
                        <a14:foregroundMark x1="63889" y1="74583" x2="70000" y2="51250"/>
                        <a14:foregroundMark x1="70000" y1="51250" x2="66667" y2="27083"/>
                        <a14:foregroundMark x1="66667" y1="27083" x2="53611" y2="17500"/>
                        <a14:foregroundMark x1="53611" y1="17500" x2="38333" y2="19167"/>
                        <a14:foregroundMark x1="38333" y1="19167" x2="25556" y2="36667"/>
                        <a14:foregroundMark x1="25556" y1="36667" x2="20833" y2="57500"/>
                        <a14:foregroundMark x1="20833" y1="57500" x2="31389" y2="83750"/>
                        <a14:foregroundMark x1="31389" y1="83750" x2="38321" y2="89055"/>
                        <a14:foregroundMark x1="89167" y1="68333" x2="89167" y2="68333"/>
                        <a14:foregroundMark x1="91111" y1="50000" x2="91111" y2="50000"/>
                        <a14:foregroundMark x1="89444" y1="68750" x2="89444" y2="68750"/>
                        <a14:foregroundMark x1="89722" y1="76250" x2="89722" y2="76250"/>
                        <a14:foregroundMark x1="89722" y1="68333" x2="89722" y2="68333"/>
                        <a14:foregroundMark x1="44444" y1="14583" x2="52797" y2="10407"/>
                        <a14:foregroundMark x1="51763" y1="12535" x2="39722" y2="20833"/>
                        <a14:foregroundMark x1="39722" y1="20833" x2="24167" y2="22500"/>
                        <a14:foregroundMark x1="24167" y1="22500" x2="23611" y2="22917"/>
                        <a14:backgroundMark x1="56389" y1="4583" x2="68889" y2="14583"/>
                        <a14:backgroundMark x1="35556" y1="95000" x2="55556" y2="9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186" y="1483558"/>
            <a:ext cx="3371405" cy="2724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C132959-A428-4B13-A27A-1D356E91E1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309" y="1084886"/>
            <a:ext cx="5341666" cy="513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449C313-5C14-4655-915C-626D8669F87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19458" y="2356141"/>
            <a:ext cx="1294242" cy="12252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F31B34-D7D6-800C-BB08-53D5AC678FD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975" y="3768025"/>
            <a:ext cx="1857375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5507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598786A-0FA1-4C75-AF6F-71E59F7F23F9}"/>
              </a:ext>
            </a:extLst>
          </p:cNvPr>
          <p:cNvSpPr txBox="1">
            <a:spLocks/>
          </p:cNvSpPr>
          <p:nvPr/>
        </p:nvSpPr>
        <p:spPr>
          <a:xfrm>
            <a:off x="1073836" y="62318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تقييم الهدف الأول:</a:t>
            </a:r>
            <a:endParaRPr kumimoji="0" lang="en-GB" sz="4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j-ea"/>
              <a:cs typeface="Sakkal Majalla" panose="02000000000000000000" pitchFamily="2" charset="-78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1A99DC9E-34FE-46CC-BB59-610CBF85E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440" y="941926"/>
            <a:ext cx="7659777" cy="866995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691819B5-A1F0-4C5A-A837-3B123F76C7EC}"/>
              </a:ext>
            </a:extLst>
          </p:cNvPr>
          <p:cNvSpPr/>
          <p:nvPr/>
        </p:nvSpPr>
        <p:spPr>
          <a:xfrm>
            <a:off x="367748" y="1808921"/>
            <a:ext cx="11380304" cy="76531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3600" dirty="0">
                <a:solidFill>
                  <a:schemeClr val="tx1"/>
                </a:solidFill>
              </a:rPr>
              <a:t>عزيزي الطالب حدد الفاعل في الجمل التالية </a:t>
            </a: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A0D7CBB1-0E95-40CA-A619-6C4FE6F001A8}"/>
              </a:ext>
            </a:extLst>
          </p:cNvPr>
          <p:cNvSpPr/>
          <p:nvPr/>
        </p:nvSpPr>
        <p:spPr>
          <a:xfrm>
            <a:off x="2862879" y="2837951"/>
            <a:ext cx="8726557" cy="93427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400" dirty="0">
                <a:solidFill>
                  <a:schemeClr val="tx1"/>
                </a:solidFill>
              </a:rPr>
              <a:t>حرثَ الفلاحُ الحقلَ</a:t>
            </a: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14B3208B-E998-4EA4-9D9B-CEC0986B476F}"/>
              </a:ext>
            </a:extLst>
          </p:cNvPr>
          <p:cNvSpPr/>
          <p:nvPr/>
        </p:nvSpPr>
        <p:spPr>
          <a:xfrm>
            <a:off x="6679505" y="2984716"/>
            <a:ext cx="1093304" cy="77525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9FB68600-9CF9-4531-AECD-80714603C155}"/>
              </a:ext>
            </a:extLst>
          </p:cNvPr>
          <p:cNvSpPr/>
          <p:nvPr/>
        </p:nvSpPr>
        <p:spPr>
          <a:xfrm>
            <a:off x="3072397" y="4035945"/>
            <a:ext cx="8468139" cy="111318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400" dirty="0">
                <a:solidFill>
                  <a:schemeClr val="tx1"/>
                </a:solidFill>
              </a:rPr>
              <a:t>صادَ الصيادُ السمكةَ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C37C5D12-32C5-4AB9-99F7-62FBF8FF7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8350" y="4094495"/>
            <a:ext cx="1267081" cy="89583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BC8F87C-8E98-4192-9C05-8DF3972544E9}"/>
              </a:ext>
            </a:extLst>
          </p:cNvPr>
          <p:cNvSpPr/>
          <p:nvPr/>
        </p:nvSpPr>
        <p:spPr>
          <a:xfrm>
            <a:off x="3072397" y="5412844"/>
            <a:ext cx="8784367" cy="111318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dirty="0">
                <a:solidFill>
                  <a:schemeClr val="tx1"/>
                </a:solidFill>
              </a:rPr>
              <a:t>يسبح مازنٌ في البحرِ</a:t>
            </a: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7FF216-49D1-4405-992A-7432F58963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6157" y="5545470"/>
            <a:ext cx="1199790" cy="84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4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جدول 6">
            <a:extLst>
              <a:ext uri="{FF2B5EF4-FFF2-40B4-BE49-F238E27FC236}">
                <a16:creationId xmlns:a16="http://schemas.microsoft.com/office/drawing/2014/main" id="{443DD349-A4ED-405C-B7BD-AF4C0FB3D87E}"/>
              </a:ext>
            </a:extLst>
          </p:cNvPr>
          <p:cNvGraphicFramePr>
            <a:graphicFrameLocks noGrp="1"/>
          </p:cNvGraphicFramePr>
          <p:nvPr/>
        </p:nvGraphicFramePr>
        <p:xfrm>
          <a:off x="6851737" y="2016691"/>
          <a:ext cx="4233796" cy="1584751"/>
        </p:xfrm>
        <a:graphic>
          <a:graphicData uri="http://schemas.openxmlformats.org/drawingml/2006/table">
            <a:tbl>
              <a:tblPr rtl="1"/>
              <a:tblGrid>
                <a:gridCol w="4233796">
                  <a:extLst>
                    <a:ext uri="{9D8B030D-6E8A-4147-A177-3AD203B41FA5}">
                      <a16:colId xmlns:a16="http://schemas.microsoft.com/office/drawing/2014/main" val="577689611"/>
                    </a:ext>
                  </a:extLst>
                </a:gridCol>
              </a:tblGrid>
              <a:tr h="1584751">
                <a:tc>
                  <a:txBody>
                    <a:bodyPr/>
                    <a:lstStyle/>
                    <a:p>
                      <a:pPr rtl="1"/>
                      <a:endParaRPr lang="ar-BH" sz="2800" dirty="0"/>
                    </a:p>
                    <a:p>
                      <a:pPr rtl="1"/>
                      <a:r>
                        <a:rPr lang="ar-BH" sz="2800" dirty="0"/>
                        <a:t>هل تحقق الهدف يا أبطال ؟</a:t>
                      </a:r>
                      <a:endParaRPr lang="ar-BH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8940227"/>
                  </a:ext>
                </a:extLst>
              </a:tr>
            </a:tbl>
          </a:graphicData>
        </a:graphic>
      </p:graphicFrame>
      <p:pic>
        <p:nvPicPr>
          <p:cNvPr id="9" name="عنصر نائب للمحتوى 4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1E3FAC18-2948-4DB6-826B-90314D43EB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1" b="16802"/>
          <a:stretch/>
        </p:blipFill>
        <p:spPr>
          <a:xfrm>
            <a:off x="410934" y="400833"/>
            <a:ext cx="5160532" cy="5415775"/>
          </a:xfrm>
          <a:custGeom>
            <a:avLst/>
            <a:gdLst/>
            <a:ahLst/>
            <a:cxnLst/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0455413D-8531-4B6E-90C9-EAD70F0E45D7}"/>
              </a:ext>
            </a:extLst>
          </p:cNvPr>
          <p:cNvSpPr/>
          <p:nvPr/>
        </p:nvSpPr>
        <p:spPr>
          <a:xfrm>
            <a:off x="7032332" y="3661192"/>
            <a:ext cx="2493172" cy="242726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هل تحقق ادفت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606" y="4874824"/>
            <a:ext cx="669925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440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D6E8285F-8E67-47BD-B71E-D15BCE8BB9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168" y="-608024"/>
            <a:ext cx="5468832" cy="5066486"/>
          </a:xfrm>
          <a:prstGeom prst="rect">
            <a:avLst/>
          </a:prstGeom>
        </p:spPr>
      </p:pic>
      <p:sp>
        <p:nvSpPr>
          <p:cNvPr id="8" name="Rectangle 1"/>
          <p:cNvSpPr/>
          <p:nvPr/>
        </p:nvSpPr>
        <p:spPr>
          <a:xfrm>
            <a:off x="17092" y="1562313"/>
            <a:ext cx="7361311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3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/>
                <a:ea typeface="+mn-ea"/>
                <a:cs typeface="Tahoma" panose="020B0604030504040204" pitchFamily="34" charset="0"/>
              </a:rPr>
              <a:t>وَفّقَكَ</a:t>
            </a:r>
            <a:r>
              <a:rPr kumimoji="0" lang="ar-EG" sz="13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/>
                <a:ea typeface="+mn-ea"/>
                <a:cs typeface="Tahoma" panose="020B0604030504040204" pitchFamily="34" charset="0"/>
              </a:rPr>
              <a:t>م</a:t>
            </a:r>
            <a:r>
              <a:rPr kumimoji="0" lang="ar-BH" sz="13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/>
                <a:ea typeface="+mn-ea"/>
                <a:cs typeface="Tahoma" panose="020B0604030504040204" pitchFamily="34" charset="0"/>
              </a:rPr>
              <a:t> الله</a:t>
            </a:r>
            <a:endParaRPr kumimoji="0" lang="en-US" sz="138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893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F4BC4BE-D9D4-4966-946B-818681F67719}"/>
              </a:ext>
            </a:extLst>
          </p:cNvPr>
          <p:cNvSpPr txBox="1">
            <a:spLocks/>
          </p:cNvSpPr>
          <p:nvPr/>
        </p:nvSpPr>
        <p:spPr>
          <a:xfrm>
            <a:off x="679174" y="2223131"/>
            <a:ext cx="10515600" cy="42538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ar-EG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  <a:p>
            <a:pPr marL="0" indent="0">
              <a:buNone/>
              <a:defRPr/>
            </a:pPr>
            <a:r>
              <a:rPr lang="ar-EG" sz="36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- أن يميز الطالب الفاعل تميزًا سليمًا من خلال الجمل المعطاة</a:t>
            </a:r>
            <a:r>
              <a:rPr lang="en-US" sz="36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ar-EG" sz="3600" b="1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ar-EG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598786A-0FA1-4C75-AF6F-71E59F7F23F9}"/>
              </a:ext>
            </a:extLst>
          </p:cNvPr>
          <p:cNvSpPr txBox="1">
            <a:spLocks/>
          </p:cNvSpPr>
          <p:nvPr/>
        </p:nvSpPr>
        <p:spPr>
          <a:xfrm>
            <a:off x="1053958" y="69092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الهدف الأول:</a:t>
            </a:r>
            <a:endParaRPr kumimoji="0" lang="en-GB" sz="4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j-ea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3152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D23BC78-F9A0-454D-9993-CEFD8A688DE7}"/>
              </a:ext>
            </a:extLst>
          </p:cNvPr>
          <p:cNvSpPr txBox="1"/>
          <p:nvPr/>
        </p:nvSpPr>
        <p:spPr>
          <a:xfrm>
            <a:off x="1779104" y="531957"/>
            <a:ext cx="883588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هيا بنا نشاهد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4800" kern="0" dirty="0">
                <a:solidFill>
                  <a:prstClr val="black"/>
                </a:solidFill>
              </a:rPr>
              <a:t>الفيديو</a:t>
            </a:r>
            <a:endParaRPr kumimoji="0" lang="ar-EG" sz="4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026" name="Picture Placeholder 4">
            <a:extLst>
              <a:ext uri="{FF2B5EF4-FFF2-40B4-BE49-F238E27FC236}">
                <a16:creationId xmlns:a16="http://schemas.microsoft.com/office/drawing/2014/main" id="{B50ED9DD-37CF-4F83-9B75-814ACF7FB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5" t="34833" r="66687" b="52519"/>
          <a:stretch>
            <a:fillRect/>
          </a:stretch>
        </p:blipFill>
        <p:spPr bwMode="auto">
          <a:xfrm>
            <a:off x="6349" y="-48196"/>
            <a:ext cx="2274513" cy="1445481"/>
          </a:xfrm>
          <a:prstGeom prst="rect">
            <a:avLst/>
          </a:prstGeom>
          <a:solidFill>
            <a:srgbClr val="C6D9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3C4470-FAED-480F-94B2-7910DE4207C7}"/>
              </a:ext>
            </a:extLst>
          </p:cNvPr>
          <p:cNvSpPr txBox="1"/>
          <p:nvPr/>
        </p:nvSpPr>
        <p:spPr>
          <a:xfrm>
            <a:off x="526550" y="1397285"/>
            <a:ext cx="17543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1000" b="1" dirty="0">
                <a:effectLst/>
                <a:ea typeface="Times New Roman" panose="02020603050405020304" pitchFamily="18" charset="0"/>
                <a:cs typeface="Sakkal Majalla" panose="02000000000000000000" pitchFamily="2" charset="-78"/>
              </a:rPr>
              <a:t>الثقافة التكنولوجية</a:t>
            </a:r>
            <a:endParaRPr lang="en-US" dirty="0"/>
          </a:p>
        </p:txBody>
      </p:sp>
      <p:pic>
        <p:nvPicPr>
          <p:cNvPr id="4" name="الفاعل_ تعريفه، وإعرابه، وترتيبه في الجملة الفعلية _ الصف الرابع _ النحو">
            <a:hlinkClick r:id="" action="ppaction://media"/>
            <a:extLst>
              <a:ext uri="{FF2B5EF4-FFF2-40B4-BE49-F238E27FC236}">
                <a16:creationId xmlns:a16="http://schemas.microsoft.com/office/drawing/2014/main" id="{A86E8B34-CF3F-4D52-B5FA-2DF622A4FB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3047" y="2081451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94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09542-2F7B-47EC-8076-6BA2F0628CAE}"/>
              </a:ext>
            </a:extLst>
          </p:cNvPr>
          <p:cNvSpPr txBox="1">
            <a:spLocks/>
          </p:cNvSpPr>
          <p:nvPr/>
        </p:nvSpPr>
        <p:spPr>
          <a:xfrm>
            <a:off x="10068761" y="215757"/>
            <a:ext cx="1714115" cy="687013"/>
          </a:xfrm>
          <a:prstGeom prst="rect">
            <a:avLst/>
          </a:prstGeom>
          <a:gradFill rotWithShape="1">
            <a:gsLst>
              <a:gs pos="0">
                <a:srgbClr val="70AD47">
                  <a:satMod val="103000"/>
                  <a:lumMod val="102000"/>
                  <a:tint val="94000"/>
                </a:srgbClr>
              </a:gs>
              <a:gs pos="50000">
                <a:srgbClr val="70AD47">
                  <a:satMod val="110000"/>
                  <a:lumMod val="100000"/>
                  <a:shade val="100000"/>
                </a:srgbClr>
              </a:gs>
              <a:gs pos="100000">
                <a:srgbClr val="70AD47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أ</a:t>
            </a: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َ</a:t>
            </a:r>
            <a:r>
              <a:rPr kumimoji="0" lang="ar-BH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ك</a:t>
            </a: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ْ</a:t>
            </a:r>
            <a:r>
              <a:rPr kumimoji="0" lang="ar-BH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ت</a:t>
            </a: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َ</a:t>
            </a:r>
            <a:r>
              <a:rPr kumimoji="0" lang="ar-BH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ش</a:t>
            </a: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ِ</a:t>
            </a:r>
            <a:r>
              <a:rPr kumimoji="0" lang="ar-BH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ف</a:t>
            </a: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ُ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kkal Majalla" panose="02000000000000000000" pitchFamily="2" charset="-78"/>
              <a:ea typeface="+mj-ea"/>
              <a:cs typeface="Sakkal Majalla" panose="02000000000000000000" pitchFamily="2" charset="-78"/>
            </a:endParaRPr>
          </a:p>
        </p:txBody>
      </p:sp>
      <p:sp>
        <p:nvSpPr>
          <p:cNvPr id="3" name="عنوان 1">
            <a:extLst>
              <a:ext uri="{FF2B5EF4-FFF2-40B4-BE49-F238E27FC236}">
                <a16:creationId xmlns:a16="http://schemas.microsoft.com/office/drawing/2014/main" id="{128B874B-9B78-46AB-882C-F42FCA5EF8C8}"/>
              </a:ext>
            </a:extLst>
          </p:cNvPr>
          <p:cNvSpPr txBox="1">
            <a:spLocks/>
          </p:cNvSpPr>
          <p:nvPr/>
        </p:nvSpPr>
        <p:spPr>
          <a:xfrm>
            <a:off x="6571069" y="1121986"/>
            <a:ext cx="4474005" cy="8395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ar-BH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أَقْرَأُ</a:t>
            </a:r>
            <a:r>
              <a:rPr lang="ar-SA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،</a:t>
            </a:r>
            <a:r>
              <a:rPr lang="ar-BH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وأُلَاحِظُ</a:t>
            </a:r>
            <a:r>
              <a:rPr lang="ar-SA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مَا تَحْتَهُ خَطٌّ. </a:t>
            </a:r>
            <a:endParaRPr lang="en-US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" name="عنوان 1">
            <a:extLst>
              <a:ext uri="{FF2B5EF4-FFF2-40B4-BE49-F238E27FC236}">
                <a16:creationId xmlns:a16="http://schemas.microsoft.com/office/drawing/2014/main" id="{2C94A4C2-C9D3-4E89-BE44-A3F281AAFB1C}"/>
              </a:ext>
            </a:extLst>
          </p:cNvPr>
          <p:cNvSpPr txBox="1">
            <a:spLocks/>
          </p:cNvSpPr>
          <p:nvPr/>
        </p:nvSpPr>
        <p:spPr>
          <a:xfrm>
            <a:off x="533913" y="1986001"/>
            <a:ext cx="10586301" cy="45380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>
              <a:lnSpc>
                <a:spcPct val="150000"/>
              </a:lnSpc>
            </a:pPr>
            <a:r>
              <a:rPr lang="ar-BH" b="1" dirty="0">
                <a:solidFill>
                  <a:prstClr val="black"/>
                </a:solidFill>
                <a:uFill>
                  <a:solidFill>
                    <a:srgbClr val="FF0000"/>
                  </a:solidFill>
                </a:uFill>
                <a:latin typeface="Sakkal Majalla" panose="02000000000000000000" pitchFamily="2" charset="-78"/>
                <a:cs typeface="Sakkal Majalla" panose="02000000000000000000" pitchFamily="2" charset="-78"/>
              </a:rPr>
              <a:t>انْتَظَمَ </a:t>
            </a:r>
            <a:r>
              <a:rPr lang="ar-BH" b="1" u="sng" dirty="0">
                <a:solidFill>
                  <a:prstClr val="black"/>
                </a:solidFill>
                <a:uFill>
                  <a:solidFill>
                    <a:srgbClr val="FF0000"/>
                  </a:solidFill>
                </a:uFill>
                <a:latin typeface="Sakkal Majalla" panose="02000000000000000000" pitchFamily="2" charset="-78"/>
                <a:cs typeface="Sakkal Majalla" panose="02000000000000000000" pitchFamily="2" charset="-78"/>
              </a:rPr>
              <a:t>الطُّلَّابُ</a:t>
            </a:r>
            <a:r>
              <a:rPr lang="ar-BH" b="1" dirty="0">
                <a:solidFill>
                  <a:prstClr val="black"/>
                </a:solidFill>
                <a:uFill>
                  <a:solidFill>
                    <a:srgbClr val="FF0000"/>
                  </a:solidFill>
                </a:uFill>
                <a:latin typeface="Sakkal Majalla" panose="02000000000000000000" pitchFamily="2" charset="-78"/>
                <a:cs typeface="Sakkal Majalla" panose="02000000000000000000" pitchFamily="2" charset="-78"/>
              </a:rPr>
              <a:t> في الطَّابُورِ الصَّبَاحِيِّ.</a:t>
            </a:r>
          </a:p>
          <a:p>
            <a:pPr algn="r">
              <a:lnSpc>
                <a:spcPct val="150000"/>
              </a:lnSpc>
            </a:pPr>
            <a:r>
              <a:rPr lang="ar-BH" b="1" dirty="0">
                <a:solidFill>
                  <a:prstClr val="black"/>
                </a:solidFill>
                <a:uFill>
                  <a:solidFill>
                    <a:srgbClr val="FF0000"/>
                  </a:solidFill>
                </a:uFill>
                <a:latin typeface="Sakkal Majalla" panose="02000000000000000000" pitchFamily="2" charset="-78"/>
                <a:cs typeface="Sakkal Majalla" panose="02000000000000000000" pitchFamily="2" charset="-78"/>
              </a:rPr>
              <a:t>عادَ </a:t>
            </a:r>
            <a:r>
              <a:rPr lang="ar-BH" b="1" u="sng" dirty="0">
                <a:solidFill>
                  <a:prstClr val="black"/>
                </a:solidFill>
                <a:uFill>
                  <a:solidFill>
                    <a:srgbClr val="FF0000"/>
                  </a:solidFill>
                </a:uFill>
                <a:latin typeface="Sakkal Majalla" panose="02000000000000000000" pitchFamily="2" charset="-78"/>
                <a:cs typeface="Sakkal Majalla" panose="02000000000000000000" pitchFamily="2" charset="-78"/>
              </a:rPr>
              <a:t>المُسَافِرُ</a:t>
            </a:r>
            <a:r>
              <a:rPr lang="ar-BH" b="1" dirty="0">
                <a:solidFill>
                  <a:prstClr val="black"/>
                </a:solidFill>
                <a:uFill>
                  <a:solidFill>
                    <a:srgbClr val="FF0000"/>
                  </a:solidFill>
                </a:uFill>
                <a:latin typeface="Sakkal Majalla" panose="02000000000000000000" pitchFamily="2" charset="-78"/>
                <a:cs typeface="Sakkal Majalla" panose="02000000000000000000" pitchFamily="2" charset="-78"/>
              </a:rPr>
              <a:t> إلى بَلَدِهِ.</a:t>
            </a:r>
          </a:p>
          <a:p>
            <a:pPr algn="r">
              <a:lnSpc>
                <a:spcPct val="150000"/>
              </a:lnSpc>
            </a:pPr>
            <a:r>
              <a:rPr lang="ar-EG" b="1" dirty="0">
                <a:solidFill>
                  <a:prstClr val="black"/>
                </a:solidFill>
                <a:uFill>
                  <a:solidFill>
                    <a:srgbClr val="FF0000"/>
                  </a:solidFill>
                </a:uFill>
                <a:latin typeface="Sakkal Majalla" panose="02000000000000000000" pitchFamily="2" charset="-78"/>
                <a:cs typeface="Sakkal Majalla" panose="02000000000000000000" pitchFamily="2" charset="-78"/>
              </a:rPr>
              <a:t>ذَهَبَ</a:t>
            </a:r>
            <a:r>
              <a:rPr lang="ar-BH" b="1" dirty="0">
                <a:solidFill>
                  <a:prstClr val="black"/>
                </a:solidFill>
                <a:uFill>
                  <a:solidFill>
                    <a:srgbClr val="FF0000"/>
                  </a:solidFill>
                </a:u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EG" b="1" u="sng" dirty="0">
                <a:solidFill>
                  <a:prstClr val="black"/>
                </a:solidFill>
                <a:uFill>
                  <a:solidFill>
                    <a:srgbClr val="FF0000"/>
                  </a:solidFill>
                </a:uFill>
                <a:latin typeface="Sakkal Majalla" panose="02000000000000000000" pitchFamily="2" charset="-78"/>
                <a:cs typeface="Sakkal Majalla" panose="02000000000000000000" pitchFamily="2" charset="-78"/>
              </a:rPr>
              <a:t>مُحَمْدٌ</a:t>
            </a:r>
            <a:r>
              <a:rPr lang="ar-BH" b="1" dirty="0">
                <a:solidFill>
                  <a:prstClr val="black"/>
                </a:solidFill>
                <a:uFill>
                  <a:solidFill>
                    <a:srgbClr val="FF0000"/>
                  </a:solidFill>
                </a:uFill>
                <a:latin typeface="Sakkal Majalla" panose="02000000000000000000" pitchFamily="2" charset="-78"/>
                <a:cs typeface="Sakkal Majalla" panose="02000000000000000000" pitchFamily="2" charset="-78"/>
              </a:rPr>
              <a:t> إلى </a:t>
            </a:r>
            <a:r>
              <a:rPr lang="ar-EG" b="1" dirty="0">
                <a:solidFill>
                  <a:prstClr val="black"/>
                </a:solidFill>
                <a:uFill>
                  <a:solidFill>
                    <a:srgbClr val="FF0000"/>
                  </a:solidFill>
                </a:uFill>
                <a:latin typeface="Sakkal Majalla" panose="02000000000000000000" pitchFamily="2" charset="-78"/>
                <a:cs typeface="Sakkal Majalla" panose="02000000000000000000" pitchFamily="2" charset="-78"/>
              </a:rPr>
              <a:t>الْمَدْرَسَةِ</a:t>
            </a:r>
            <a:r>
              <a:rPr lang="ar-BH" b="1" dirty="0">
                <a:solidFill>
                  <a:prstClr val="black"/>
                </a:solidFill>
                <a:uFill>
                  <a:solidFill>
                    <a:srgbClr val="FF0000"/>
                  </a:solidFill>
                </a:u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ar-BH" b="1" dirty="0">
                <a:solidFill>
                  <a:prstClr val="black"/>
                </a:solidFill>
                <a:uFill>
                  <a:solidFill>
                    <a:srgbClr val="FF0000"/>
                  </a:solidFill>
                </a:uFill>
                <a:latin typeface="Sakkal Majalla" panose="02000000000000000000" pitchFamily="2" charset="-78"/>
                <a:cs typeface="Sakkal Majalla" panose="02000000000000000000" pitchFamily="2" charset="-78"/>
              </a:rPr>
              <a:t>نَالَ </a:t>
            </a:r>
            <a:r>
              <a:rPr lang="ar-BH" b="1" u="sng" dirty="0">
                <a:solidFill>
                  <a:prstClr val="black"/>
                </a:solidFill>
                <a:uFill>
                  <a:solidFill>
                    <a:srgbClr val="FF0000"/>
                  </a:solidFill>
                </a:uFill>
                <a:latin typeface="Sakkal Majalla" panose="02000000000000000000" pitchFamily="2" charset="-78"/>
                <a:cs typeface="Sakkal Majalla" panose="02000000000000000000" pitchFamily="2" charset="-78"/>
              </a:rPr>
              <a:t>المُجْتَهِدُ</a:t>
            </a:r>
            <a:r>
              <a:rPr lang="ar-BH" b="1" dirty="0">
                <a:solidFill>
                  <a:prstClr val="black"/>
                </a:solidFill>
                <a:uFill>
                  <a:solidFill>
                    <a:srgbClr val="FF0000"/>
                  </a:solidFill>
                </a:uFill>
                <a:latin typeface="Sakkal Majalla" panose="02000000000000000000" pitchFamily="2" charset="-78"/>
                <a:cs typeface="Sakkal Majalla" panose="02000000000000000000" pitchFamily="2" charset="-78"/>
              </a:rPr>
              <a:t> أَعْلى المَرَاتِبِ.</a:t>
            </a:r>
          </a:p>
          <a:p>
            <a:pPr algn="r">
              <a:lnSpc>
                <a:spcPct val="150000"/>
              </a:lnSpc>
            </a:pPr>
            <a:r>
              <a:rPr lang="ar-BH" b="1" dirty="0">
                <a:solidFill>
                  <a:prstClr val="black"/>
                </a:solidFill>
                <a:uFill>
                  <a:solidFill>
                    <a:srgbClr val="FF0000"/>
                  </a:solidFill>
                </a:uFill>
                <a:latin typeface="Sakkal Majalla" panose="02000000000000000000" pitchFamily="2" charset="-78"/>
                <a:cs typeface="Sakkal Majalla" panose="02000000000000000000" pitchFamily="2" charset="-78"/>
              </a:rPr>
              <a:t>يَعْتَدِلُ </a:t>
            </a:r>
            <a:r>
              <a:rPr lang="ar-BH" b="1" u="sng" dirty="0">
                <a:solidFill>
                  <a:prstClr val="black"/>
                </a:solidFill>
                <a:uFill>
                  <a:solidFill>
                    <a:srgbClr val="FF0000"/>
                  </a:solidFill>
                </a:uFill>
                <a:latin typeface="Sakkal Majalla" panose="02000000000000000000" pitchFamily="2" charset="-78"/>
                <a:cs typeface="Sakkal Majalla" panose="02000000000000000000" pitchFamily="2" charset="-78"/>
              </a:rPr>
              <a:t>الجَوُّ</a:t>
            </a:r>
            <a:r>
              <a:rPr lang="ar-BH" b="1" dirty="0">
                <a:solidFill>
                  <a:prstClr val="black"/>
                </a:solidFill>
                <a:uFill>
                  <a:solidFill>
                    <a:srgbClr val="FF0000"/>
                  </a:solidFill>
                </a:uFill>
                <a:latin typeface="Sakkal Majalla" panose="02000000000000000000" pitchFamily="2" charset="-78"/>
                <a:cs typeface="Sakkal Majalla" panose="02000000000000000000" pitchFamily="2" charset="-78"/>
              </a:rPr>
              <a:t> رَبيعًا.</a:t>
            </a:r>
          </a:p>
          <a:p>
            <a:pPr algn="r">
              <a:lnSpc>
                <a:spcPct val="150000"/>
              </a:lnSpc>
            </a:pPr>
            <a:endParaRPr lang="ar-BH" b="1" dirty="0">
              <a:solidFill>
                <a:prstClr val="black"/>
              </a:solidFill>
              <a:uFill>
                <a:solidFill>
                  <a:srgbClr val="FF0000"/>
                </a:solidFill>
              </a:u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>
              <a:lnSpc>
                <a:spcPct val="150000"/>
              </a:lnSpc>
            </a:pPr>
            <a:endParaRPr lang="ar-BH" b="1" dirty="0">
              <a:solidFill>
                <a:prstClr val="black"/>
              </a:solidFill>
              <a:uFill>
                <a:solidFill>
                  <a:srgbClr val="FF0000"/>
                </a:solidFill>
              </a:u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>
              <a:lnSpc>
                <a:spcPct val="150000"/>
              </a:lnSpc>
            </a:pPr>
            <a:endParaRPr lang="ar-BH" b="1" dirty="0">
              <a:solidFill>
                <a:prstClr val="black"/>
              </a:solidFill>
              <a:uFill>
                <a:solidFill>
                  <a:srgbClr val="FF0000"/>
                </a:solidFill>
              </a:u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>
              <a:lnSpc>
                <a:spcPct val="150000"/>
              </a:lnSpc>
            </a:pPr>
            <a:endParaRPr lang="ar-BH" b="1" dirty="0">
              <a:solidFill>
                <a:prstClr val="black"/>
              </a:solidFill>
              <a:uFill>
                <a:solidFill>
                  <a:srgbClr val="FF0000"/>
                </a:solidFill>
              </a:u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>
              <a:lnSpc>
                <a:spcPct val="150000"/>
              </a:lnSpc>
            </a:pPr>
            <a:endParaRPr lang="ar-BH" b="1" dirty="0">
              <a:solidFill>
                <a:prstClr val="black"/>
              </a:solidFill>
              <a:uFill>
                <a:solidFill>
                  <a:srgbClr val="FF0000"/>
                </a:solidFill>
              </a:u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>
              <a:lnSpc>
                <a:spcPct val="150000"/>
              </a:lnSpc>
            </a:pPr>
            <a:endParaRPr lang="ar-BH" b="1" dirty="0">
              <a:solidFill>
                <a:prstClr val="black"/>
              </a:solidFill>
              <a:uFill>
                <a:solidFill>
                  <a:srgbClr val="FF0000"/>
                </a:solidFill>
              </a:u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>
              <a:lnSpc>
                <a:spcPct val="150000"/>
              </a:lnSpc>
            </a:pPr>
            <a:endParaRPr lang="ar-BH" b="1" dirty="0">
              <a:solidFill>
                <a:prstClr val="black"/>
              </a:solidFill>
              <a:uFill>
                <a:solidFill>
                  <a:srgbClr val="FF0000"/>
                </a:solidFill>
              </a:u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>
              <a:lnSpc>
                <a:spcPct val="150000"/>
              </a:lnSpc>
            </a:pPr>
            <a:endParaRPr lang="en-US" b="1" dirty="0">
              <a:solidFill>
                <a:prstClr val="black"/>
              </a:solidFill>
              <a:uFill>
                <a:solidFill>
                  <a:srgbClr val="FF0000"/>
                </a:solidFill>
              </a:u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1827B3F1-7822-4DB4-8535-D4694C877D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3" y="215757"/>
            <a:ext cx="3876172" cy="1745807"/>
          </a:xfrm>
          <a:prstGeom prst="rect">
            <a:avLst/>
          </a:prstGeom>
          <a:solidFill>
            <a:sysClr val="window" lastClr="FFFFFF">
              <a:lumMod val="95000"/>
            </a:sysClr>
          </a:solidFill>
        </p:spPr>
      </p:pic>
    </p:spTree>
    <p:extLst>
      <p:ext uri="{BB962C8B-B14F-4D97-AF65-F5344CB8AC3E}">
        <p14:creationId xmlns:p14="http://schemas.microsoft.com/office/powerpoint/2010/main" val="401224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BD5CB-7E73-40E3-8D51-61612079A5BB}"/>
              </a:ext>
            </a:extLst>
          </p:cNvPr>
          <p:cNvSpPr txBox="1">
            <a:spLocks/>
          </p:cNvSpPr>
          <p:nvPr/>
        </p:nvSpPr>
        <p:spPr>
          <a:xfrm>
            <a:off x="10129095" y="16872"/>
            <a:ext cx="1714115" cy="687321"/>
          </a:xfrm>
          <a:prstGeom prst="rect">
            <a:avLst/>
          </a:prstGeom>
          <a:gradFill rotWithShape="1">
            <a:gsLst>
              <a:gs pos="0">
                <a:srgbClr val="70AD47">
                  <a:satMod val="103000"/>
                  <a:lumMod val="102000"/>
                  <a:tint val="94000"/>
                </a:srgbClr>
              </a:gs>
              <a:gs pos="50000">
                <a:srgbClr val="70AD47">
                  <a:satMod val="110000"/>
                  <a:lumMod val="100000"/>
                  <a:shade val="100000"/>
                </a:srgbClr>
              </a:gs>
              <a:gs pos="100000">
                <a:srgbClr val="70AD47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أ</a:t>
            </a: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َ</a:t>
            </a:r>
            <a:r>
              <a:rPr kumimoji="0" lang="ar-BH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ك</a:t>
            </a: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ْ</a:t>
            </a:r>
            <a:r>
              <a:rPr kumimoji="0" lang="ar-BH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ت</a:t>
            </a: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َ</a:t>
            </a:r>
            <a:r>
              <a:rPr kumimoji="0" lang="ar-BH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ش</a:t>
            </a: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ِ</a:t>
            </a:r>
            <a:r>
              <a:rPr kumimoji="0" lang="ar-BH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ف</a:t>
            </a: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ُ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kkal Majalla" panose="02000000000000000000" pitchFamily="2" charset="-78"/>
              <a:ea typeface="+mj-ea"/>
              <a:cs typeface="Sakkal Majalla" panose="02000000000000000000" pitchFamily="2" charset="-78"/>
            </a:endParaRPr>
          </a:p>
        </p:txBody>
      </p:sp>
      <p:sp>
        <p:nvSpPr>
          <p:cNvPr id="4" name="عنوان 1">
            <a:extLst>
              <a:ext uri="{FF2B5EF4-FFF2-40B4-BE49-F238E27FC236}">
                <a16:creationId xmlns:a16="http://schemas.microsoft.com/office/drawing/2014/main" id="{6310E84C-2D9D-4D12-8B0E-95FD551630E2}"/>
              </a:ext>
            </a:extLst>
          </p:cNvPr>
          <p:cNvSpPr txBox="1">
            <a:spLocks/>
          </p:cNvSpPr>
          <p:nvPr/>
        </p:nvSpPr>
        <p:spPr>
          <a:xfrm>
            <a:off x="3962400" y="575353"/>
            <a:ext cx="5695308" cy="1081987"/>
          </a:xfrm>
          <a:prstGeom prst="rect">
            <a:avLst/>
          </a:prstGeom>
          <a:solidFill>
            <a:srgbClr val="FFC000">
              <a:lumMod val="40000"/>
              <a:lumOff val="60000"/>
            </a:srgbClr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عادَ </a:t>
            </a:r>
            <a:r>
              <a:rPr kumimoji="0" lang="ar-BH" sz="4400" b="0" i="0" u="sng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المُسَافِرُ</a:t>
            </a:r>
            <a:r>
              <a:rPr kumimoji="0" lang="ar-BH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 إِلى بَلَدِهِ</a:t>
            </a:r>
            <a:r>
              <a:rPr kumimoji="0" lang="ar-BH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.</a:t>
            </a:r>
          </a:p>
        </p:txBody>
      </p:sp>
      <p:sp>
        <p:nvSpPr>
          <p:cNvPr id="5" name="عنوان 1">
            <a:extLst>
              <a:ext uri="{FF2B5EF4-FFF2-40B4-BE49-F238E27FC236}">
                <a16:creationId xmlns:a16="http://schemas.microsoft.com/office/drawing/2014/main" id="{2B94707A-5D27-4AFE-ADD9-CA97A6637906}"/>
              </a:ext>
            </a:extLst>
          </p:cNvPr>
          <p:cNvSpPr txBox="1">
            <a:spLocks/>
          </p:cNvSpPr>
          <p:nvPr/>
        </p:nvSpPr>
        <p:spPr>
          <a:xfrm>
            <a:off x="565079" y="4150246"/>
            <a:ext cx="4670707" cy="1613556"/>
          </a:xfrm>
          <a:prstGeom prst="rect">
            <a:avLst/>
          </a:prstGeom>
          <a:solidFill>
            <a:srgbClr val="FFC000">
              <a:lumMod val="40000"/>
              <a:lumOff val="60000"/>
            </a:srgbClr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يَعْتَدِلُ </a:t>
            </a:r>
            <a:r>
              <a:rPr kumimoji="0" lang="ar-BH" sz="4400" b="0" i="0" u="sng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الجَوّ</a:t>
            </a:r>
            <a:r>
              <a:rPr kumimoji="0" lang="ar-BH" sz="4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ُ</a:t>
            </a:r>
            <a:r>
              <a:rPr kumimoji="0" lang="ar-BH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 رَبيعًا.</a:t>
            </a:r>
          </a:p>
        </p:txBody>
      </p:sp>
      <p:sp>
        <p:nvSpPr>
          <p:cNvPr id="6" name="عنوان 1">
            <a:extLst>
              <a:ext uri="{FF2B5EF4-FFF2-40B4-BE49-F238E27FC236}">
                <a16:creationId xmlns:a16="http://schemas.microsoft.com/office/drawing/2014/main" id="{E63530E6-D767-44A5-9CFF-1DD5125921A7}"/>
              </a:ext>
            </a:extLst>
          </p:cNvPr>
          <p:cNvSpPr txBox="1">
            <a:spLocks/>
          </p:cNvSpPr>
          <p:nvPr/>
        </p:nvSpPr>
        <p:spPr>
          <a:xfrm>
            <a:off x="6337739" y="1828068"/>
            <a:ext cx="5505472" cy="1303729"/>
          </a:xfrm>
          <a:prstGeom prst="rect">
            <a:avLst/>
          </a:prstGeom>
          <a:solidFill>
            <a:srgbClr val="FFC000">
              <a:lumMod val="40000"/>
              <a:lumOff val="60000"/>
            </a:srgbClr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سَعَتِ </a:t>
            </a:r>
            <a:r>
              <a:rPr kumimoji="0" lang="ar-BH" sz="4400" b="0" i="0" u="sng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المدرسة</a:t>
            </a:r>
            <a:r>
              <a:rPr kumimoji="0" lang="ar-BH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ُ إلى التَّمَيُّزِ في أَدَائِهَا.</a:t>
            </a:r>
          </a:p>
        </p:txBody>
      </p:sp>
      <p:sp>
        <p:nvSpPr>
          <p:cNvPr id="7" name="عنوان 1">
            <a:extLst>
              <a:ext uri="{FF2B5EF4-FFF2-40B4-BE49-F238E27FC236}">
                <a16:creationId xmlns:a16="http://schemas.microsoft.com/office/drawing/2014/main" id="{01940F14-5FA0-4C86-A17E-03FAE17592FC}"/>
              </a:ext>
            </a:extLst>
          </p:cNvPr>
          <p:cNvSpPr txBox="1">
            <a:spLocks/>
          </p:cNvSpPr>
          <p:nvPr/>
        </p:nvSpPr>
        <p:spPr>
          <a:xfrm>
            <a:off x="191170" y="1828068"/>
            <a:ext cx="5904830" cy="1439114"/>
          </a:xfrm>
          <a:prstGeom prst="rect">
            <a:avLst/>
          </a:prstGeom>
          <a:solidFill>
            <a:srgbClr val="FFC000">
              <a:lumMod val="40000"/>
              <a:lumOff val="60000"/>
            </a:srgbClr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defPPr>
              <a:defRPr lang="ar-BH"/>
            </a:defPPr>
            <a:lvl1pPr defTabSz="457200">
              <a:lnSpc>
                <a:spcPct val="150000"/>
              </a:lnSpc>
              <a:spcBef>
                <a:spcPct val="0"/>
              </a:spcBef>
              <a:buNone/>
              <a:defRPr sz="4000"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انْتَظَمَ </a:t>
            </a:r>
            <a:r>
              <a:rPr kumimoji="0" lang="ar-BH" sz="4400" b="0" i="0" u="sng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الطُّلَّابُ</a:t>
            </a:r>
            <a:r>
              <a:rPr kumimoji="0" lang="ar-BH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 في الطَّابُورِ الصَّبَاحِيِّ</a:t>
            </a:r>
            <a:r>
              <a:rPr kumimoji="0" lang="ar-BH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.</a:t>
            </a:r>
          </a:p>
        </p:txBody>
      </p:sp>
      <p:sp>
        <p:nvSpPr>
          <p:cNvPr id="9" name="عنوان 1">
            <a:extLst>
              <a:ext uri="{FF2B5EF4-FFF2-40B4-BE49-F238E27FC236}">
                <a16:creationId xmlns:a16="http://schemas.microsoft.com/office/drawing/2014/main" id="{6023B10E-E5D5-4E61-8879-7213035C7678}"/>
              </a:ext>
            </a:extLst>
          </p:cNvPr>
          <p:cNvSpPr txBox="1">
            <a:spLocks/>
          </p:cNvSpPr>
          <p:nvPr/>
        </p:nvSpPr>
        <p:spPr>
          <a:xfrm>
            <a:off x="6236413" y="4084944"/>
            <a:ext cx="4990476" cy="1483649"/>
          </a:xfrm>
          <a:prstGeom prst="rect">
            <a:avLst/>
          </a:prstGeom>
          <a:solidFill>
            <a:srgbClr val="FFC000">
              <a:lumMod val="40000"/>
              <a:lumOff val="60000"/>
            </a:srgbClr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defPPr>
              <a:defRPr lang="ar-BH"/>
            </a:defPPr>
            <a:lvl1pPr defTabSz="457200">
              <a:lnSpc>
                <a:spcPct val="150000"/>
              </a:lnSpc>
              <a:spcBef>
                <a:spcPct val="0"/>
              </a:spcBef>
              <a:buNone/>
              <a:defRPr sz="4000"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نَالَ </a:t>
            </a:r>
            <a:r>
              <a:rPr kumimoji="0" lang="ar-BH" sz="4400" b="0" i="0" u="sng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المُجْتَهِدُ</a:t>
            </a:r>
            <a:r>
              <a:rPr kumimoji="0" lang="ar-BH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 أَعْلى المَرَاتِبِ.</a:t>
            </a:r>
          </a:p>
        </p:txBody>
      </p:sp>
      <p:pic>
        <p:nvPicPr>
          <p:cNvPr id="10" name="Picture 4" descr="Icon&#10;&#10;Description automatically generated">
            <a:extLst>
              <a:ext uri="{FF2B5EF4-FFF2-40B4-BE49-F238E27FC236}">
                <a16:creationId xmlns:a16="http://schemas.microsoft.com/office/drawing/2014/main" id="{D16A50B9-73CA-43CC-9344-59F440CA9E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4" y="168487"/>
            <a:ext cx="2192054" cy="1488853"/>
          </a:xfrm>
          <a:prstGeom prst="rect">
            <a:avLst/>
          </a:prstGeom>
          <a:solidFill>
            <a:sysClr val="window" lastClr="FFFFFF">
              <a:lumMod val="95000"/>
            </a:sysClr>
          </a:solidFill>
        </p:spPr>
      </p:pic>
    </p:spTree>
    <p:extLst>
      <p:ext uri="{BB962C8B-B14F-4D97-AF65-F5344CB8AC3E}">
        <p14:creationId xmlns:p14="http://schemas.microsoft.com/office/powerpoint/2010/main" val="185544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0433BCF-8154-46E2-AD58-FCCB58CF2CA8}"/>
              </a:ext>
            </a:extLst>
          </p:cNvPr>
          <p:cNvSpPr txBox="1">
            <a:spLocks/>
          </p:cNvSpPr>
          <p:nvPr/>
        </p:nvSpPr>
        <p:spPr>
          <a:xfrm>
            <a:off x="157313" y="1633591"/>
            <a:ext cx="11685897" cy="48202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 algn="r">
              <a:buFont typeface="Arial" panose="020B0604020202020204" pitchFamily="34" charset="0"/>
              <a:buChar char="•"/>
            </a:pPr>
            <a:r>
              <a:rPr lang="ar-BH" sz="480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كُلَّ جُمْلَةٍ مِنَ الجُمَلِ السَّابِقَةِ بَدَأَتْ بـ</a:t>
            </a:r>
            <a:r>
              <a:rPr lang="ar-BH" sz="4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ـِ</a:t>
            </a:r>
            <a:r>
              <a:rPr lang="ar-EG" sz="4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</a:t>
            </a:r>
            <a:r>
              <a:rPr lang="ar-BH" sz="4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EG" sz="4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</a:t>
            </a:r>
            <a:r>
              <a:rPr lang="ar-BH" sz="4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EG" sz="4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</a:t>
            </a:r>
            <a:r>
              <a:rPr lang="ar-BH" sz="4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ٍ</a:t>
            </a:r>
            <a:r>
              <a:rPr lang="ar-BH" sz="480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، لأَنَّهَا جُمَلٌ </a:t>
            </a:r>
            <a:r>
              <a:rPr lang="ar-BH" sz="4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فِعْلِيَّةٌ</a:t>
            </a:r>
            <a:r>
              <a:rPr lang="ar-BH" sz="480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en-US" sz="4800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571500" indent="-571500" algn="r">
              <a:buFont typeface="Arial" panose="020B0604020202020204" pitchFamily="34" charset="0"/>
              <a:buChar char="•"/>
            </a:pPr>
            <a:r>
              <a:rPr lang="ar-BH" sz="480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الكَلِماتِ الّتي تَلَتْ كُلَّ فِعْلٍ في هذهِ الجُمَلِ هِيَ </a:t>
            </a:r>
            <a:r>
              <a:rPr lang="ar-BH" sz="4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أَسْمَاء</a:t>
            </a:r>
            <a:r>
              <a:rPr lang="ar-SA" sz="480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ar-BH" sz="4800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571500" indent="-571500" algn="r">
              <a:buFont typeface="Arial" panose="020B0604020202020204" pitchFamily="34" charset="0"/>
              <a:buChar char="•"/>
            </a:pPr>
            <a:r>
              <a:rPr lang="ar-BH" sz="480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كُلَّ اسْمٍ مٍنْ هذهِ الأسْماءِ دَلَّ عَلى  مَنْ قامَ بالفِعْلِ، ويُسَمَّى </a:t>
            </a:r>
            <a:r>
              <a:rPr lang="ar-BH" sz="4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فاعِلًا</a:t>
            </a:r>
            <a:r>
              <a:rPr lang="en-US" sz="48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ar-SA" sz="4800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571500" indent="-571500" algn="r">
              <a:buFont typeface="Arial" panose="020B0604020202020204" pitchFamily="34" charset="0"/>
              <a:buChar char="•"/>
            </a:pPr>
            <a:r>
              <a:rPr lang="ar-EG" sz="480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الحَرَكَة</a:t>
            </a:r>
            <a:r>
              <a:rPr lang="ar-BH" sz="480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EG" sz="480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</a:t>
            </a:r>
            <a:r>
              <a:rPr lang="ar-BH" sz="480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</a:t>
            </a:r>
            <a:r>
              <a:rPr lang="ar-EG" sz="480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تي ضُبِطَ ب</a:t>
            </a:r>
            <a:r>
              <a:rPr lang="ar-BH" sz="480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EG" sz="480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ها آخ</a:t>
            </a:r>
            <a:r>
              <a:rPr lang="ar-BH" sz="480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EG" sz="480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رُ كُلِّ </a:t>
            </a:r>
            <a:r>
              <a:rPr lang="ar-BH" sz="480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اسْمٍ</a:t>
            </a:r>
            <a:r>
              <a:rPr lang="ar-EG" sz="480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</a:t>
            </a:r>
            <a:r>
              <a:rPr lang="ar-BH" sz="480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EG" sz="480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</a:t>
            </a:r>
            <a:r>
              <a:rPr lang="ar-BH" sz="480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EG" sz="480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480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هذهِ الأسْماءِ </a:t>
            </a:r>
            <a:r>
              <a:rPr lang="ar-EG" sz="480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</a:t>
            </a:r>
            <a:r>
              <a:rPr lang="ar-BH" sz="480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EG" sz="480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</a:t>
            </a:r>
            <a:r>
              <a:rPr lang="ar-BH" sz="480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EG" sz="480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4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الضَّمَّةُ</a:t>
            </a:r>
            <a:r>
              <a:rPr lang="en-US" sz="480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ar-EG" sz="4800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571500" indent="-571500" algn="r">
              <a:buFont typeface="Arial" panose="020B0604020202020204" pitchFamily="34" charset="0"/>
              <a:buChar char="•"/>
            </a:pPr>
            <a:endParaRPr lang="ar-SA" sz="4000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عنوان 1">
            <a:extLst>
              <a:ext uri="{FF2B5EF4-FFF2-40B4-BE49-F238E27FC236}">
                <a16:creationId xmlns:a16="http://schemas.microsoft.com/office/drawing/2014/main" id="{CDD90A20-C446-48C3-AA1B-4D29A18B43DC}"/>
              </a:ext>
            </a:extLst>
          </p:cNvPr>
          <p:cNvSpPr txBox="1">
            <a:spLocks/>
          </p:cNvSpPr>
          <p:nvPr/>
        </p:nvSpPr>
        <p:spPr>
          <a:xfrm>
            <a:off x="8529628" y="706206"/>
            <a:ext cx="2744771" cy="8395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ar-SA" sz="42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أُلَاحِظُ أَنَّ:</a:t>
            </a:r>
            <a:endParaRPr lang="en-US" sz="42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" name="Picture 4" descr="Icon&#10;&#10;Description automatically generated">
            <a:extLst>
              <a:ext uri="{FF2B5EF4-FFF2-40B4-BE49-F238E27FC236}">
                <a16:creationId xmlns:a16="http://schemas.microsoft.com/office/drawing/2014/main" id="{8C274FFD-DB04-42AE-9319-CAD000A1D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91" y="56931"/>
            <a:ext cx="2192054" cy="1488853"/>
          </a:xfrm>
          <a:prstGeom prst="rect">
            <a:avLst/>
          </a:prstGeom>
          <a:solidFill>
            <a:sysClr val="window" lastClr="FFFFFF">
              <a:lumMod val="95000"/>
            </a:sysClr>
          </a:solidFill>
        </p:spPr>
      </p:pic>
    </p:spTree>
    <p:extLst>
      <p:ext uri="{BB962C8B-B14F-4D97-AF65-F5344CB8AC3E}">
        <p14:creationId xmlns:p14="http://schemas.microsoft.com/office/powerpoint/2010/main" val="115906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C1E59A4-45EB-468D-AB79-AC6966A19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BH" dirty="0"/>
              <a:t>إذا نستنتج مما سبق </a:t>
            </a:r>
          </a:p>
        </p:txBody>
      </p:sp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C8FE3953-F715-46C8-AE7E-003C19EA13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3" y="2784475"/>
            <a:ext cx="3898900" cy="2476500"/>
          </a:xfr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Tahoma" panose="020B0604030504040204" pitchFamily="34" charset="0"/>
            </a:endParaRPr>
          </a:p>
        </p:txBody>
      </p:sp>
      <p:graphicFrame>
        <p:nvGraphicFramePr>
          <p:cNvPr id="4" name="كائن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3220623"/>
              </p:ext>
            </p:extLst>
          </p:nvPr>
        </p:nvGraphicFramePr>
        <p:xfrm>
          <a:off x="338203" y="171305"/>
          <a:ext cx="1878905" cy="123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Bitmap Image" r:id="rId4" imgW="1276190" imgH="1638529" progId="Paint.Picture">
                  <p:embed/>
                </p:oleObj>
              </mc:Choice>
              <mc:Fallback>
                <p:oleObj name="Bitmap Image" r:id="rId4" imgW="1276190" imgH="1638529" progId="Paint.Picture">
                  <p:embed/>
                  <p:pic>
                    <p:nvPicPr>
                      <p:cNvPr id="4" name="كائن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203" y="171305"/>
                        <a:ext cx="1878905" cy="12382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85600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58EB858-30A9-416F-9695-F01B607F0632}"/>
              </a:ext>
            </a:extLst>
          </p:cNvPr>
          <p:cNvSpPr txBox="1">
            <a:spLocks/>
          </p:cNvSpPr>
          <p:nvPr/>
        </p:nvSpPr>
        <p:spPr>
          <a:xfrm>
            <a:off x="5262095" y="340624"/>
            <a:ext cx="2744771" cy="8395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ar-SA" sz="4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أَسْتَنْتِجُ أَنَّ:</a:t>
            </a:r>
            <a:endParaRPr lang="en-US" sz="48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عنوان 1">
            <a:extLst>
              <a:ext uri="{FF2B5EF4-FFF2-40B4-BE49-F238E27FC236}">
                <a16:creationId xmlns:a16="http://schemas.microsoft.com/office/drawing/2014/main" id="{E7DF529B-2C65-4C06-B890-512DDE4060AE}"/>
              </a:ext>
            </a:extLst>
          </p:cNvPr>
          <p:cNvSpPr txBox="1">
            <a:spLocks/>
          </p:cNvSpPr>
          <p:nvPr/>
        </p:nvSpPr>
        <p:spPr>
          <a:xfrm>
            <a:off x="791503" y="1222624"/>
            <a:ext cx="10684731" cy="5294752"/>
          </a:xfrm>
          <a:prstGeom prst="rect">
            <a:avLst/>
          </a:prstGeom>
          <a:solidFill>
            <a:srgbClr val="FFC000">
              <a:lumMod val="40000"/>
              <a:lumOff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marR="0" lvl="0" indent="-571500" algn="r" defTabSz="4572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BH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الفاعِلَ اسْمٌ يَأْتي بَعْدَ الفِعْلِ، ويَدُلُّ عَلى مَنْ قَامَ بِه، وَقَدْ يَكونُ اسْمَ إنْسانٍ أَو حَيوانٍ أو نَباتٍ أو جَمادٍ.</a:t>
            </a:r>
          </a:p>
          <a:p>
            <a:pPr marL="571500" marR="0" lvl="0" indent="-571500" algn="r" defTabSz="4572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BH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الفاعِلَ مَرْفوعٌ، وعَلامةُ رَفْعِهِ الضَّمَّةُ الظَّاهِرَةُ على آخِرِهِ</a:t>
            </a:r>
            <a:r>
              <a:rPr kumimoji="0" lang="ar-BH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.</a:t>
            </a:r>
            <a:endParaRPr kumimoji="0" lang="ar-SA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j-ea"/>
              <a:cs typeface="Sakkal Majalla" panose="02000000000000000000" pitchFamily="2" charset="-78"/>
            </a:endParaRPr>
          </a:p>
        </p:txBody>
      </p:sp>
      <p:pic>
        <p:nvPicPr>
          <p:cNvPr id="4" name="Picture 4" descr="Icon&#10;&#10;Description automatically generated">
            <a:extLst>
              <a:ext uri="{FF2B5EF4-FFF2-40B4-BE49-F238E27FC236}">
                <a16:creationId xmlns:a16="http://schemas.microsoft.com/office/drawing/2014/main" id="{7257ADAB-25F4-48BF-9268-DB6CC516D9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43" y="71919"/>
            <a:ext cx="2192054" cy="1108283"/>
          </a:xfrm>
          <a:prstGeom prst="rect">
            <a:avLst/>
          </a:prstGeom>
          <a:solidFill>
            <a:sysClr val="window" lastClr="FFFFFF">
              <a:lumMod val="95000"/>
            </a:sysClr>
          </a:solidFill>
        </p:spPr>
      </p:pic>
    </p:spTree>
    <p:extLst>
      <p:ext uri="{BB962C8B-B14F-4D97-AF65-F5344CB8AC3E}">
        <p14:creationId xmlns:p14="http://schemas.microsoft.com/office/powerpoint/2010/main" val="3213340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DCD5CEC-5345-4C50-B1AC-7FA2B5A34A7D}"/>
              </a:ext>
            </a:extLst>
          </p:cNvPr>
          <p:cNvSpPr txBox="1">
            <a:spLocks/>
          </p:cNvSpPr>
          <p:nvPr/>
        </p:nvSpPr>
        <p:spPr>
          <a:xfrm>
            <a:off x="4089114" y="215671"/>
            <a:ext cx="3312968" cy="839578"/>
          </a:xfrm>
          <a:prstGeom prst="rect">
            <a:avLst/>
          </a:prstGeom>
          <a:gradFill rotWithShape="1">
            <a:gsLst>
              <a:gs pos="0">
                <a:srgbClr val="70AD47">
                  <a:satMod val="103000"/>
                  <a:lumMod val="102000"/>
                  <a:tint val="94000"/>
                </a:srgbClr>
              </a:gs>
              <a:gs pos="50000">
                <a:srgbClr val="70AD47">
                  <a:satMod val="110000"/>
                  <a:lumMod val="100000"/>
                  <a:shade val="100000"/>
                </a:srgbClr>
              </a:gs>
              <a:gs pos="100000">
                <a:srgbClr val="70AD47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>
            <a:defPPr>
              <a:defRPr lang="ar-BH"/>
            </a:defPPr>
            <a:lvl1pPr defTabSz="457200">
              <a:spcBef>
                <a:spcPct val="0"/>
              </a:spcBef>
              <a:buNone/>
              <a:defRPr sz="4400" b="1">
                <a:solidFill>
                  <a:schemeClr val="bg1"/>
                </a:solidFill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أُطَبِّقُ</a:t>
            </a:r>
            <a:r>
              <a:rPr kumimoji="0" lang="ar-EG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 يا بطل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kkal Majalla" panose="02000000000000000000" pitchFamily="2" charset="-78"/>
              <a:ea typeface="+mj-ea"/>
              <a:cs typeface="Sakkal Majalla" panose="02000000000000000000" pitchFamily="2" charset="-78"/>
            </a:endParaRPr>
          </a:p>
        </p:txBody>
      </p:sp>
      <p:sp>
        <p:nvSpPr>
          <p:cNvPr id="3" name="عنوان 1">
            <a:extLst>
              <a:ext uri="{FF2B5EF4-FFF2-40B4-BE49-F238E27FC236}">
                <a16:creationId xmlns:a16="http://schemas.microsoft.com/office/drawing/2014/main" id="{8EE609BD-5A7F-4A20-B268-4B7C8CBF755F}"/>
              </a:ext>
            </a:extLst>
          </p:cNvPr>
          <p:cNvSpPr txBox="1">
            <a:spLocks/>
          </p:cNvSpPr>
          <p:nvPr/>
        </p:nvSpPr>
        <p:spPr>
          <a:xfrm>
            <a:off x="-25938" y="1055249"/>
            <a:ext cx="11543072" cy="9985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>
              <a:lnSpc>
                <a:spcPct val="150000"/>
              </a:lnSpc>
              <a:defRPr/>
            </a:pPr>
            <a:r>
              <a:rPr lang="ar-SA" sz="4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أُكْمِلُ </a:t>
            </a:r>
            <a:r>
              <a:rPr lang="ar-BH" sz="4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الجُمَلَ </a:t>
            </a:r>
            <a:r>
              <a:rPr lang="ar-EG" sz="4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الآتيةَ </a:t>
            </a:r>
            <a:r>
              <a:rPr lang="ar-BH" sz="4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بِالفاعِلِ</a:t>
            </a:r>
            <a:r>
              <a:rPr lang="ar-EG" sz="4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4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</a:t>
            </a:r>
            <a:r>
              <a:rPr lang="ar-SA" sz="4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مُنَاسِب</a:t>
            </a:r>
            <a:r>
              <a:rPr lang="ar-BH" sz="4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ِ، وأضْبُطُهُ بالشَّكْلِ</a:t>
            </a:r>
            <a:r>
              <a:rPr lang="ar-EG" sz="4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:</a:t>
            </a:r>
            <a:r>
              <a:rPr lang="ar-BH" sz="4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(3 دقائق)</a:t>
            </a:r>
            <a:endParaRPr lang="ar-SA" sz="40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DE14F4-D480-472A-8365-1EB57A0147AE}"/>
              </a:ext>
            </a:extLst>
          </p:cNvPr>
          <p:cNvSpPr txBox="1"/>
          <p:nvPr/>
        </p:nvSpPr>
        <p:spPr>
          <a:xfrm>
            <a:off x="6763971" y="1898135"/>
            <a:ext cx="20264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4400" b="1" dirty="0">
                <a:solidFill>
                  <a:srgbClr val="00B05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المتسابقُ</a:t>
            </a:r>
            <a:endParaRPr lang="en-GB" b="1" dirty="0">
              <a:solidFill>
                <a:srgbClr val="00B05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46BE86-6334-40A4-B954-F458452ABF25}"/>
              </a:ext>
            </a:extLst>
          </p:cNvPr>
          <p:cNvSpPr txBox="1"/>
          <p:nvPr/>
        </p:nvSpPr>
        <p:spPr>
          <a:xfrm>
            <a:off x="4037233" y="1894827"/>
            <a:ext cx="14567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4400" b="1" dirty="0">
                <a:solidFill>
                  <a:srgbClr val="00B05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الصَّيَّاد</a:t>
            </a:r>
            <a:r>
              <a:rPr lang="ar-EG" sz="4400" b="1" dirty="0">
                <a:solidFill>
                  <a:srgbClr val="00B05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ُ</a:t>
            </a:r>
            <a:endParaRPr lang="en-GB" b="1" dirty="0">
              <a:solidFill>
                <a:srgbClr val="00B05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270A5D-BBF5-4BFB-84D9-0D0D3F79A695}"/>
              </a:ext>
            </a:extLst>
          </p:cNvPr>
          <p:cNvSpPr txBox="1"/>
          <p:nvPr/>
        </p:nvSpPr>
        <p:spPr>
          <a:xfrm>
            <a:off x="1293609" y="1898136"/>
            <a:ext cx="16446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4400" b="1" dirty="0">
                <a:solidFill>
                  <a:srgbClr val="00B05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الطُّيُور</a:t>
            </a:r>
            <a:r>
              <a:rPr lang="ar-EG" sz="4400" b="1" dirty="0">
                <a:solidFill>
                  <a:srgbClr val="00B05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ُ</a:t>
            </a:r>
            <a:endParaRPr lang="en-GB" b="1" dirty="0">
              <a:solidFill>
                <a:srgbClr val="00B05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36D746-8D66-4D31-A119-57B5E8D52D05}"/>
              </a:ext>
            </a:extLst>
          </p:cNvPr>
          <p:cNvSpPr txBox="1"/>
          <p:nvPr/>
        </p:nvSpPr>
        <p:spPr>
          <a:xfrm>
            <a:off x="9759654" y="1898136"/>
            <a:ext cx="15201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4400" b="1" dirty="0">
                <a:solidFill>
                  <a:srgbClr val="00B05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الطَّائِرَة</a:t>
            </a:r>
            <a:r>
              <a:rPr lang="ar-EG" sz="4400" b="1" dirty="0">
                <a:solidFill>
                  <a:srgbClr val="00B05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ُ</a:t>
            </a:r>
            <a:endParaRPr lang="en-GB" b="1" dirty="0">
              <a:solidFill>
                <a:srgbClr val="00B05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عنوان 1">
            <a:extLst>
              <a:ext uri="{FF2B5EF4-FFF2-40B4-BE49-F238E27FC236}">
                <a16:creationId xmlns:a16="http://schemas.microsoft.com/office/drawing/2014/main" id="{251E7E19-03ED-4756-951B-0CFE519799FC}"/>
              </a:ext>
            </a:extLst>
          </p:cNvPr>
          <p:cNvSpPr txBox="1">
            <a:spLocks/>
          </p:cNvSpPr>
          <p:nvPr/>
        </p:nvSpPr>
        <p:spPr>
          <a:xfrm>
            <a:off x="5316732" y="4944704"/>
            <a:ext cx="6102840" cy="9985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>
              <a:lnSpc>
                <a:spcPct val="150000"/>
              </a:lnSpc>
              <a:defRPr/>
            </a:pPr>
            <a:r>
              <a:rPr lang="ar-EG" sz="40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4-</a:t>
            </a:r>
            <a:r>
              <a:rPr lang="ar-BH" sz="40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اسْتَعَدَّتِ                      لِلإِقْلاعِ.</a:t>
            </a:r>
            <a:endParaRPr lang="ar-SA" sz="40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عنوان 1">
            <a:extLst>
              <a:ext uri="{FF2B5EF4-FFF2-40B4-BE49-F238E27FC236}">
                <a16:creationId xmlns:a16="http://schemas.microsoft.com/office/drawing/2014/main" id="{230B967A-09CA-400A-B3FF-BC0B07449533}"/>
              </a:ext>
            </a:extLst>
          </p:cNvPr>
          <p:cNvSpPr txBox="1">
            <a:spLocks/>
          </p:cNvSpPr>
          <p:nvPr/>
        </p:nvSpPr>
        <p:spPr>
          <a:xfrm>
            <a:off x="3524407" y="3202337"/>
            <a:ext cx="7755349" cy="9985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>
              <a:lnSpc>
                <a:spcPct val="150000"/>
              </a:lnSpc>
              <a:defRPr/>
            </a:pPr>
            <a:r>
              <a:rPr lang="ar-EG" sz="40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1-</a:t>
            </a:r>
            <a:r>
              <a:rPr lang="ar-BH" sz="40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فَازَ                          في مُسَابَقَةِ الجَرْيِ.</a:t>
            </a:r>
            <a:endParaRPr lang="ar-SA" sz="40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عنوان 1">
            <a:extLst>
              <a:ext uri="{FF2B5EF4-FFF2-40B4-BE49-F238E27FC236}">
                <a16:creationId xmlns:a16="http://schemas.microsoft.com/office/drawing/2014/main" id="{E98272A1-74F3-4A56-B2F6-3B8CF6A29D11}"/>
              </a:ext>
            </a:extLst>
          </p:cNvPr>
          <p:cNvSpPr txBox="1">
            <a:spLocks/>
          </p:cNvSpPr>
          <p:nvPr/>
        </p:nvSpPr>
        <p:spPr>
          <a:xfrm>
            <a:off x="3664223" y="3686102"/>
            <a:ext cx="7755349" cy="9985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>
              <a:lnSpc>
                <a:spcPct val="150000"/>
              </a:lnSpc>
              <a:defRPr/>
            </a:pPr>
            <a:r>
              <a:rPr lang="ar-EG" sz="40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2- </a:t>
            </a:r>
            <a:r>
              <a:rPr lang="ar-BH" sz="40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يَصِيدُ                        السَّمَكَ.</a:t>
            </a:r>
            <a:endParaRPr lang="ar-SA" sz="40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عنوان 1">
            <a:extLst>
              <a:ext uri="{FF2B5EF4-FFF2-40B4-BE49-F238E27FC236}">
                <a16:creationId xmlns:a16="http://schemas.microsoft.com/office/drawing/2014/main" id="{D81163F0-53F4-439B-B749-320D2711DCF3}"/>
              </a:ext>
            </a:extLst>
          </p:cNvPr>
          <p:cNvSpPr txBox="1">
            <a:spLocks/>
          </p:cNvSpPr>
          <p:nvPr/>
        </p:nvSpPr>
        <p:spPr>
          <a:xfrm>
            <a:off x="2586164" y="4328817"/>
            <a:ext cx="8930970" cy="9716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>
              <a:lnSpc>
                <a:spcPct val="150000"/>
              </a:lnSpc>
              <a:defRPr/>
            </a:pPr>
            <a:r>
              <a:rPr lang="ar-EG" sz="40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3-  </a:t>
            </a:r>
            <a:r>
              <a:rPr lang="ar-BH" sz="40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تُغَرِّدُ                        فَوْقَ الأَشْجَارِ.</a:t>
            </a:r>
            <a:r>
              <a:rPr lang="ar-SA" sz="40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</a:p>
        </p:txBody>
      </p:sp>
      <p:pic>
        <p:nvPicPr>
          <p:cNvPr id="13" name="Picture 4" descr="Icon&#10;&#10;Description automatically generated">
            <a:extLst>
              <a:ext uri="{FF2B5EF4-FFF2-40B4-BE49-F238E27FC236}">
                <a16:creationId xmlns:a16="http://schemas.microsoft.com/office/drawing/2014/main" id="{A625C027-CB2D-4E70-9D65-17BA08A107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43" y="92467"/>
            <a:ext cx="2192054" cy="1323598"/>
          </a:xfrm>
          <a:prstGeom prst="rect">
            <a:avLst/>
          </a:prstGeom>
          <a:solidFill>
            <a:sysClr val="window" lastClr="FFFFFF">
              <a:lumMod val="95000"/>
            </a:sysClr>
          </a:solidFill>
        </p:spPr>
      </p:pic>
    </p:spTree>
    <p:extLst>
      <p:ext uri="{BB962C8B-B14F-4D97-AF65-F5344CB8AC3E}">
        <p14:creationId xmlns:p14="http://schemas.microsoft.com/office/powerpoint/2010/main" val="298484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331 0.05486 L 0.07331 0.05486 C 0.07774 0.0831 0.07617 0.08032 0.0819 0.09907 C 0.08268 0.10185 0.0832 0.10463 0.08451 0.10694 C 0.08646 0.11042 0.09141 0.11597 0.09141 0.11597 C 0.09219 0.11968 0.09323 0.12315 0.09388 0.12685 C 0.0944 0.1287 0.09453 0.13079 0.09479 0.13287 C 0.09544 0.13796 0.09596 0.14306 0.09649 0.14815 C 0.09688 0.15648 0.09622 0.16482 0.0974 0.17269 C 0.09779 0.17546 0.09987 0.17662 0.10078 0.17894 C 0.10768 0.19491 0.0974 0.17569 0.10521 0.18958 C 0.10573 0.19375 0.10573 0.19815 0.1069 0.20185 C 0.10755 0.20417 0.10951 0.2044 0.11029 0.20648 C 0.11107 0.2081 0.11081 0.21065 0.1112 0.2125 C 0.11133 0.21366 0.11172 0.21458 0.11211 0.21574 L 0.10859 0.21574 " pathEditMode="relative" ptsTypes="AAAAAAAAAAAAAA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72 0.03379 L 0.05572 0.03379 C 0.0608 0.04791 0.06536 0.06319 0.07122 0.07662 L 0.08242 0.10254 C 0.08528 0.11852 0.08229 0.1044 0.09791 0.13032 C 0.09908 0.13217 0.10833 0.14977 0.11171 0.15324 C 0.1138 0.15532 0.11627 0.15602 0.11862 0.15787 C 0.12148 0.16018 0.12421 0.16342 0.12721 0.16551 C 0.13125 0.16852 0.14583 0.17615 0.1496 0.17778 C 0.16158 0.18264 0.1858 0.19143 0.1858 0.19143 C 0.20104 0.2044 0.2 0.20416 0.21601 0.21458 C 0.22565 0.22083 0.2332 0.22407 0.24179 0.23148 C 0.25794 0.2449 0.24309 0.2324 0.25911 0.24977 C 0.2733 0.26528 0.2664 0.25671 0.28059 0.26666 C 0.28385 0.26898 0.28684 0.27222 0.2901 0.2743 C 0.29179 0.27523 0.29349 0.27546 0.29531 0.27592 C 0.29987 0.27662 0.30442 0.27685 0.30898 0.27731 C 0.31015 0.27847 0.31145 0.27916 0.3125 0.28032 C 0.31354 0.28171 0.31406 0.28403 0.3151 0.28495 C 0.31575 0.28565 0.32252 0.28796 0.32278 0.28819 C 0.3246 0.28889 0.32617 0.29097 0.32799 0.2912 C 0.33971 0.29213 0.35156 0.2912 0.36341 0.2912 L 0.36341 0.2912 L 0.36341 0.2912 L 0.36341 0.2912 " pathEditMode="relative" ptsTypes="AAAAAAAAAAAAAAAAAAAAAAA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34 0.05648 L 0.05234 0.05648 C 0.06237 0.08588 0.07187 0.1162 0.08242 0.14514 C 0.09114 0.16898 0.10221 0.18958 0.11002 0.21412 C 0.1138 0.22593 0.11692 0.23819 0.12122 0.24954 C 0.12747 0.26574 0.13776 0.27847 0.14791 0.28472 C 0.15742 0.29051 0.16745 0.29236 0.17721 0.29537 C 0.19791 0.30162 0.20156 0.29931 0.22291 0.30301 C 0.24245 0.30671 0.23867 0.30694 0.25651 0.31528 C 0.2612 0.31759 0.26588 0.31898 0.27031 0.32153 C 0.27617 0.32454 0.28177 0.32917 0.28763 0.33218 C 0.29961 0.33843 0.31159 0.34468 0.32383 0.34907 L 0.35312 0.35972 C 0.36237 0.35926 0.37148 0.35995 0.38073 0.35833 C 0.38515 0.35741 0.38919 0.35232 0.39362 0.35208 C 0.40377 0.35185 0.4138 0.35509 0.42383 0.35671 C 0.42604 0.35833 0.42838 0.35972 0.43073 0.36134 C 0.43607 0.36505 0.43789 0.36736 0.44362 0.3706 C 0.4513 0.37477 0.46692 0.38287 0.46692 0.38287 C 0.47643 0.38218 0.48594 0.38241 0.49531 0.38125 C 0.49857 0.38079 0.50169 0.37917 0.50482 0.37824 C 0.50677 0.37755 0.50885 0.37708 0.51081 0.37662 C 0.51289 0.37569 0.51484 0.37361 0.51692 0.37361 C 0.63359 0.37222 0.69375 0.38171 0.62552 0.37199 C 0.62057 0.36898 0.61575 0.36551 0.61081 0.36273 C 0.59297 0.35301 0.60312 0.36204 0.59192 0.35046 C 0.59049 0.35116 0.58828 0.34977 0.58763 0.35208 C 0.58594 0.35694 0.58841 0.36551 0.58581 0.36898 C 0.58281 0.37292 0.57838 0.36898 0.57461 0.36898 L 0.57461 0.36898 " pathEditMode="relative" ptsTypes="AAAAAAAAAAAAAAAAAAAAAAAAAAAAAA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23 0.04444 L 0.01823 0.04468 C 0.01432 0.05255 0.00443 0.07107 0.00091 0.08426 C -0.01068 0.12732 0.00287 0.08657 -0.0112 0.1331 C -0.01523 0.14676 -0.01979 0.15972 -0.02409 0.17315 C -0.02552 0.17755 -0.02721 0.18194 -0.02838 0.18681 C -0.04323 0.25 -0.0306 0.19745 -0.04818 0.26644 C -0.05026 0.27454 -0.05273 0.28241 -0.05417 0.29097 C -0.05534 0.29769 -0.05599 0.30463 -0.05768 0.31088 C -0.06146 0.32477 -0.06615 0.3375 -0.07057 0.35069 C -0.07161 0.35394 -0.07253 0.35764 -0.07409 0.35995 C -0.0763 0.36366 -0.07878 0.36667 -0.08099 0.3706 C -0.10065 0.40741 -0.08607 0.38495 -0.09818 0.40278 C -0.09909 0.40532 -0.09987 0.4081 -0.10078 0.41042 C -0.10247 0.41528 -0.10443 0.41944 -0.10599 0.42431 C -0.11497 0.45278 -0.10443 0.42431 -0.11029 0.43958 C -0.11055 0.44167 -0.11068 0.44375 -0.11107 0.44583 C -0.11146 0.44745 -0.11224 0.44884 -0.11289 0.45046 C -0.11497 0.45579 -0.11628 0.45926 -0.11979 0.46273 C -0.12135 0.46412 -0.12318 0.46482 -0.12487 0.46574 C -0.12773 0.4669 -0.13073 0.46759 -0.13346 0.46875 L -0.13698 0.47037 L -0.13776 0.475 L -0.13776 0.47523 L -0.13776 0.475 " pathEditMode="relative" rAng="0" ptsTypes="AAAAAAAAAAAAAAAAAAAAAAA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99" y="2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قالب الدروس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1024</TotalTime>
  <Words>304</Words>
  <Application>Microsoft Office PowerPoint</Application>
  <PresentationFormat>Widescreen</PresentationFormat>
  <Paragraphs>60</Paragraphs>
  <Slides>12</Slides>
  <Notes>2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Andalus</vt:lpstr>
      <vt:lpstr>Arial</vt:lpstr>
      <vt:lpstr>Calibri</vt:lpstr>
      <vt:lpstr>Calibri Light</vt:lpstr>
      <vt:lpstr>Century Gothic</vt:lpstr>
      <vt:lpstr>Sakkal Majalla</vt:lpstr>
      <vt:lpstr>Tahoma</vt:lpstr>
      <vt:lpstr>Times New Roman</vt:lpstr>
      <vt:lpstr>Office Theme</vt:lpstr>
      <vt:lpstr>قالب الدروس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إذا نستنتج مما سبق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HANY MAHMOUD HOSNY TELAB SHAKSHAK</dc:creator>
  <cp:lastModifiedBy>DELL</cp:lastModifiedBy>
  <cp:revision>52</cp:revision>
  <dcterms:created xsi:type="dcterms:W3CDTF">2021-11-16T14:48:51Z</dcterms:created>
  <dcterms:modified xsi:type="dcterms:W3CDTF">2022-05-31T05:18:47Z</dcterms:modified>
</cp:coreProperties>
</file>