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19" r:id="rId1"/>
  </p:sldMasterIdLst>
  <p:sldIdLst>
    <p:sldId id="258" r:id="rId2"/>
    <p:sldId id="261" r:id="rId3"/>
    <p:sldId id="259" r:id="rId4"/>
    <p:sldId id="263" r:id="rId5"/>
    <p:sldId id="262" r:id="rId6"/>
    <p:sldId id="274" r:id="rId7"/>
    <p:sldId id="264" r:id="rId8"/>
    <p:sldId id="266" r:id="rId9"/>
    <p:sldId id="267" r:id="rId10"/>
    <p:sldId id="257" r:id="rId11"/>
    <p:sldId id="268" r:id="rId12"/>
    <p:sldId id="270" r:id="rId13"/>
    <p:sldId id="269" r:id="rId14"/>
    <p:sldId id="271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0" d="100"/>
          <a:sy n="70" d="100"/>
        </p:scale>
        <p:origin x="1173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66454B-5406-4DEF-8435-9D9951E2E856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297E194-EF78-4FCC-ABF0-5E60467B68A6}">
      <dgm:prSet custT="1"/>
      <dgm:spPr/>
      <dgm:t>
        <a:bodyPr/>
        <a:lstStyle/>
        <a:p>
          <a:r>
            <a:rPr lang="ar-BH" sz="3100" dirty="0"/>
            <a:t>ماذا لو لم يكن هنالك اذان؟</a:t>
          </a:r>
          <a:endParaRPr lang="en-US" sz="3100" dirty="0"/>
        </a:p>
      </dgm:t>
    </dgm:pt>
    <dgm:pt modelId="{7A6D49C1-8CC7-4AA8-A02A-653825806881}" type="sibTrans" cxnId="{08ADAE40-6792-4B97-947C-8DFF7F4AB16A}">
      <dgm:prSet/>
      <dgm:spPr/>
      <dgm:t>
        <a:bodyPr/>
        <a:lstStyle/>
        <a:p>
          <a:endParaRPr lang="en-US"/>
        </a:p>
      </dgm:t>
    </dgm:pt>
    <dgm:pt modelId="{A53E7036-1D2F-4B64-BC9F-AC997B36F9A2}" type="parTrans" cxnId="{08ADAE40-6792-4B97-947C-8DFF7F4AB16A}">
      <dgm:prSet/>
      <dgm:spPr/>
      <dgm:t>
        <a:bodyPr/>
        <a:lstStyle/>
        <a:p>
          <a:endParaRPr lang="en-US"/>
        </a:p>
      </dgm:t>
    </dgm:pt>
    <dgm:pt modelId="{B88E6D07-E82C-40F4-9DE9-80B84C6809B8}" type="pres">
      <dgm:prSet presAssocID="{F266454B-5406-4DEF-8435-9D9951E2E85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7174ADE-D4C2-4990-8BD8-FFED29A7D141}" type="pres">
      <dgm:prSet presAssocID="{D297E194-EF78-4FCC-ABF0-5E60467B68A6}" presName="hierRoot1" presStyleCnt="0"/>
      <dgm:spPr/>
    </dgm:pt>
    <dgm:pt modelId="{6B861480-1C86-4107-8CEE-BCE367AFF480}" type="pres">
      <dgm:prSet presAssocID="{D297E194-EF78-4FCC-ABF0-5E60467B68A6}" presName="composite" presStyleCnt="0"/>
      <dgm:spPr/>
    </dgm:pt>
    <dgm:pt modelId="{8722D401-DB10-4279-A5FC-A298A8A0320B}" type="pres">
      <dgm:prSet presAssocID="{D297E194-EF78-4FCC-ABF0-5E60467B68A6}" presName="background" presStyleLbl="node0" presStyleIdx="0" presStyleCnt="1"/>
      <dgm:spPr/>
    </dgm:pt>
    <dgm:pt modelId="{21FCC5E2-483F-4042-A6A7-065E8D0A9AA8}" type="pres">
      <dgm:prSet presAssocID="{D297E194-EF78-4FCC-ABF0-5E60467B68A6}" presName="text" presStyleLbl="fgAcc0" presStyleIdx="0" presStyleCnt="1" custLinFactNeighborX="4606" custLinFactNeighborY="-3271">
        <dgm:presLayoutVars>
          <dgm:chPref val="3"/>
        </dgm:presLayoutVars>
      </dgm:prSet>
      <dgm:spPr/>
    </dgm:pt>
    <dgm:pt modelId="{25954ACB-6742-4CC4-AA3F-63CC17C6CDAD}" type="pres">
      <dgm:prSet presAssocID="{D297E194-EF78-4FCC-ABF0-5E60467B68A6}" presName="hierChild2" presStyleCnt="0"/>
      <dgm:spPr/>
    </dgm:pt>
  </dgm:ptLst>
  <dgm:cxnLst>
    <dgm:cxn modelId="{3BFCE905-536E-43D2-A5BD-8BC77D2DCF4E}" type="presOf" srcId="{F266454B-5406-4DEF-8435-9D9951E2E856}" destId="{B88E6D07-E82C-40F4-9DE9-80B84C6809B8}" srcOrd="0" destOrd="0" presId="urn:microsoft.com/office/officeart/2005/8/layout/hierarchy1"/>
    <dgm:cxn modelId="{08ADAE40-6792-4B97-947C-8DFF7F4AB16A}" srcId="{F266454B-5406-4DEF-8435-9D9951E2E856}" destId="{D297E194-EF78-4FCC-ABF0-5E60467B68A6}" srcOrd="0" destOrd="0" parTransId="{A53E7036-1D2F-4B64-BC9F-AC997B36F9A2}" sibTransId="{7A6D49C1-8CC7-4AA8-A02A-653825806881}"/>
    <dgm:cxn modelId="{A4FB0D95-3EA5-413B-BB6C-77B677B0ABB9}" type="presOf" srcId="{D297E194-EF78-4FCC-ABF0-5E60467B68A6}" destId="{21FCC5E2-483F-4042-A6A7-065E8D0A9AA8}" srcOrd="0" destOrd="0" presId="urn:microsoft.com/office/officeart/2005/8/layout/hierarchy1"/>
    <dgm:cxn modelId="{EC255F95-006C-4CC8-A5E2-BD483A546DA1}" type="presParOf" srcId="{B88E6D07-E82C-40F4-9DE9-80B84C6809B8}" destId="{47174ADE-D4C2-4990-8BD8-FFED29A7D141}" srcOrd="0" destOrd="0" presId="urn:microsoft.com/office/officeart/2005/8/layout/hierarchy1"/>
    <dgm:cxn modelId="{68ECD6C0-226F-441C-93D5-EFDC2ED7006E}" type="presParOf" srcId="{47174ADE-D4C2-4990-8BD8-FFED29A7D141}" destId="{6B861480-1C86-4107-8CEE-BCE367AFF480}" srcOrd="0" destOrd="0" presId="urn:microsoft.com/office/officeart/2005/8/layout/hierarchy1"/>
    <dgm:cxn modelId="{FE8F0C6B-0464-473C-849A-F700CF1E9C05}" type="presParOf" srcId="{6B861480-1C86-4107-8CEE-BCE367AFF480}" destId="{8722D401-DB10-4279-A5FC-A298A8A0320B}" srcOrd="0" destOrd="0" presId="urn:microsoft.com/office/officeart/2005/8/layout/hierarchy1"/>
    <dgm:cxn modelId="{3CD53FD3-4211-430E-977F-66BD668F012F}" type="presParOf" srcId="{6B861480-1C86-4107-8CEE-BCE367AFF480}" destId="{21FCC5E2-483F-4042-A6A7-065E8D0A9AA8}" srcOrd="1" destOrd="0" presId="urn:microsoft.com/office/officeart/2005/8/layout/hierarchy1"/>
    <dgm:cxn modelId="{FAB0BC21-FFB8-430B-B274-34DA8CEB344E}" type="presParOf" srcId="{47174ADE-D4C2-4990-8BD8-FFED29A7D141}" destId="{25954ACB-6742-4CC4-AA3F-63CC17C6CDA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66454B-5406-4DEF-8435-9D9951E2E856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297E194-EF78-4FCC-ABF0-5E60467B68A6}">
      <dgm:prSet/>
      <dgm:spPr/>
      <dgm:t>
        <a:bodyPr/>
        <a:lstStyle/>
        <a:p>
          <a:r>
            <a:rPr lang="ar-BH" dirty="0"/>
            <a:t>ماذا لو كنت في منطقة لايوجد بها مساجد، كيف ستحدد أوقات الصلاة؟</a:t>
          </a:r>
          <a:endParaRPr lang="en-US" dirty="0"/>
        </a:p>
      </dgm:t>
    </dgm:pt>
    <dgm:pt modelId="{7A6D49C1-8CC7-4AA8-A02A-653825806881}" type="sibTrans" cxnId="{08ADAE40-6792-4B97-947C-8DFF7F4AB16A}">
      <dgm:prSet/>
      <dgm:spPr/>
      <dgm:t>
        <a:bodyPr/>
        <a:lstStyle/>
        <a:p>
          <a:endParaRPr lang="en-US"/>
        </a:p>
      </dgm:t>
    </dgm:pt>
    <dgm:pt modelId="{A53E7036-1D2F-4B64-BC9F-AC997B36F9A2}" type="parTrans" cxnId="{08ADAE40-6792-4B97-947C-8DFF7F4AB16A}">
      <dgm:prSet/>
      <dgm:spPr/>
      <dgm:t>
        <a:bodyPr/>
        <a:lstStyle/>
        <a:p>
          <a:endParaRPr lang="en-US"/>
        </a:p>
      </dgm:t>
    </dgm:pt>
    <dgm:pt modelId="{B88E6D07-E82C-40F4-9DE9-80B84C6809B8}" type="pres">
      <dgm:prSet presAssocID="{F266454B-5406-4DEF-8435-9D9951E2E85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7174ADE-D4C2-4990-8BD8-FFED29A7D141}" type="pres">
      <dgm:prSet presAssocID="{D297E194-EF78-4FCC-ABF0-5E60467B68A6}" presName="hierRoot1" presStyleCnt="0"/>
      <dgm:spPr/>
    </dgm:pt>
    <dgm:pt modelId="{6B861480-1C86-4107-8CEE-BCE367AFF480}" type="pres">
      <dgm:prSet presAssocID="{D297E194-EF78-4FCC-ABF0-5E60467B68A6}" presName="composite" presStyleCnt="0"/>
      <dgm:spPr/>
    </dgm:pt>
    <dgm:pt modelId="{8722D401-DB10-4279-A5FC-A298A8A0320B}" type="pres">
      <dgm:prSet presAssocID="{D297E194-EF78-4FCC-ABF0-5E60467B68A6}" presName="background" presStyleLbl="node0" presStyleIdx="0" presStyleCnt="1"/>
      <dgm:spPr/>
    </dgm:pt>
    <dgm:pt modelId="{21FCC5E2-483F-4042-A6A7-065E8D0A9AA8}" type="pres">
      <dgm:prSet presAssocID="{D297E194-EF78-4FCC-ABF0-5E60467B68A6}" presName="text" presStyleLbl="fgAcc0" presStyleIdx="0" presStyleCnt="1">
        <dgm:presLayoutVars>
          <dgm:chPref val="3"/>
        </dgm:presLayoutVars>
      </dgm:prSet>
      <dgm:spPr/>
    </dgm:pt>
    <dgm:pt modelId="{25954ACB-6742-4CC4-AA3F-63CC17C6CDAD}" type="pres">
      <dgm:prSet presAssocID="{D297E194-EF78-4FCC-ABF0-5E60467B68A6}" presName="hierChild2" presStyleCnt="0"/>
      <dgm:spPr/>
    </dgm:pt>
  </dgm:ptLst>
  <dgm:cxnLst>
    <dgm:cxn modelId="{3BFCE905-536E-43D2-A5BD-8BC77D2DCF4E}" type="presOf" srcId="{F266454B-5406-4DEF-8435-9D9951E2E856}" destId="{B88E6D07-E82C-40F4-9DE9-80B84C6809B8}" srcOrd="0" destOrd="0" presId="urn:microsoft.com/office/officeart/2005/8/layout/hierarchy1"/>
    <dgm:cxn modelId="{08ADAE40-6792-4B97-947C-8DFF7F4AB16A}" srcId="{F266454B-5406-4DEF-8435-9D9951E2E856}" destId="{D297E194-EF78-4FCC-ABF0-5E60467B68A6}" srcOrd="0" destOrd="0" parTransId="{A53E7036-1D2F-4B64-BC9F-AC997B36F9A2}" sibTransId="{7A6D49C1-8CC7-4AA8-A02A-653825806881}"/>
    <dgm:cxn modelId="{A4FB0D95-3EA5-413B-BB6C-77B677B0ABB9}" type="presOf" srcId="{D297E194-EF78-4FCC-ABF0-5E60467B68A6}" destId="{21FCC5E2-483F-4042-A6A7-065E8D0A9AA8}" srcOrd="0" destOrd="0" presId="urn:microsoft.com/office/officeart/2005/8/layout/hierarchy1"/>
    <dgm:cxn modelId="{EC255F95-006C-4CC8-A5E2-BD483A546DA1}" type="presParOf" srcId="{B88E6D07-E82C-40F4-9DE9-80B84C6809B8}" destId="{47174ADE-D4C2-4990-8BD8-FFED29A7D141}" srcOrd="0" destOrd="0" presId="urn:microsoft.com/office/officeart/2005/8/layout/hierarchy1"/>
    <dgm:cxn modelId="{68ECD6C0-226F-441C-93D5-EFDC2ED7006E}" type="presParOf" srcId="{47174ADE-D4C2-4990-8BD8-FFED29A7D141}" destId="{6B861480-1C86-4107-8CEE-BCE367AFF480}" srcOrd="0" destOrd="0" presId="urn:microsoft.com/office/officeart/2005/8/layout/hierarchy1"/>
    <dgm:cxn modelId="{FE8F0C6B-0464-473C-849A-F700CF1E9C05}" type="presParOf" srcId="{6B861480-1C86-4107-8CEE-BCE367AFF480}" destId="{8722D401-DB10-4279-A5FC-A298A8A0320B}" srcOrd="0" destOrd="0" presId="urn:microsoft.com/office/officeart/2005/8/layout/hierarchy1"/>
    <dgm:cxn modelId="{3CD53FD3-4211-430E-977F-66BD668F012F}" type="presParOf" srcId="{6B861480-1C86-4107-8CEE-BCE367AFF480}" destId="{21FCC5E2-483F-4042-A6A7-065E8D0A9AA8}" srcOrd="1" destOrd="0" presId="urn:microsoft.com/office/officeart/2005/8/layout/hierarchy1"/>
    <dgm:cxn modelId="{FAB0BC21-FFB8-430B-B274-34DA8CEB344E}" type="presParOf" srcId="{47174ADE-D4C2-4990-8BD8-FFED29A7D141}" destId="{25954ACB-6742-4CC4-AA3F-63CC17C6CDA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22D401-DB10-4279-A5FC-A298A8A0320B}">
      <dsp:nvSpPr>
        <dsp:cNvPr id="0" name=""/>
        <dsp:cNvSpPr/>
      </dsp:nvSpPr>
      <dsp:spPr>
        <a:xfrm>
          <a:off x="450660" y="-62629"/>
          <a:ext cx="3072772" cy="19512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FCC5E2-483F-4042-A6A7-065E8D0A9AA8}">
      <dsp:nvSpPr>
        <dsp:cNvPr id="0" name=""/>
        <dsp:cNvSpPr/>
      </dsp:nvSpPr>
      <dsp:spPr>
        <a:xfrm>
          <a:off x="792079" y="261718"/>
          <a:ext cx="3072772" cy="19512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3100" kern="1200" dirty="0"/>
            <a:t>ماذا لو لم يكن هنالك اذان؟</a:t>
          </a:r>
          <a:endParaRPr lang="en-US" sz="3100" kern="1200" dirty="0"/>
        </a:p>
      </dsp:txBody>
      <dsp:txXfrm>
        <a:off x="849228" y="318867"/>
        <a:ext cx="2958474" cy="18369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22D401-DB10-4279-A5FC-A298A8A0320B}">
      <dsp:nvSpPr>
        <dsp:cNvPr id="0" name=""/>
        <dsp:cNvSpPr/>
      </dsp:nvSpPr>
      <dsp:spPr>
        <a:xfrm>
          <a:off x="234307" y="484"/>
          <a:ext cx="3207450" cy="20367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FCC5E2-483F-4042-A6A7-065E8D0A9AA8}">
      <dsp:nvSpPr>
        <dsp:cNvPr id="0" name=""/>
        <dsp:cNvSpPr/>
      </dsp:nvSpPr>
      <dsp:spPr>
        <a:xfrm>
          <a:off x="590690" y="339048"/>
          <a:ext cx="3207450" cy="20367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3100" kern="1200" dirty="0"/>
            <a:t>ماذا لو كنت في منطقة لايوجد بها مساجد، كيف ستحدد أوقات الصلاة؟</a:t>
          </a:r>
          <a:endParaRPr lang="en-US" sz="3100" kern="1200" dirty="0"/>
        </a:p>
      </dsp:txBody>
      <dsp:txXfrm>
        <a:off x="650344" y="398702"/>
        <a:ext cx="3088142" cy="19174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25/10/1443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655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25/10/1443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93469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25/10/1443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08175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25/10/1443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62260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25/10/1443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05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25/10/1443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2925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25/10/1443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9556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25/10/1443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34409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25/10/1443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07332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B8ABB09-4A1D-463E-8065-109CC2B7EFAA}" type="datetimeFigureOut">
              <a:rPr lang="ar-SA" smtClean="0"/>
              <a:t>25/10/1443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9957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25/10/1443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551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25/10/1443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113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92395-play-human-photography-teamwork-behavior-child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logdeluisthettipoftheday.blogspot.com/2018/02/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dandrapidchange.pressbooks.com/chapter/survivalguide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r.wikipedia.org/wiki/%D8%A5%D9%86%D8%AA%D8%B1%D9%86%D8%AA_%D8%A5%D9%83%D8%B3%D8%A8%D9%84%D9%88%D8%B1%D8%B1" TargetMode="External"/><Relationship Id="rId7" Type="http://schemas.openxmlformats.org/officeDocument/2006/relationships/hyperlink" Target="http://www.mondoallarovescia.com/una-casa-ed-una-citta-piu-intelligente-grazie-allinternet-delle-cose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g"/><Relationship Id="rId5" Type="http://schemas.openxmlformats.org/officeDocument/2006/relationships/hyperlink" Target="https://idandrapidchange.pressbooks.com/chapter/survivalguide/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ernillasenglishclassroom.blogspot.com/2015_09_01_archive.html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://misslwholebrainteaching.blogspot.com/2013/11/mtbos-mission-7-day-in-life.html" TargetMode="Externa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ngimg.com/png/30257-video-icon-image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96E5D-1621-4C06-BCDE-FE4491A1F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776" y="3169761"/>
            <a:ext cx="4032448" cy="1268362"/>
          </a:xfrm>
        </p:spPr>
        <p:txBody>
          <a:bodyPr>
            <a:normAutofit fontScale="90000"/>
          </a:bodyPr>
          <a:lstStyle/>
          <a:p>
            <a:pPr algn="ctr"/>
            <a:r>
              <a:rPr lang="ar-BH" sz="3200" dirty="0"/>
              <a:t>إعداد : أ- علي حسين الخشارمة</a:t>
            </a:r>
            <a:br>
              <a:rPr lang="ar-BH" sz="3200" dirty="0"/>
            </a:br>
            <a:r>
              <a:rPr lang="ar-BH" sz="3200" dirty="0"/>
              <a:t>الرقم الشخصي/870612352</a:t>
            </a:r>
            <a:br>
              <a:rPr lang="ar-BH" sz="3200" dirty="0"/>
            </a:br>
            <a:r>
              <a:rPr lang="ar-BH" sz="3200" dirty="0"/>
              <a:t>الصف الثاني ابتدائي - ب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175C1-A7DF-4CAA-8F81-5CEDD18D6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80" y="1854979"/>
            <a:ext cx="5256584" cy="1296145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n-GB" sz="8000" b="1" dirty="0">
                <a:solidFill>
                  <a:schemeClr val="accent2"/>
                </a:solidFill>
              </a:rPr>
              <a:t>AL-Azan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98FA880-9E0A-4180-8FBF-1C1BA3158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616" y="404664"/>
            <a:ext cx="4818112" cy="1035894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F1717DB-4773-1518-E568-86A701F4C2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337" y="4869160"/>
            <a:ext cx="298132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396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مستطيل 3"/>
          <p:cNvSpPr/>
          <p:nvPr/>
        </p:nvSpPr>
        <p:spPr>
          <a:xfrm>
            <a:off x="3556512" y="476672"/>
            <a:ext cx="4810247" cy="577543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pPr algn="ctr"/>
            <a:r>
              <a:rPr lang="ar-BH" sz="3400" b="1" dirty="0"/>
              <a:t>الله أكبر ، الله أكبر</a:t>
            </a:r>
            <a:br>
              <a:rPr lang="ar-BH" sz="3400" b="1" dirty="0"/>
            </a:br>
            <a:r>
              <a:rPr lang="ar-BH" sz="3400" b="1" dirty="0"/>
              <a:t>الله أكبر ، الله أكبر</a:t>
            </a:r>
            <a:br>
              <a:rPr lang="ar-BH" sz="3400" b="1" dirty="0"/>
            </a:br>
            <a:r>
              <a:rPr lang="ar-BH" sz="3400" b="1" dirty="0">
                <a:solidFill>
                  <a:srgbClr val="FF0000"/>
                </a:solidFill>
              </a:rPr>
              <a:t>أشهد ألا إله إلا الله </a:t>
            </a:r>
            <a:br>
              <a:rPr lang="ar-BH" sz="3400" b="1" dirty="0">
                <a:solidFill>
                  <a:srgbClr val="FF0000"/>
                </a:solidFill>
              </a:rPr>
            </a:br>
            <a:r>
              <a:rPr lang="ar-BH" sz="3400" b="1" dirty="0">
                <a:solidFill>
                  <a:srgbClr val="FF0000"/>
                </a:solidFill>
              </a:rPr>
              <a:t>أشهد ألا إله إلا الله</a:t>
            </a:r>
            <a:r>
              <a:rPr lang="ar-BH" sz="3400" b="1" dirty="0"/>
              <a:t> </a:t>
            </a:r>
            <a:br>
              <a:rPr lang="ar-BH" sz="3400" b="1" dirty="0"/>
            </a:br>
            <a:r>
              <a:rPr lang="ar-BH" sz="3400" b="1" dirty="0"/>
              <a:t>أشهد أن محمداً رسول الله</a:t>
            </a:r>
            <a:br>
              <a:rPr lang="ar-BH" sz="3400" b="1" dirty="0"/>
            </a:br>
            <a:r>
              <a:rPr lang="ar-BH" sz="3400" b="1" dirty="0"/>
              <a:t>أشهد أن محمداً رسول الله</a:t>
            </a:r>
            <a:br>
              <a:rPr lang="ar-BH" sz="3400" b="1" dirty="0"/>
            </a:br>
            <a:r>
              <a:rPr lang="ar-BH" sz="3400" b="1" dirty="0">
                <a:solidFill>
                  <a:srgbClr val="FF0000"/>
                </a:solidFill>
              </a:rPr>
              <a:t>حي على الصلاة</a:t>
            </a:r>
          </a:p>
          <a:p>
            <a:pPr algn="ctr"/>
            <a:r>
              <a:rPr lang="ar-BH" sz="3400" b="1" dirty="0">
                <a:solidFill>
                  <a:srgbClr val="FF0000"/>
                </a:solidFill>
              </a:rPr>
              <a:t> حي على الصلاة</a:t>
            </a:r>
            <a:br>
              <a:rPr lang="ar-BH" sz="3400" b="1" dirty="0">
                <a:solidFill>
                  <a:srgbClr val="FF0000"/>
                </a:solidFill>
              </a:rPr>
            </a:br>
            <a:r>
              <a:rPr lang="ar-BH" sz="3400" b="1" dirty="0"/>
              <a:t>حي على الفلاح</a:t>
            </a:r>
          </a:p>
          <a:p>
            <a:pPr algn="ctr"/>
            <a:r>
              <a:rPr lang="ar-BH" sz="3400" b="1" dirty="0"/>
              <a:t>حي على الفلاح</a:t>
            </a:r>
            <a:br>
              <a:rPr lang="ar-BH" sz="3400" b="1" dirty="0"/>
            </a:br>
            <a:r>
              <a:rPr lang="ar-BH" sz="3400" b="1" dirty="0">
                <a:solidFill>
                  <a:srgbClr val="FF0000"/>
                </a:solidFill>
              </a:rPr>
              <a:t>الله أكبر ، الله أكبر</a:t>
            </a:r>
            <a:br>
              <a:rPr lang="ar-BH" sz="3400" b="1" dirty="0"/>
            </a:br>
            <a:r>
              <a:rPr lang="ar-BH" sz="3400" b="1" dirty="0"/>
              <a:t>لا إله إلا الله</a:t>
            </a:r>
            <a:endParaRPr lang="ar-BH" sz="3400" dirty="0"/>
          </a:p>
        </p:txBody>
      </p:sp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E29E6CB7-5C93-49E5-81D0-0729D533B4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4" r="11258"/>
          <a:stretch/>
        </p:blipFill>
        <p:spPr>
          <a:xfrm>
            <a:off x="140288" y="2924944"/>
            <a:ext cx="2808312" cy="357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02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A62DB4-76E3-4036-961F-5DE01316C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7" y="516835"/>
            <a:ext cx="2402523" cy="1832045"/>
          </a:xfrm>
        </p:spPr>
        <p:txBody>
          <a:bodyPr>
            <a:normAutofit/>
          </a:bodyPr>
          <a:lstStyle/>
          <a:p>
            <a:pPr algn="ctr" rtl="1"/>
            <a:r>
              <a:rPr lang="ar-BH" sz="6600" b="1" dirty="0">
                <a:solidFill>
                  <a:srgbClr val="FFFFFF"/>
                </a:solidFill>
              </a:rPr>
              <a:t>صلاة الفجر</a:t>
            </a:r>
            <a:endParaRPr lang="en-GB" sz="66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93123-98AA-4BB2-AA89-D49CC53DA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644" y="2780928"/>
            <a:ext cx="2668827" cy="3335519"/>
          </a:xfrm>
        </p:spPr>
        <p:txBody>
          <a:bodyPr>
            <a:normAutofit/>
          </a:bodyPr>
          <a:lstStyle/>
          <a:p>
            <a:pPr algn="r" rtl="1"/>
            <a:r>
              <a:rPr lang="ar-BH" sz="2400" b="1" dirty="0">
                <a:solidFill>
                  <a:srgbClr val="FFFFFF"/>
                </a:solidFill>
              </a:rPr>
              <a:t>هل جمل أذان صلاة الفجر مشابه لباقي الصلوات؟</a:t>
            </a:r>
          </a:p>
          <a:p>
            <a:pPr algn="r" rtl="1"/>
            <a:endParaRPr lang="ar-BH" sz="2400" b="1" dirty="0">
              <a:solidFill>
                <a:srgbClr val="FFFFFF"/>
              </a:solidFill>
            </a:endParaRPr>
          </a:p>
          <a:p>
            <a:pPr algn="r" rtl="1"/>
            <a:endParaRPr lang="ar-BH" sz="2400" b="1" dirty="0">
              <a:solidFill>
                <a:srgbClr val="FFFFFF"/>
              </a:solidFill>
            </a:endParaRPr>
          </a:p>
          <a:p>
            <a:pPr algn="r" rtl="1"/>
            <a:r>
              <a:rPr lang="ar-BH" sz="2400" b="1" dirty="0">
                <a:solidFill>
                  <a:srgbClr val="FFFFFF"/>
                </a:solidFill>
              </a:rPr>
              <a:t>ماهي الجملة المختلفة في أذان صلاة الفجر؟</a:t>
            </a:r>
            <a:endParaRPr lang="en-GB" sz="2400" b="1" dirty="0">
              <a:solidFill>
                <a:srgbClr val="FFFFF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A picture containing text, clipart, night sky&#10;&#10;Description automatically generated">
            <a:extLst>
              <a:ext uri="{FF2B5EF4-FFF2-40B4-BE49-F238E27FC236}">
                <a16:creationId xmlns:a16="http://schemas.microsoft.com/office/drawing/2014/main" id="{C7AD72A3-9774-4504-83D9-0F9C2FB974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1" r="18122"/>
          <a:stretch/>
        </p:blipFill>
        <p:spPr>
          <a:xfrm>
            <a:off x="3556512" y="640080"/>
            <a:ext cx="5098562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dolls&#10;&#10;Description automatically generated with medium confidence">
            <a:extLst>
              <a:ext uri="{FF2B5EF4-FFF2-40B4-BE49-F238E27FC236}">
                <a16:creationId xmlns:a16="http://schemas.microsoft.com/office/drawing/2014/main" id="{31B5994B-A7F9-4881-9805-ACA9863D32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485"/>
          <a:stretch/>
        </p:blipFill>
        <p:spPr>
          <a:xfrm>
            <a:off x="368987" y="620688"/>
            <a:ext cx="5182351" cy="531440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19107" y="2085703"/>
            <a:ext cx="26746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857F3-5930-4E1B-8AF6-D99BCD2D3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096" y="2611993"/>
            <a:ext cx="3384375" cy="3755565"/>
          </a:xfrm>
        </p:spPr>
        <p:txBody>
          <a:bodyPr>
            <a:normAutofit/>
          </a:bodyPr>
          <a:lstStyle/>
          <a:p>
            <a:pPr algn="ctr"/>
            <a:r>
              <a:rPr lang="ar-BH" sz="3600" b="1" dirty="0">
                <a:solidFill>
                  <a:schemeClr val="accent2"/>
                </a:solidFill>
              </a:rPr>
              <a:t>هيا </a:t>
            </a:r>
            <a:r>
              <a:rPr lang="ar-BH" sz="3600" b="1" u="sng" dirty="0">
                <a:solidFill>
                  <a:schemeClr val="accent2"/>
                </a:solidFill>
              </a:rPr>
              <a:t>نرتب الأذان </a:t>
            </a:r>
            <a:r>
              <a:rPr lang="ar-BH" sz="3600" b="1" dirty="0">
                <a:solidFill>
                  <a:schemeClr val="accent2"/>
                </a:solidFill>
              </a:rPr>
              <a:t>عن طريق استخدام برنامج</a:t>
            </a:r>
          </a:p>
          <a:p>
            <a:pPr algn="ctr"/>
            <a:r>
              <a:rPr lang="en-GB" sz="3600" b="1" dirty="0">
                <a:solidFill>
                  <a:schemeClr val="accent2"/>
                </a:solidFill>
              </a:rPr>
              <a:t>World wall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29CBCE-21AE-419D-AC1F-8ACF510A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2DA012-1414-493D-888F-5D99D0BDA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07277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AC5F6-594D-49AA-90B5-36004C529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pPr algn="ctr"/>
            <a:r>
              <a:rPr lang="ar-BH" sz="7200" b="1" dirty="0">
                <a:solidFill>
                  <a:schemeClr val="accent2"/>
                </a:solidFill>
              </a:rPr>
              <a:t>سؤال للأذكياء</a:t>
            </a:r>
            <a:endParaRPr lang="en-GB" sz="7200" b="1" dirty="0">
              <a:solidFill>
                <a:schemeClr val="accent2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27BBC11-4416-4FE6-81A1-1076057532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9220946"/>
              </p:ext>
            </p:extLst>
          </p:nvPr>
        </p:nvGraphicFramePr>
        <p:xfrm>
          <a:off x="4572000" y="3023260"/>
          <a:ext cx="4032448" cy="2277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CACC29C0-5C26-4DB6-9A5B-4C04CDA1CF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3528520"/>
              </p:ext>
            </p:extLst>
          </p:nvPr>
        </p:nvGraphicFramePr>
        <p:xfrm>
          <a:off x="539552" y="2924944"/>
          <a:ext cx="4032448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7612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10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52850C-4AA2-42AA-AFF9-E6E4E374AEB0}"/>
              </a:ext>
            </a:extLst>
          </p:cNvPr>
          <p:cNvSpPr txBox="1"/>
          <p:nvPr/>
        </p:nvSpPr>
        <p:spPr>
          <a:xfrm>
            <a:off x="107504" y="4293096"/>
            <a:ext cx="2778533" cy="129614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algn="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ar-BH" sz="2800" b="1" dirty="0">
                <a:solidFill>
                  <a:srgbClr val="FFFFFF"/>
                </a:solidFill>
              </a:rPr>
              <a:t>ماذا يجب علينا ان نفعل اتجاه الأماكن الاثرية في مملكتنا البحرين ؟</a:t>
            </a:r>
            <a:endParaRPr lang="en-US" sz="2800" b="1" dirty="0">
              <a:solidFill>
                <a:srgbClr val="FFFFFF"/>
              </a:solidFill>
            </a:endParaRPr>
          </a:p>
        </p:txBody>
      </p:sp>
      <p:pic>
        <p:nvPicPr>
          <p:cNvPr id="5" name="Picture 4" descr="A picture containing sky, outdoor, building, stone&#10;&#10;Description automatically generated">
            <a:extLst>
              <a:ext uri="{FF2B5EF4-FFF2-40B4-BE49-F238E27FC236}">
                <a16:creationId xmlns:a16="http://schemas.microsoft.com/office/drawing/2014/main" id="{221D50A6-FB25-4B8A-B92C-0E58429968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2" r="11711" b="-2"/>
          <a:stretch/>
        </p:blipFill>
        <p:spPr>
          <a:xfrm>
            <a:off x="3056282" y="10"/>
            <a:ext cx="6083454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E97254-CB62-411A-9EE9-99DE3ED878E3}"/>
              </a:ext>
            </a:extLst>
          </p:cNvPr>
          <p:cNvSpPr txBox="1"/>
          <p:nvPr/>
        </p:nvSpPr>
        <p:spPr>
          <a:xfrm>
            <a:off x="251520" y="1322309"/>
            <a:ext cx="2313633" cy="10801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algn="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2800" b="1" dirty="0" err="1">
                <a:solidFill>
                  <a:srgbClr val="FFFFFF"/>
                </a:solidFill>
              </a:rPr>
              <a:t>ما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اسم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أقدم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مسجد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في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مملكتنا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البحرين</a:t>
            </a:r>
            <a:r>
              <a:rPr lang="en-US" sz="2800" b="1" dirty="0">
                <a:solidFill>
                  <a:srgbClr val="FFFFFF"/>
                </a:solidFill>
              </a:rPr>
              <a:t>؟</a:t>
            </a:r>
          </a:p>
        </p:txBody>
      </p:sp>
    </p:spTree>
    <p:extLst>
      <p:ext uri="{BB962C8B-B14F-4D97-AF65-F5344CB8AC3E}">
        <p14:creationId xmlns:p14="http://schemas.microsoft.com/office/powerpoint/2010/main" val="228675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D664D-B383-A394-7022-3974D758C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38837"/>
            <a:ext cx="7543800" cy="1450757"/>
          </a:xfrm>
        </p:spPr>
        <p:txBody>
          <a:bodyPr/>
          <a:lstStyle/>
          <a:p>
            <a:pPr algn="ctr"/>
            <a:r>
              <a:rPr lang="ar-BH" sz="6600" b="1" dirty="0">
                <a:solidFill>
                  <a:schemeClr val="accent1">
                    <a:lumMod val="75000"/>
                  </a:schemeClr>
                </a:solidFill>
              </a:rPr>
              <a:t>التقويم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521DF-4C17-27F4-6203-CDA99D385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099" y="3212976"/>
            <a:ext cx="7543801" cy="791178"/>
          </a:xfrm>
        </p:spPr>
        <p:txBody>
          <a:bodyPr>
            <a:normAutofit/>
          </a:bodyPr>
          <a:lstStyle/>
          <a:p>
            <a:pPr algn="ctr"/>
            <a:r>
              <a:rPr lang="ar-BH" sz="3600" b="1" dirty="0"/>
              <a:t>اكتب كلمات الأذان في دفترك 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4147925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3BFD2-941A-487B-9893-1CC3B0C0F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BH" sz="5400" b="1" dirty="0">
                <a:solidFill>
                  <a:schemeClr val="accent2"/>
                </a:solidFill>
              </a:rPr>
              <a:t>نشاط الاستهلالي</a:t>
            </a:r>
            <a:endParaRPr lang="en-GB" sz="54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1235C-505F-4974-9FDB-4AFB5C464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927199"/>
            <a:ext cx="7543801" cy="4023360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Char char="§"/>
            </a:pPr>
            <a:r>
              <a:rPr lang="ar-BH" b="1" dirty="0"/>
              <a:t> </a:t>
            </a:r>
            <a:r>
              <a:rPr lang="ar-BH" sz="2400" b="1" dirty="0"/>
              <a:t>ماهي الساعة التي نمتم بها ليلة أمس؟ </a:t>
            </a:r>
          </a:p>
          <a:p>
            <a:pPr marL="0" indent="0" algn="r" rtl="1">
              <a:buNone/>
            </a:pPr>
            <a:endParaRPr lang="ar-BH" sz="2400" b="1" dirty="0"/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BH" sz="2400" b="1" dirty="0"/>
              <a:t> كيف نستيقظ من النوم؟ </a:t>
            </a:r>
          </a:p>
          <a:p>
            <a:pPr marL="0" indent="0" algn="r" rtl="1">
              <a:buNone/>
            </a:pPr>
            <a:endParaRPr lang="ar-BH" sz="2400" b="1" dirty="0"/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BH" sz="2400" b="1" dirty="0"/>
              <a:t> ما هو الشي الذي ينبهنا للصلاة؟ </a:t>
            </a:r>
            <a:endParaRPr lang="en-GB" sz="2400" b="1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24B2B92-B7A9-4C65-819F-758EAD778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9552" y="3212976"/>
            <a:ext cx="3384376" cy="253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6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15248-7916-44A5-9BBF-EF4696924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116632"/>
            <a:ext cx="7543800" cy="1450757"/>
          </a:xfrm>
        </p:spPr>
        <p:txBody>
          <a:bodyPr/>
          <a:lstStyle/>
          <a:p>
            <a:pPr algn="ctr"/>
            <a:r>
              <a:rPr lang="ar-BH" b="1" dirty="0">
                <a:solidFill>
                  <a:schemeClr val="accent2"/>
                </a:solidFill>
              </a:rPr>
              <a:t>أهداف الدرس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E2E76-7AE1-453C-9186-5AEAFF73A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099" y="2132856"/>
            <a:ext cx="7543801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ar-BH" sz="2800" b="1" dirty="0"/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BH" sz="2800" b="1" dirty="0"/>
              <a:t> ان يرتب الطالب عبارات الأذان بشكل سليم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01291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7">
            <a:extLst>
              <a:ext uri="{FF2B5EF4-FFF2-40B4-BE49-F238E27FC236}">
                <a16:creationId xmlns:a16="http://schemas.microsoft.com/office/drawing/2014/main" id="{52C0B2E1-0268-42EC-ABD3-94F81A05B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7D2256B4-48EA-40FC-BBC0-AA1EE6E00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11">
            <a:extLst>
              <a:ext uri="{FF2B5EF4-FFF2-40B4-BE49-F238E27FC236}">
                <a16:creationId xmlns:a16="http://schemas.microsoft.com/office/drawing/2014/main" id="{3D44BCCA-102D-4A9D-B1E4-2450CAF0B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3" name="Rectangle 13">
            <a:extLst>
              <a:ext uri="{FF2B5EF4-FFF2-40B4-BE49-F238E27FC236}">
                <a16:creationId xmlns:a16="http://schemas.microsoft.com/office/drawing/2014/main" id="{88C4CF77-7AF8-4122-A7B0-041ABDF16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65E56E-B616-4BF4-AFFC-153909BFD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7740" y="640768"/>
            <a:ext cx="3610452" cy="4880518"/>
          </a:xfrm>
          <a:noFill/>
          <a:ln>
            <a:noFill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ar-BH" sz="7200" b="1" dirty="0">
                <a:solidFill>
                  <a:schemeClr val="accent2"/>
                </a:solidFill>
              </a:rPr>
              <a:t>قصة الأذان</a:t>
            </a:r>
            <a:endParaRPr lang="en-US" sz="7200" b="1" dirty="0">
              <a:solidFill>
                <a:schemeClr val="accent2"/>
              </a:solidFill>
            </a:endParaRPr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D509D458-5758-41CE-89DE-485C1BBCD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78992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5" name="Rectangle 17">
            <a:extLst>
              <a:ext uri="{FF2B5EF4-FFF2-40B4-BE49-F238E27FC236}">
                <a16:creationId xmlns:a16="http://schemas.microsoft.com/office/drawing/2014/main" id="{1D38966F-378A-47DC-83CC-D5A783224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8992" y="0"/>
            <a:ext cx="349033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A3779-2814-48D1-BFC3-458B215E9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2241" y="620688"/>
            <a:ext cx="3060268" cy="5104556"/>
          </a:xfrm>
          <a:ln w="25400" cap="sq">
            <a:noFill/>
            <a:miter lim="800000"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 rtl="1">
              <a:buNone/>
            </a:pPr>
            <a:r>
              <a:rPr lang="ar-BH" sz="3200" b="1" cap="all" spc="200" dirty="0">
                <a:solidFill>
                  <a:srgbClr val="FFFFFF"/>
                </a:solidFill>
                <a:latin typeface="+mj-lt"/>
              </a:rPr>
              <a:t>لنشاهد هذا الفيديو لنتعرف قصة بدء الأذان</a:t>
            </a:r>
            <a:endParaRPr lang="en-US" sz="3200" b="1" cap="all" spc="2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90285780-E7DB-4206-85F3-476EBC4CF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65814" y="4022620"/>
            <a:ext cx="2529142" cy="252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43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D0DE514-8876-4D18-A995-61A5C1F81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904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DA791C-FFCF-422E-8775-BDA6C0E5E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30" y="4953000"/>
            <a:ext cx="9141714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94DEBB-0BEE-42BF-BE10-36B94C812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5510118"/>
            <a:ext cx="75438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 err="1">
                <a:solidFill>
                  <a:srgbClr val="FFFFFF"/>
                </a:solidFill>
              </a:rPr>
              <a:t>قصة</a:t>
            </a:r>
            <a:r>
              <a:rPr lang="en-US" sz="5400" b="1" dirty="0">
                <a:solidFill>
                  <a:srgbClr val="FFFFFF"/>
                </a:solidFill>
              </a:rPr>
              <a:t> الأذان</a:t>
            </a:r>
          </a:p>
        </p:txBody>
      </p:sp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1D329FF7-1C35-42F4-A1A3-66160BF62E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9" b="8470"/>
          <a:stretch/>
        </p:blipFill>
        <p:spPr>
          <a:xfrm>
            <a:off x="1980624" y="198580"/>
            <a:ext cx="7077505" cy="443443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DCF8855-3530-4F46-A4CB-3B6686EEE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4906176"/>
            <a:ext cx="914171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DDFAA7B2-568B-4FAA-8F42-484AB1AB16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1" t="19556" r="39000" b="21778"/>
          <a:stretch/>
        </p:blipFill>
        <p:spPr bwMode="auto">
          <a:xfrm>
            <a:off x="159997" y="2172375"/>
            <a:ext cx="2323771" cy="249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37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F87243A-F810-42AD-AA74-3FA38B1D8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10C0A-057C-4274-BA2D-001F1025E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EFAE2A0-B30D-40C7-BB2F-AE3D6D5D0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8508911-8AF6-4A7F-958D-155C5FA41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284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D9CD4F8-76BB-4EE6-A72A-A4F8A8198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" y="0"/>
            <a:ext cx="343855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0B765D-E928-4960-834D-E96455CA5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640080"/>
            <a:ext cx="2744434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200" b="1" dirty="0" err="1">
                <a:solidFill>
                  <a:srgbClr val="FFFFFF"/>
                </a:solidFill>
              </a:rPr>
              <a:t>لنشاهد</a:t>
            </a:r>
            <a:r>
              <a:rPr lang="en-US" sz="4200" b="1" dirty="0">
                <a:solidFill>
                  <a:srgbClr val="FFFFFF"/>
                </a:solidFill>
              </a:rPr>
              <a:t> </a:t>
            </a:r>
            <a:r>
              <a:rPr lang="en-US" sz="4200" b="1" dirty="0" err="1">
                <a:solidFill>
                  <a:srgbClr val="FFFFFF"/>
                </a:solidFill>
              </a:rPr>
              <a:t>نصائح</a:t>
            </a:r>
            <a:r>
              <a:rPr lang="en-US" sz="4200" b="1" dirty="0">
                <a:solidFill>
                  <a:srgbClr val="FFFFFF"/>
                </a:solidFill>
              </a:rPr>
              <a:t> </a:t>
            </a:r>
            <a:r>
              <a:rPr lang="en-US" sz="4200" b="1" dirty="0" err="1">
                <a:solidFill>
                  <a:srgbClr val="FFFFFF"/>
                </a:solidFill>
              </a:rPr>
              <a:t>استخدام</a:t>
            </a:r>
            <a:r>
              <a:rPr lang="en-US" sz="4200" b="1" dirty="0">
                <a:solidFill>
                  <a:srgbClr val="FFFFFF"/>
                </a:solidFill>
              </a:rPr>
              <a:t> </a:t>
            </a:r>
            <a:r>
              <a:rPr lang="en-US" sz="4200" b="1" dirty="0" err="1">
                <a:solidFill>
                  <a:srgbClr val="FFFFFF"/>
                </a:solidFill>
              </a:rPr>
              <a:t>الانترنت</a:t>
            </a:r>
            <a:r>
              <a:rPr lang="en-US" sz="4200" b="1" dirty="0">
                <a:solidFill>
                  <a:srgbClr val="FFFFFF"/>
                </a:solidFill>
              </a:rPr>
              <a:t> </a:t>
            </a:r>
            <a:r>
              <a:rPr lang="en-US" sz="4200" b="1" dirty="0" err="1">
                <a:solidFill>
                  <a:srgbClr val="FFFFFF"/>
                </a:solidFill>
              </a:rPr>
              <a:t>الآمن</a:t>
            </a:r>
            <a:r>
              <a:rPr lang="en-US" sz="4200" b="1" dirty="0">
                <a:solidFill>
                  <a:srgbClr val="FFFFFF"/>
                </a:solidFill>
              </a:rPr>
              <a:t> </a:t>
            </a:r>
            <a:r>
              <a:rPr lang="en-US" sz="4200" b="1" dirty="0" err="1">
                <a:solidFill>
                  <a:srgbClr val="FFFFFF"/>
                </a:solidFill>
              </a:rPr>
              <a:t>من</a:t>
            </a:r>
            <a:r>
              <a:rPr lang="en-US" sz="4200" b="1" dirty="0">
                <a:solidFill>
                  <a:srgbClr val="FFFFFF"/>
                </a:solidFill>
              </a:rPr>
              <a:t> </a:t>
            </a:r>
            <a:r>
              <a:rPr lang="en-US" sz="4200" b="1" dirty="0" err="1">
                <a:solidFill>
                  <a:srgbClr val="FFFFFF"/>
                </a:solidFill>
              </a:rPr>
              <a:t>قبل</a:t>
            </a:r>
            <a:r>
              <a:rPr lang="en-US" sz="4200" b="1" dirty="0">
                <a:solidFill>
                  <a:srgbClr val="FFFFFF"/>
                </a:solidFill>
              </a:rPr>
              <a:t> </a:t>
            </a:r>
            <a:r>
              <a:rPr lang="en-US" sz="4200" b="1" dirty="0" err="1">
                <a:solidFill>
                  <a:srgbClr val="FFFFFF"/>
                </a:solidFill>
              </a:rPr>
              <a:t>الطالب</a:t>
            </a:r>
            <a:endParaRPr lang="en-US" sz="4200" b="1" dirty="0">
              <a:solidFill>
                <a:srgbClr val="FFFFFF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3571E7A-6F77-40FC-B29C-21FB8D754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856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D769687-EAF6-4372-9E47-6B4890C37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23967" y="321732"/>
            <a:ext cx="2741225" cy="3674848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C8613811-C223-41DD-AE14-4266F0011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46423" y="935003"/>
            <a:ext cx="2496312" cy="244830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079C6E80-D8C1-448A-896C-DD09EF229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3900" y="321732"/>
            <a:ext cx="2316342" cy="2108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CF3FBA5-8829-4A8F-9C54-C661520F7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98716" y="2617577"/>
            <a:ext cx="2301525" cy="3809118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887D1DA8-F45B-4E04-898A-9FDBC9403D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720778" y="3493436"/>
            <a:ext cx="2057400" cy="20574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A5906F46-0376-4A54-B1DD-5DC0200D6C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23967" y="4157448"/>
            <a:ext cx="2741225" cy="23023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B3939891-8E44-485B-B593-E18E7FA0376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4394" r="16364"/>
          <a:stretch/>
        </p:blipFill>
        <p:spPr>
          <a:xfrm>
            <a:off x="4051079" y="4318312"/>
            <a:ext cx="2090369" cy="197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59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BE886-A57C-413C-8B35-CA7A4632D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BH" b="1" dirty="0">
                <a:solidFill>
                  <a:schemeClr val="accent2"/>
                </a:solidFill>
                <a:cs typeface="+mn-cs"/>
              </a:rPr>
              <a:t>هيا بنا نذهب إلى </a:t>
            </a:r>
            <a:br>
              <a:rPr lang="en-GB" b="1" dirty="0">
                <a:solidFill>
                  <a:schemeClr val="accent2"/>
                </a:solidFill>
                <a:cs typeface="+mn-cs"/>
              </a:rPr>
            </a:br>
            <a:r>
              <a:rPr lang="en-GB" b="1" dirty="0">
                <a:solidFill>
                  <a:schemeClr val="accent2"/>
                </a:solidFill>
                <a:cs typeface="+mn-cs"/>
              </a:rPr>
              <a:t>Whiteboards</a:t>
            </a:r>
          </a:p>
        </p:txBody>
      </p:sp>
      <p:pic>
        <p:nvPicPr>
          <p:cNvPr id="6" name="Picture 5" descr="A group of people in a classroom&#10;&#10;Description automatically generated with medium confidence">
            <a:extLst>
              <a:ext uri="{FF2B5EF4-FFF2-40B4-BE49-F238E27FC236}">
                <a16:creationId xmlns:a16="http://schemas.microsoft.com/office/drawing/2014/main" id="{03F92C4F-314E-4020-8984-6FE8BF951D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7544" y="2564904"/>
            <a:ext cx="4283460" cy="28556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A524E5-B7B4-4B9D-8E34-1F7DB6C6FB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932040" y="2583024"/>
            <a:ext cx="3810000" cy="2819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BDB48B-CB13-43F4-BCE6-E7552459D128}"/>
              </a:ext>
            </a:extLst>
          </p:cNvPr>
          <p:cNvSpPr txBox="1"/>
          <p:nvPr/>
        </p:nvSpPr>
        <p:spPr>
          <a:xfrm>
            <a:off x="2708480" y="7820676"/>
            <a:ext cx="381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5" tooltip="http://misslwholebrainteaching.blogspot.com/2013/11/mtbos-mission-7-day-in-life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6" tooltip="https://creativecommons.org/licenses/by-nc-sa/3.0/"/>
              </a:rPr>
              <a:t>CC BY-SA-NC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314623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2C0B2E1-0268-42EC-ABD3-94F81A05B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2256B4-48EA-40FC-BBC0-AA1EE6E00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D44BCCA-102D-4A9D-B1E4-2450CAF0B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3E199D-877C-428B-9C51-C6AFCE66F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1920" y="0"/>
            <a:ext cx="5120800" cy="4927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9600" dirty="0">
                <a:solidFill>
                  <a:schemeClr val="tx2"/>
                </a:solidFill>
              </a:rPr>
              <a:t>كلمات الأذان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EF5601-A8BC-411D-AA64-3E79320BA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43855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3209156-242F-4B26-8D07-CEB2B68A9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8550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6F1647B-AED4-4C9F-A1C5-D4759FA6E7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265142"/>
            <a:ext cx="3385556" cy="338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1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E54CE3AD-C754-4F1E-A76F-1EDDF7179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3422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D238B743-4443-4735-BFC2-B514F6409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434229" y="0"/>
            <a:ext cx="570977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9F15C-84E4-44C8-B45D-F8D1F3A08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5517" y="188640"/>
            <a:ext cx="5090807" cy="4346929"/>
          </a:xfrm>
        </p:spPr>
        <p:txBody>
          <a:bodyPr anchor="ctr">
            <a:normAutofit/>
          </a:bodyPr>
          <a:lstStyle/>
          <a:p>
            <a:pPr algn="ctr"/>
            <a:r>
              <a:rPr lang="ar-BH" sz="6600" dirty="0">
                <a:solidFill>
                  <a:srgbClr val="FFFFFF"/>
                </a:solidFill>
              </a:rPr>
              <a:t>لنسمع الأذان في هذا المقطع الجميل</a:t>
            </a:r>
            <a:endParaRPr lang="en-GB" sz="6600" dirty="0">
              <a:solidFill>
                <a:srgbClr val="FFFFFF"/>
              </a:solidFill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D694EBD8-4BA3-4D50-8882-D89DE82A9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32040" y="3216385"/>
            <a:ext cx="3158480" cy="315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811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234</Words>
  <Application>Microsoft Office PowerPoint</Application>
  <PresentationFormat>On-screen Show (4:3)</PresentationFormat>
  <Paragraphs>36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Calibri Light</vt:lpstr>
      <vt:lpstr>Wingdings</vt:lpstr>
      <vt:lpstr>Retrospect</vt:lpstr>
      <vt:lpstr>إعداد : أ- علي حسين الخشارمة الرقم الشخصي/870612352 الصف الثاني ابتدائي - ب</vt:lpstr>
      <vt:lpstr>نشاط الاستهلالي</vt:lpstr>
      <vt:lpstr>أهداف الدرس</vt:lpstr>
      <vt:lpstr>قصة الأذان</vt:lpstr>
      <vt:lpstr>قصة الأذان</vt:lpstr>
      <vt:lpstr>لنشاهد نصائح استخدام الانترنت الآمن من قبل الطالب</vt:lpstr>
      <vt:lpstr>هيا بنا نذهب إلى  Whiteboards</vt:lpstr>
      <vt:lpstr>كلمات الأذان</vt:lpstr>
      <vt:lpstr>PowerPoint Presentation</vt:lpstr>
      <vt:lpstr>PowerPoint Presentation</vt:lpstr>
      <vt:lpstr>صلاة الفجر</vt:lpstr>
      <vt:lpstr>PowerPoint Presentation</vt:lpstr>
      <vt:lpstr>سؤال للأذكياء</vt:lpstr>
      <vt:lpstr>PowerPoint Presentation</vt:lpstr>
      <vt:lpstr>التقويم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malik</dc:creator>
  <cp:lastModifiedBy>Ebrahim Khalid</cp:lastModifiedBy>
  <cp:revision>9</cp:revision>
  <dcterms:created xsi:type="dcterms:W3CDTF">2016-12-11T22:44:03Z</dcterms:created>
  <dcterms:modified xsi:type="dcterms:W3CDTF">2022-05-26T04:47:06Z</dcterms:modified>
</cp:coreProperties>
</file>