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69" r:id="rId2"/>
    <p:sldId id="373" r:id="rId3"/>
    <p:sldId id="371" r:id="rId4"/>
    <p:sldId id="372" r:id="rId5"/>
    <p:sldId id="327" r:id="rId6"/>
    <p:sldId id="261" r:id="rId7"/>
    <p:sldId id="375" r:id="rId8"/>
    <p:sldId id="345" r:id="rId9"/>
    <p:sldId id="346" r:id="rId10"/>
    <p:sldId id="378" r:id="rId11"/>
    <p:sldId id="381" r:id="rId12"/>
    <p:sldId id="382" r:id="rId13"/>
    <p:sldId id="384" r:id="rId14"/>
    <p:sldId id="385" r:id="rId15"/>
    <p:sldId id="386" r:id="rId16"/>
    <p:sldId id="392" r:id="rId17"/>
    <p:sldId id="393" r:id="rId18"/>
    <p:sldId id="379" r:id="rId19"/>
    <p:sldId id="383" r:id="rId20"/>
    <p:sldId id="367" r:id="rId21"/>
    <p:sldId id="374" r:id="rId22"/>
    <p:sldId id="391" r:id="rId23"/>
    <p:sldId id="390" r:id="rId24"/>
    <p:sldId id="388" r:id="rId25"/>
    <p:sldId id="389" r:id="rId26"/>
    <p:sldId id="366" r:id="rId27"/>
    <p:sldId id="359" r:id="rId28"/>
    <p:sldId id="365" r:id="rId29"/>
    <p:sldId id="330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9BB57B"/>
    <a:srgbClr val="EEEEEE"/>
    <a:srgbClr val="B54353"/>
    <a:srgbClr val="DA9AA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A107856-5554-42FB-B03E-39F5DBC370BA}" styleName="نمط متوسط 4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النمط المتوسط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2196" autoAdjust="0"/>
  </p:normalViewPr>
  <p:slideViewPr>
    <p:cSldViewPr snapToGrid="0">
      <p:cViewPr varScale="1">
        <p:scale>
          <a:sx n="72" d="100"/>
          <a:sy n="72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B1E0686A-94EF-47A4-9845-C6212B4F3215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DCD03BEE-1FE3-4D18-A321-FB7D79F78A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D03BEE-1FE3-4D18-A321-FB7D79F78A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1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366756B-0DB6-4E66-B6C0-E715717D584E}"/>
              </a:ext>
            </a:extLst>
          </p:cNvPr>
          <p:cNvSpPr/>
          <p:nvPr/>
        </p:nvSpPr>
        <p:spPr>
          <a:xfrm>
            <a:off x="967633" y="5119482"/>
            <a:ext cx="9927273" cy="1095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معلم المادة: الأستاذ زهير </a:t>
            </a:r>
            <a:r>
              <a:rPr lang="ar-BH" sz="4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عبدالرضا</a:t>
            </a:r>
            <a:endParaRPr lang="en-US" sz="4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8AA864-F7A7-4C00-B1E2-510CF59EBD2C}"/>
              </a:ext>
            </a:extLst>
          </p:cNvPr>
          <p:cNvSpPr/>
          <p:nvPr/>
        </p:nvSpPr>
        <p:spPr>
          <a:xfrm>
            <a:off x="2987173" y="722840"/>
            <a:ext cx="6060899" cy="723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مادة المواد الاجتماعية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E19BB5-E565-4217-8360-802E762D7E1C}"/>
              </a:ext>
            </a:extLst>
          </p:cNvPr>
          <p:cNvSpPr/>
          <p:nvPr/>
        </p:nvSpPr>
        <p:spPr>
          <a:xfrm>
            <a:off x="3472228" y="2137982"/>
            <a:ext cx="493014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الصف: السادس ابتدائي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97B621-7AA2-4689-B684-5BAEA39B44D3}"/>
              </a:ext>
            </a:extLst>
          </p:cNvPr>
          <p:cNvSpPr/>
          <p:nvPr/>
        </p:nvSpPr>
        <p:spPr>
          <a:xfrm>
            <a:off x="3694965" y="3572539"/>
            <a:ext cx="4402872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 rtl="1"/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26" name="Picture 2" descr="C:\Users\8101\Desktop\صور شخصيات\شعار مملكة البحرين\شعار البحرين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87125" y="185738"/>
            <a:ext cx="2176238" cy="1871663"/>
          </a:xfrm>
          <a:prstGeom prst="rect">
            <a:avLst/>
          </a:prstGeom>
          <a:noFill/>
        </p:spPr>
      </p:pic>
      <p:pic>
        <p:nvPicPr>
          <p:cNvPr id="10" name="Picture 9" descr="غلاف الصف السادس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40" y="825895"/>
            <a:ext cx="2742223" cy="3806589"/>
          </a:xfrm>
          <a:prstGeom prst="rect">
            <a:avLst/>
          </a:prstGeom>
        </p:spPr>
      </p:pic>
      <p:pic>
        <p:nvPicPr>
          <p:cNvPr id="11" name="Picture 10" descr="صورة للحقوق محفوظة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24981" y="4206887"/>
            <a:ext cx="1466611" cy="5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178" y="265185"/>
            <a:ext cx="10954206" cy="616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41" y="2500313"/>
            <a:ext cx="3166244" cy="204311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0905F-DF57-4B8C-953C-484276FD2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523" y="426936"/>
            <a:ext cx="1133557" cy="1644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535577"/>
            <a:ext cx="1251029" cy="162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7029" y="431074"/>
            <a:ext cx="4807131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dirty="0"/>
              <a:t>محمد: السلام عليكم ورحمة الله وبركاته</a:t>
            </a:r>
          </a:p>
        </p:txBody>
      </p:sp>
      <p:sp>
        <p:nvSpPr>
          <p:cNvPr id="6" name="Rectangle 5"/>
          <p:cNvSpPr/>
          <p:nvPr/>
        </p:nvSpPr>
        <p:spPr>
          <a:xfrm>
            <a:off x="2080892" y="1284905"/>
            <a:ext cx="528702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BH" sz="3200" dirty="0"/>
              <a:t>خالد: وعليكم السلام ورحمة الله وبركاته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35342" y="2631894"/>
            <a:ext cx="6489237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dirty="0"/>
              <a:t>جاسم::  وعليكم السلام ورحمة الله وبركاته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390" y="3594539"/>
            <a:ext cx="729719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3200" dirty="0"/>
              <a:t>جاسم:هل تعرفون ماذا كانت تسمى جزر البحرين قديما؟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586" y="4615544"/>
            <a:ext cx="1060508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dirty="0"/>
              <a:t>محمد: نعم : كانت تسمى </a:t>
            </a:r>
            <a:r>
              <a:rPr lang="ar-BH" sz="2800" dirty="0" err="1"/>
              <a:t>دلمون</a:t>
            </a:r>
            <a:endParaRPr lang="ar-BH" sz="2800" dirty="0"/>
          </a:p>
        </p:txBody>
      </p:sp>
      <p:sp>
        <p:nvSpPr>
          <p:cNvPr id="11" name="Rectangle 10"/>
          <p:cNvSpPr/>
          <p:nvPr/>
        </p:nvSpPr>
        <p:spPr>
          <a:xfrm>
            <a:off x="3443814" y="5354665"/>
            <a:ext cx="493596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BH" sz="3200" dirty="0"/>
              <a:t>جاسم: من يعرف أهمية موقع </a:t>
            </a:r>
            <a:r>
              <a:rPr lang="ar-BH" sz="3200" dirty="0" err="1"/>
              <a:t>دلمون</a:t>
            </a:r>
            <a:r>
              <a:rPr lang="ar-BH" sz="3200" dirty="0"/>
              <a:t>؟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473" y="2471737"/>
            <a:ext cx="2391290" cy="1543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70905F-DF57-4B8C-953C-484276FD27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410" y="1455636"/>
            <a:ext cx="1133557" cy="16443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58" y="0"/>
            <a:ext cx="1251029" cy="1623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6" y="1916975"/>
            <a:ext cx="525208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800" dirty="0"/>
              <a:t>محمد: وشكلت مركزا للتفاعل الحضاري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2027" y="584818"/>
            <a:ext cx="441659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BH" sz="3200" dirty="0"/>
              <a:t>خالد: تقع في قلب الخليج العربي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51090" y="3937439"/>
            <a:ext cx="729719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BH" sz="3200" dirty="0"/>
              <a:t>جاسم: معلوماتكم كبيرة ... بارك الله فيكم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98" y="4086224"/>
            <a:ext cx="2391290" cy="154305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749719" y="2872984"/>
            <a:ext cx="8637293" cy="1456129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3287" tIns="46644" rIns="93287" bIns="46644" rtlCol="1" anchor="ctr"/>
          <a:lstStyle/>
          <a:p>
            <a:pPr algn="r" defTabSz="932962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32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يتبين</a:t>
            </a:r>
            <a:r>
              <a:rPr lang="ar-SA" sz="32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 دلائل الحفريات الأثرية التي تدلّ على  تاريخ البحرين القديم. </a:t>
            </a:r>
            <a:endParaRPr lang="ar-BH" sz="3200" b="1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" name="مستطيل 1"/>
          <p:cNvSpPr/>
          <p:nvPr/>
        </p:nvSpPr>
        <p:spPr>
          <a:xfrm>
            <a:off x="10560861" y="3373046"/>
            <a:ext cx="816342" cy="758549"/>
          </a:xfrm>
          <a:prstGeom prst="rect">
            <a:avLst/>
          </a:prstGeom>
          <a:gradFill flip="none" rotWithShape="1">
            <a:gsLst>
              <a:gs pos="80000">
                <a:srgbClr val="D1D1D1"/>
              </a:gs>
              <a:gs pos="12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600" b="1" dirty="0"/>
              <a:t>2</a:t>
            </a:r>
            <a:endParaRPr lang="en-US" sz="36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تند لدرس البحرين عبر التاري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2991" y="1050677"/>
            <a:ext cx="6086696" cy="3483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" y="1212555"/>
            <a:ext cx="2045154" cy="2654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4986338"/>
            <a:ext cx="82296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600" dirty="0"/>
              <a:t>س: كيف تم التعرف على حضارة البحرين في مرحلة </a:t>
            </a:r>
            <a:r>
              <a:rPr lang="ar-BH" sz="3600" dirty="0" err="1"/>
              <a:t>دلمون</a:t>
            </a:r>
            <a:r>
              <a:rPr lang="ar-BH" sz="3600" dirty="0"/>
              <a:t>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7" y="385763"/>
            <a:ext cx="21859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400" dirty="0"/>
              <a:t>المعلم الصغير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4025" y="371475"/>
            <a:ext cx="23431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4000" dirty="0"/>
              <a:t>نشاط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62" y="5857876"/>
            <a:ext cx="997267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ar-BH" sz="3600" dirty="0"/>
              <a:t>س:من كتب النص ؟ ما المنطقة التي يشير إليها؟ وأين تقع؟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9674" y="600075"/>
            <a:ext cx="21859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2400" dirty="0"/>
              <a:t>المعلم الصغير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8612" y="185737"/>
            <a:ext cx="234315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BH" sz="4000" dirty="0"/>
              <a:t>نشاط</a:t>
            </a:r>
          </a:p>
        </p:txBody>
      </p:sp>
      <p:pic>
        <p:nvPicPr>
          <p:cNvPr id="7" name="Picture 6" descr="مستند 2 درس البحرين عبر التاريخ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8963" y="271463"/>
            <a:ext cx="4384973" cy="554680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72" y="1457324"/>
            <a:ext cx="3609077" cy="232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/>
          <p:nvPr/>
        </p:nvGrpSpPr>
        <p:grpSpPr>
          <a:xfrm>
            <a:off x="748335" y="4695587"/>
            <a:ext cx="11014202" cy="1913939"/>
            <a:chOff x="748335" y="4734776"/>
            <a:chExt cx="11014202" cy="1913939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748335" y="4734776"/>
              <a:ext cx="11014202" cy="191393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685800" indent="-6858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مجموعة 47"/>
            <p:cNvGrpSpPr/>
            <p:nvPr/>
          </p:nvGrpSpPr>
          <p:grpSpPr>
            <a:xfrm>
              <a:off x="3236097" y="4879381"/>
              <a:ext cx="650030" cy="1026591"/>
              <a:chOff x="3937746" y="1504303"/>
              <a:chExt cx="533210" cy="917641"/>
            </a:xfrm>
          </p:grpSpPr>
          <p:sp>
            <p:nvSpPr>
              <p:cNvPr id="50" name="مستطيل 49"/>
              <p:cNvSpPr/>
              <p:nvPr/>
            </p:nvSpPr>
            <p:spPr>
              <a:xfrm>
                <a:off x="3937746" y="1504303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مستطيل 50"/>
              <p:cNvSpPr/>
              <p:nvPr/>
            </p:nvSpPr>
            <p:spPr>
              <a:xfrm>
                <a:off x="3937746" y="2053177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1106174" y="4847720"/>
              <a:ext cx="1983346" cy="17098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-الشواهد الأثرية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-النصوص السومرية والآشورية والبابلية</a:t>
              </a: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جميع الإجابات.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4"/>
          <p:cNvGrpSpPr/>
          <p:nvPr/>
        </p:nvGrpSpPr>
        <p:grpSpPr>
          <a:xfrm>
            <a:off x="939909" y="918464"/>
            <a:ext cx="10856889" cy="1755730"/>
            <a:chOff x="952972" y="905402"/>
            <a:chExt cx="10856889" cy="1755730"/>
          </a:xfrm>
        </p:grpSpPr>
        <p:sp>
          <p:nvSpPr>
            <p:cNvPr id="32" name="مربع نص 31"/>
            <p:cNvSpPr txBox="1"/>
            <p:nvPr/>
          </p:nvSpPr>
          <p:spPr>
            <a:xfrm>
              <a:off x="952972" y="905402"/>
              <a:ext cx="10856889" cy="175573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lvl="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7" name="مجموعة 32"/>
            <p:cNvGrpSpPr/>
            <p:nvPr/>
          </p:nvGrpSpPr>
          <p:grpSpPr>
            <a:xfrm>
              <a:off x="1210548" y="1061724"/>
              <a:ext cx="2649758" cy="1478435"/>
              <a:chOff x="1236371" y="1021156"/>
              <a:chExt cx="2649758" cy="1478435"/>
            </a:xfrm>
          </p:grpSpPr>
          <p:grpSp>
            <p:nvGrpSpPr>
              <p:cNvPr id="8" name="مجموعة 33"/>
              <p:cNvGrpSpPr/>
              <p:nvPr/>
            </p:nvGrpSpPr>
            <p:grpSpPr>
              <a:xfrm>
                <a:off x="3236099" y="1046715"/>
                <a:ext cx="650030" cy="882900"/>
                <a:chOff x="3937746" y="1632744"/>
                <a:chExt cx="533210" cy="789200"/>
              </a:xfrm>
            </p:grpSpPr>
            <p:sp>
              <p:nvSpPr>
                <p:cNvPr id="36" name="مستطيل 35"/>
                <p:cNvSpPr/>
                <p:nvPr/>
              </p:nvSpPr>
              <p:spPr>
                <a:xfrm>
                  <a:off x="3937746" y="2053177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مستطيل 38"/>
                <p:cNvSpPr/>
                <p:nvPr/>
              </p:nvSpPr>
              <p:spPr>
                <a:xfrm>
                  <a:off x="3937746" y="1632744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مستطيل 34"/>
              <p:cNvSpPr/>
              <p:nvPr/>
            </p:nvSpPr>
            <p:spPr>
              <a:xfrm>
                <a:off x="1236371" y="1021156"/>
                <a:ext cx="1867437" cy="147843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Low" rtl="1"/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القديم</a:t>
                </a:r>
              </a:p>
              <a:p>
                <a:pPr algn="justLow" rtl="1"/>
                <a:endPara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مركزا للتفاعل الحضاري.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</a:p>
              <a:p>
                <a:pPr algn="justLow" rtl="1"/>
                <a:endParaRPr lang="ar-SA" sz="1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9" name="مجموعة 11"/>
          <p:cNvGrpSpPr/>
          <p:nvPr/>
        </p:nvGrpSpPr>
        <p:grpSpPr>
          <a:xfrm>
            <a:off x="862885" y="2760244"/>
            <a:ext cx="10946976" cy="1849989"/>
            <a:chOff x="862885" y="2760244"/>
            <a:chExt cx="10946976" cy="1849989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862885" y="2760244"/>
              <a:ext cx="10946976" cy="184998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0" name="مجموعة 40"/>
            <p:cNvGrpSpPr/>
            <p:nvPr/>
          </p:nvGrpSpPr>
          <p:grpSpPr>
            <a:xfrm>
              <a:off x="3236097" y="3001467"/>
              <a:ext cx="650030" cy="895781"/>
              <a:chOff x="3937746" y="1655768"/>
              <a:chExt cx="533210" cy="800714"/>
            </a:xfrm>
          </p:grpSpPr>
          <p:sp>
            <p:nvSpPr>
              <p:cNvPr id="44" name="مستطيل 43"/>
              <p:cNvSpPr/>
              <p:nvPr/>
            </p:nvSpPr>
            <p:spPr>
              <a:xfrm>
                <a:off x="3937746" y="1655768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مستطيل 44"/>
              <p:cNvSpPr/>
              <p:nvPr/>
            </p:nvSpPr>
            <p:spPr>
              <a:xfrm>
                <a:off x="3937746" y="2087715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مستطيل 14"/>
            <p:cNvSpPr/>
            <p:nvPr/>
          </p:nvSpPr>
          <p:spPr>
            <a:xfrm>
              <a:off x="1236371" y="2778896"/>
              <a:ext cx="1867436" cy="13840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صح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خطأ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مخطط انسيابي: تخزين داخلي 37"/>
            <p:cNvSpPr/>
            <p:nvPr/>
          </p:nvSpPr>
          <p:spPr>
            <a:xfrm>
              <a:off x="5303519" y="3180948"/>
              <a:ext cx="6459017" cy="726280"/>
            </a:xfrm>
            <a:prstGeom prst="flowChartInternalStorag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2. 2. موقع  جزر البحرين (</a:t>
              </a:r>
              <a:r>
                <a:rPr lang="ar-BH" sz="2400" b="1" dirty="0" err="1">
                  <a:solidFill>
                    <a:schemeClr val="bg2">
                      <a:lumMod val="10000"/>
                    </a:schemeClr>
                  </a:solidFill>
                </a:rPr>
                <a:t>دلمون</a:t>
              </a: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 ) تقع في قلب الخليج العربي</a:t>
              </a:r>
              <a:endParaRPr lang="en-US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5323181" y="1153261"/>
            <a:ext cx="6439355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3200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أختَرْ الجواب الصحيح وضعْ (✓) في المربَّع المناسب: </a:t>
            </a:r>
            <a:endParaRPr lang="en-US" sz="3200" b="1" dirty="0">
              <a:ln w="1905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9000" y="747677"/>
            <a:ext cx="44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17420" y="74767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67" name="مستطيل 66"/>
          <p:cNvSpPr/>
          <p:nvPr/>
        </p:nvSpPr>
        <p:spPr>
          <a:xfrm>
            <a:off x="102871" y="976004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29" name="مخطط انسيابي: تخزين داخلي 28"/>
          <p:cNvSpPr/>
          <p:nvPr/>
        </p:nvSpPr>
        <p:spPr>
          <a:xfrm>
            <a:off x="4459457" y="1753058"/>
            <a:ext cx="7303079" cy="656400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1. أهمية موقع </a:t>
            </a:r>
            <a:r>
              <a:rPr lang="ar-BH" sz="2400" b="1" dirty="0" err="1">
                <a:solidFill>
                  <a:schemeClr val="bg2">
                    <a:lumMod val="10000"/>
                  </a:schemeClr>
                </a:solidFill>
              </a:rPr>
              <a:t>دلمون</a:t>
            </a: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 ..............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مخطط انسيابي: تخزين داخلي 39"/>
          <p:cNvSpPr/>
          <p:nvPr/>
        </p:nvSpPr>
        <p:spPr>
          <a:xfrm>
            <a:off x="4459457" y="5229347"/>
            <a:ext cx="7303079" cy="591222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3. 3. دليل أن </a:t>
            </a:r>
            <a:r>
              <a:rPr lang="ar-BH" sz="2400" b="1" dirty="0" err="1">
                <a:solidFill>
                  <a:schemeClr val="bg2">
                    <a:lumMod val="10000"/>
                  </a:schemeClr>
                </a:solidFill>
              </a:rPr>
              <a:t>دلمون</a:t>
            </a: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 هي البحرين.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4404" y="866290"/>
            <a:ext cx="429382" cy="8993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1905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مجموعة 46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57" name="مخطط انسيابي: قرص ممغنط 56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مخطط انسيابي: قرص ممغنط 57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9" name="مخطط انسيابي: قرص ممغنط 58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0" name="شكل بيضاوي 59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مستطيل مستدير الزوايا 60"/>
          <p:cNvSpPr/>
          <p:nvPr/>
        </p:nvSpPr>
        <p:spPr>
          <a:xfrm>
            <a:off x="7866185" y="223692"/>
            <a:ext cx="3896351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BH" sz="3600" b="1" dirty="0">
                <a:ln w="1905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الهدف الأول</a:t>
            </a:r>
            <a:endParaRPr lang="en-US" sz="3600" b="1" dirty="0">
              <a:ln w="1905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مستطيل 50"/>
          <p:cNvSpPr/>
          <p:nvPr/>
        </p:nvSpPr>
        <p:spPr>
          <a:xfrm>
            <a:off x="3218680" y="6155273"/>
            <a:ext cx="650030" cy="41255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1435 L 0.26172 0.1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4987 0.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185 L 0.26172 0.57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7" grpId="0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/>
          <p:cNvGrpSpPr/>
          <p:nvPr/>
        </p:nvGrpSpPr>
        <p:grpSpPr>
          <a:xfrm>
            <a:off x="748335" y="4695587"/>
            <a:ext cx="11014202" cy="1913939"/>
            <a:chOff x="748335" y="4734776"/>
            <a:chExt cx="11014202" cy="1913939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748335" y="4734776"/>
              <a:ext cx="11014202" cy="191393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685800" indent="-6858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5" name="مجموعة 47"/>
            <p:cNvGrpSpPr/>
            <p:nvPr/>
          </p:nvGrpSpPr>
          <p:grpSpPr>
            <a:xfrm>
              <a:off x="3236097" y="4879381"/>
              <a:ext cx="650030" cy="1026591"/>
              <a:chOff x="3937746" y="1504303"/>
              <a:chExt cx="533210" cy="917641"/>
            </a:xfrm>
          </p:grpSpPr>
          <p:sp>
            <p:nvSpPr>
              <p:cNvPr id="50" name="مستطيل 49"/>
              <p:cNvSpPr/>
              <p:nvPr/>
            </p:nvSpPr>
            <p:spPr>
              <a:xfrm>
                <a:off x="3937746" y="1504303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مستطيل 50"/>
              <p:cNvSpPr/>
              <p:nvPr/>
            </p:nvSpPr>
            <p:spPr>
              <a:xfrm>
                <a:off x="3937746" y="2053177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1106174" y="4847720"/>
              <a:ext cx="1983346" cy="1709833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-الشواهد الأثرية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-النصوص السومرية والآشورية والبابلية</a:t>
              </a: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- جميع الإجابات.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6" name="مجموعة 4"/>
          <p:cNvGrpSpPr/>
          <p:nvPr/>
        </p:nvGrpSpPr>
        <p:grpSpPr>
          <a:xfrm>
            <a:off x="939909" y="918464"/>
            <a:ext cx="10856889" cy="1755730"/>
            <a:chOff x="952972" y="905402"/>
            <a:chExt cx="10856889" cy="1755730"/>
          </a:xfrm>
        </p:grpSpPr>
        <p:sp>
          <p:nvSpPr>
            <p:cNvPr id="32" name="مربع نص 31"/>
            <p:cNvSpPr txBox="1"/>
            <p:nvPr/>
          </p:nvSpPr>
          <p:spPr>
            <a:xfrm>
              <a:off x="952972" y="905402"/>
              <a:ext cx="10856889" cy="175573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lvl="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7" name="مجموعة 32"/>
            <p:cNvGrpSpPr/>
            <p:nvPr/>
          </p:nvGrpSpPr>
          <p:grpSpPr>
            <a:xfrm>
              <a:off x="1210548" y="1061724"/>
              <a:ext cx="2649758" cy="1478435"/>
              <a:chOff x="1236371" y="1021156"/>
              <a:chExt cx="2649758" cy="1478435"/>
            </a:xfrm>
          </p:grpSpPr>
          <p:grpSp>
            <p:nvGrpSpPr>
              <p:cNvPr id="8" name="مجموعة 33"/>
              <p:cNvGrpSpPr/>
              <p:nvPr/>
            </p:nvGrpSpPr>
            <p:grpSpPr>
              <a:xfrm>
                <a:off x="3236099" y="1046715"/>
                <a:ext cx="650030" cy="882900"/>
                <a:chOff x="3937746" y="1632744"/>
                <a:chExt cx="533210" cy="789200"/>
              </a:xfrm>
            </p:grpSpPr>
            <p:sp>
              <p:nvSpPr>
                <p:cNvPr id="36" name="مستطيل 35"/>
                <p:cNvSpPr/>
                <p:nvPr/>
              </p:nvSpPr>
              <p:spPr>
                <a:xfrm>
                  <a:off x="3937746" y="2053177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مستطيل 38"/>
                <p:cNvSpPr/>
                <p:nvPr/>
              </p:nvSpPr>
              <p:spPr>
                <a:xfrm>
                  <a:off x="3937746" y="1632744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مستطيل 34"/>
              <p:cNvSpPr/>
              <p:nvPr/>
            </p:nvSpPr>
            <p:spPr>
              <a:xfrm>
                <a:off x="1236371" y="1021156"/>
                <a:ext cx="1867437" cy="147843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Low" rtl="1"/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القديم</a:t>
                </a:r>
              </a:p>
              <a:p>
                <a:pPr algn="justLow" rtl="1"/>
                <a:endPara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مركزا للتفاعل الحضاري.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.</a:t>
                </a:r>
              </a:p>
              <a:p>
                <a:pPr algn="justLow" rtl="1"/>
                <a:endParaRPr lang="ar-SA" sz="1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grpSp>
        <p:nvGrpSpPr>
          <p:cNvPr id="9" name="مجموعة 11"/>
          <p:cNvGrpSpPr/>
          <p:nvPr/>
        </p:nvGrpSpPr>
        <p:grpSpPr>
          <a:xfrm>
            <a:off x="862885" y="2760244"/>
            <a:ext cx="10946976" cy="1849989"/>
            <a:chOff x="862885" y="2760244"/>
            <a:chExt cx="10946976" cy="1849989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862885" y="2760244"/>
              <a:ext cx="10946976" cy="184998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10" name="مجموعة 40"/>
            <p:cNvGrpSpPr/>
            <p:nvPr/>
          </p:nvGrpSpPr>
          <p:grpSpPr>
            <a:xfrm>
              <a:off x="3236097" y="3001467"/>
              <a:ext cx="650030" cy="895781"/>
              <a:chOff x="3937746" y="1655768"/>
              <a:chExt cx="533210" cy="800714"/>
            </a:xfrm>
          </p:grpSpPr>
          <p:sp>
            <p:nvSpPr>
              <p:cNvPr id="44" name="مستطيل 43"/>
              <p:cNvSpPr/>
              <p:nvPr/>
            </p:nvSpPr>
            <p:spPr>
              <a:xfrm>
                <a:off x="3937746" y="1655768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مستطيل 44"/>
              <p:cNvSpPr/>
              <p:nvPr/>
            </p:nvSpPr>
            <p:spPr>
              <a:xfrm>
                <a:off x="3937746" y="2087715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مستطيل 14"/>
            <p:cNvSpPr/>
            <p:nvPr/>
          </p:nvSpPr>
          <p:spPr>
            <a:xfrm>
              <a:off x="1236371" y="2778896"/>
              <a:ext cx="1867436" cy="13840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صح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خطأ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مخطط انسيابي: تخزين داخلي 37"/>
            <p:cNvSpPr/>
            <p:nvPr/>
          </p:nvSpPr>
          <p:spPr>
            <a:xfrm>
              <a:off x="4415246" y="3180948"/>
              <a:ext cx="7347290" cy="726280"/>
            </a:xfrm>
            <a:prstGeom prst="flowChartInternalStorag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2. 2. موقع  جزر البحرين (</a:t>
              </a:r>
              <a:r>
                <a:rPr lang="ar-BH" sz="2400" b="1" dirty="0" err="1">
                  <a:solidFill>
                    <a:schemeClr val="bg2">
                      <a:lumMod val="10000"/>
                    </a:schemeClr>
                  </a:solidFill>
                </a:rPr>
                <a:t>دلمون</a:t>
              </a: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 ) تقع في قلب الخليج العربي</a:t>
              </a:r>
              <a:endParaRPr lang="en-US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5323181" y="1153261"/>
            <a:ext cx="6439355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3200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أختَرْ الجواب الصحيح وضعْ (✓) في المربَّع المناسب: </a:t>
            </a:r>
            <a:endParaRPr lang="en-US" sz="3200" b="1" dirty="0">
              <a:ln w="1905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9000" y="747677"/>
            <a:ext cx="44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17420" y="74767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67" name="مستطيل 66"/>
          <p:cNvSpPr/>
          <p:nvPr/>
        </p:nvSpPr>
        <p:spPr>
          <a:xfrm>
            <a:off x="102871" y="976004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29" name="مخطط انسيابي: تخزين داخلي 28"/>
          <p:cNvSpPr/>
          <p:nvPr/>
        </p:nvSpPr>
        <p:spPr>
          <a:xfrm>
            <a:off x="4459457" y="1753058"/>
            <a:ext cx="7303079" cy="656400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1. أهمية موقع </a:t>
            </a:r>
            <a:r>
              <a:rPr lang="ar-BH" sz="2400" b="1" dirty="0" err="1">
                <a:solidFill>
                  <a:schemeClr val="bg2">
                    <a:lumMod val="10000"/>
                  </a:schemeClr>
                </a:solidFill>
              </a:rPr>
              <a:t>دلمون</a:t>
            </a: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 ..............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مخطط انسيابي: تخزين داخلي 39"/>
          <p:cNvSpPr/>
          <p:nvPr/>
        </p:nvSpPr>
        <p:spPr>
          <a:xfrm>
            <a:off x="4459457" y="5229347"/>
            <a:ext cx="7303079" cy="591222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3. 3. دليل أن  دلمون هي البحرين.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4404" y="866290"/>
            <a:ext cx="429382" cy="8993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1905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مجموعة 46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57" name="مخطط انسيابي: قرص ممغنط 56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مخطط انسيابي: قرص ممغنط 57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9" name="مخطط انسيابي: قرص ممغنط 58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0" name="شكل بيضاوي 59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مستطيل مستدير الزوايا 60"/>
          <p:cNvSpPr/>
          <p:nvPr/>
        </p:nvSpPr>
        <p:spPr>
          <a:xfrm>
            <a:off x="7866185" y="223692"/>
            <a:ext cx="3896351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BH" sz="3600" b="1" dirty="0">
                <a:ln w="1905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الهدف الأول</a:t>
            </a:r>
            <a:endParaRPr lang="en-US" sz="3600" b="1" dirty="0">
              <a:ln w="1905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مستطيل 50"/>
          <p:cNvSpPr/>
          <p:nvPr/>
        </p:nvSpPr>
        <p:spPr>
          <a:xfrm>
            <a:off x="3218680" y="6155273"/>
            <a:ext cx="650030" cy="41255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87336" y="1598414"/>
            <a:ext cx="53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✓</a:t>
            </a:r>
            <a:endParaRPr lang="ar-BH" dirty="0"/>
          </a:p>
        </p:txBody>
      </p:sp>
      <p:sp>
        <p:nvSpPr>
          <p:cNvPr id="55" name="Rectangle 54"/>
          <p:cNvSpPr/>
          <p:nvPr/>
        </p:nvSpPr>
        <p:spPr>
          <a:xfrm>
            <a:off x="3248296" y="3017911"/>
            <a:ext cx="53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✓</a:t>
            </a:r>
            <a:endParaRPr lang="ar-BH" dirty="0"/>
          </a:p>
        </p:txBody>
      </p:sp>
      <p:sp>
        <p:nvSpPr>
          <p:cNvPr id="56" name="Rectangle 55"/>
          <p:cNvSpPr/>
          <p:nvPr/>
        </p:nvSpPr>
        <p:spPr>
          <a:xfrm>
            <a:off x="3248296" y="6192186"/>
            <a:ext cx="535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✓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680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1435 L 0.26172 0.1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4987 0.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185 L 0.26172 0.57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7" grpId="0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C0948CBB-CC11-490B-8DF6-4F1BD04E5D7B}"/>
              </a:ext>
            </a:extLst>
          </p:cNvPr>
          <p:cNvCxnSpPr>
            <a:cxnSpLocks/>
          </p:cNvCxnSpPr>
          <p:nvPr/>
        </p:nvCxnSpPr>
        <p:spPr>
          <a:xfrm flipH="1">
            <a:off x="457200" y="6293394"/>
            <a:ext cx="1125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Table 71">
            <a:extLst>
              <a:ext uri="{FF2B5EF4-FFF2-40B4-BE49-F238E27FC236}">
                <a16:creationId xmlns:a16="http://schemas.microsoft.com/office/drawing/2014/main" id="{F6D8C820-A6D3-4BA4-BDA0-816BE1BC3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871514"/>
              </p:ext>
            </p:extLst>
          </p:nvPr>
        </p:nvGraphicFramePr>
        <p:xfrm>
          <a:off x="5381849" y="1456843"/>
          <a:ext cx="6212346" cy="485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768">
                  <a:extLst>
                    <a:ext uri="{9D8B030D-6E8A-4147-A177-3AD203B41FA5}">
                      <a16:colId xmlns:a16="http://schemas.microsoft.com/office/drawing/2014/main" val="1812620679"/>
                    </a:ext>
                  </a:extLst>
                </a:gridCol>
                <a:gridCol w="1448796">
                  <a:extLst>
                    <a:ext uri="{9D8B030D-6E8A-4147-A177-3AD203B41FA5}">
                      <a16:colId xmlns:a16="http://schemas.microsoft.com/office/drawing/2014/main" val="3156194213"/>
                    </a:ext>
                  </a:extLst>
                </a:gridCol>
                <a:gridCol w="2070782">
                  <a:extLst>
                    <a:ext uri="{9D8B030D-6E8A-4147-A177-3AD203B41FA5}">
                      <a16:colId xmlns:a16="http://schemas.microsoft.com/office/drawing/2014/main" val="1726106334"/>
                    </a:ext>
                  </a:extLst>
                </a:gridCol>
              </a:tblGrid>
              <a:tr h="972733">
                <a:tc gridSpan="3">
                  <a:txBody>
                    <a:bodyPr/>
                    <a:lstStyle/>
                    <a:p>
                      <a:pPr algn="ctr"/>
                      <a:r>
                        <a:rPr lang="ar-BH" dirty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532047"/>
                  </a:ext>
                </a:extLst>
              </a:tr>
              <a:tr h="119788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النصوص الآشورية والبابلية والسومرية والأكادية 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39787"/>
                  </a:ext>
                </a:extLst>
              </a:tr>
              <a:tr h="1197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3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مركزا للتفاعل الحضاري</a:t>
                      </a:r>
                      <a:endParaRPr lang="en-US" sz="3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ar-BH" sz="4000" dirty="0"/>
                        <a:t>الشواهد الأثرية</a:t>
                      </a:r>
                      <a:endParaRPr lang="en-US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131836"/>
                  </a:ext>
                </a:extLst>
              </a:tr>
              <a:tr h="11978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844822"/>
                  </a:ext>
                </a:extLst>
              </a:tr>
            </a:tbl>
          </a:graphicData>
        </a:graphic>
      </p:graphicFrame>
      <p:sp>
        <p:nvSpPr>
          <p:cNvPr id="79" name="TextBox 78">
            <a:extLst>
              <a:ext uri="{FF2B5EF4-FFF2-40B4-BE49-F238E27FC236}">
                <a16:creationId xmlns:a16="http://schemas.microsoft.com/office/drawing/2014/main" id="{F38BC398-2481-48B2-9253-D78F13A372B3}"/>
              </a:ext>
            </a:extLst>
          </p:cNvPr>
          <p:cNvSpPr txBox="1"/>
          <p:nvPr/>
        </p:nvSpPr>
        <p:spPr>
          <a:xfrm>
            <a:off x="8123729" y="5446921"/>
            <a:ext cx="3270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قلب الخليج العربي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DC677C2-5B3E-45F0-B795-3A1DC5C0E025}"/>
              </a:ext>
            </a:extLst>
          </p:cNvPr>
          <p:cNvSpPr txBox="1"/>
          <p:nvPr/>
        </p:nvSpPr>
        <p:spPr>
          <a:xfrm>
            <a:off x="10893362" y="4915178"/>
            <a:ext cx="700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Group 102">
            <a:extLst>
              <a:ext uri="{FF2B5EF4-FFF2-40B4-BE49-F238E27FC236}">
                <a16:creationId xmlns:a16="http://schemas.microsoft.com/office/drawing/2014/main" id="{6904A0EB-6152-443A-BFE3-DDF225D65F43}"/>
              </a:ext>
            </a:extLst>
          </p:cNvPr>
          <p:cNvGrpSpPr/>
          <p:nvPr/>
        </p:nvGrpSpPr>
        <p:grpSpPr>
          <a:xfrm>
            <a:off x="342247" y="1376643"/>
            <a:ext cx="4798047" cy="4726778"/>
            <a:chOff x="337721" y="1104952"/>
            <a:chExt cx="4798047" cy="4726778"/>
          </a:xfrm>
        </p:grpSpPr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E8644B41-447F-4E48-8E70-CA36D492D066}"/>
                </a:ext>
              </a:extLst>
            </p:cNvPr>
            <p:cNvGrpSpPr/>
            <p:nvPr/>
          </p:nvGrpSpPr>
          <p:grpSpPr>
            <a:xfrm>
              <a:off x="337721" y="1104952"/>
              <a:ext cx="4798047" cy="4726778"/>
              <a:chOff x="1498228" y="169496"/>
              <a:chExt cx="9059346" cy="595987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F3366AF-0434-4999-AEED-4F0DB472136D}"/>
                  </a:ext>
                </a:extLst>
              </p:cNvPr>
              <p:cNvSpPr/>
              <p:nvPr/>
            </p:nvSpPr>
            <p:spPr>
              <a:xfrm>
                <a:off x="4626713" y="169496"/>
                <a:ext cx="2982897" cy="2440477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AC578B-9087-451E-B8B9-D6C9B8A3708C}"/>
                  </a:ext>
                </a:extLst>
              </p:cNvPr>
              <p:cNvSpPr/>
              <p:nvPr/>
            </p:nvSpPr>
            <p:spPr>
              <a:xfrm>
                <a:off x="4681426" y="3688891"/>
                <a:ext cx="2982897" cy="2440477"/>
              </a:xfrm>
              <a:prstGeom prst="ellipse">
                <a:avLst/>
              </a:prstGeom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B87844C-DD1A-492F-A49F-9729A7D1B2DD}"/>
                  </a:ext>
                </a:extLst>
              </p:cNvPr>
              <p:cNvSpPr/>
              <p:nvPr/>
            </p:nvSpPr>
            <p:spPr>
              <a:xfrm rot="21072688">
                <a:off x="6839452" y="1279931"/>
                <a:ext cx="3718122" cy="223576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AC059B4-4A63-4F1C-8B59-FF26C675CADE}"/>
                  </a:ext>
                </a:extLst>
              </p:cNvPr>
              <p:cNvSpPr/>
              <p:nvPr/>
            </p:nvSpPr>
            <p:spPr>
              <a:xfrm rot="21072688">
                <a:off x="1498228" y="3227638"/>
                <a:ext cx="3718123" cy="2036202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71A8962-8E3C-4EB2-8AB6-6598E42AF24F}"/>
                  </a:ext>
                </a:extLst>
              </p:cNvPr>
              <p:cNvSpPr/>
              <p:nvPr/>
            </p:nvSpPr>
            <p:spPr>
              <a:xfrm rot="710447">
                <a:off x="1533425" y="1392186"/>
                <a:ext cx="3803408" cy="22766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732EC5A-9AEA-4983-B42A-2D0F384D5F20}"/>
                  </a:ext>
                </a:extLst>
              </p:cNvPr>
              <p:cNvSpPr/>
              <p:nvPr/>
            </p:nvSpPr>
            <p:spPr>
              <a:xfrm rot="710447">
                <a:off x="6687327" y="3164492"/>
                <a:ext cx="3621272" cy="2172183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082A2F-884E-4A22-8140-28170385AD4E}"/>
                  </a:ext>
                </a:extLst>
              </p:cNvPr>
              <p:cNvSpPr/>
              <p:nvPr/>
            </p:nvSpPr>
            <p:spPr>
              <a:xfrm>
                <a:off x="4427243" y="2207932"/>
                <a:ext cx="3067926" cy="203298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2D08E64-2FC8-4BD9-BAE1-8626D0E61AA2}"/>
                </a:ext>
              </a:extLst>
            </p:cNvPr>
            <p:cNvSpPr txBox="1"/>
            <p:nvPr/>
          </p:nvSpPr>
          <p:spPr>
            <a:xfrm>
              <a:off x="2181462" y="3083577"/>
              <a:ext cx="12144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2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البحرين قديما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9A50548D-2D42-4D2B-B111-56028445975B}"/>
                </a:ext>
              </a:extLst>
            </p:cNvPr>
            <p:cNvSpPr txBox="1"/>
            <p:nvPr/>
          </p:nvSpPr>
          <p:spPr>
            <a:xfrm>
              <a:off x="2220725" y="1289519"/>
              <a:ext cx="14477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الموقع:</a:t>
              </a:r>
              <a:endParaRPr lang="en-US" sz="3200" b="1" dirty="0">
                <a:solidFill>
                  <a:srgbClr val="8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A19293B-5BFA-4D45-9EBA-EF3E12BC58B3}"/>
                </a:ext>
              </a:extLst>
            </p:cNvPr>
            <p:cNvSpPr txBox="1"/>
            <p:nvPr/>
          </p:nvSpPr>
          <p:spPr>
            <a:xfrm>
              <a:off x="3619728" y="2161181"/>
              <a:ext cx="14477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أهمية الموقع</a:t>
              </a:r>
              <a:endParaRPr lang="en-US" sz="3200" b="1" dirty="0">
                <a:solidFill>
                  <a:srgbClr val="8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8447D61-21C5-44B1-98C6-B03001B6A32C}"/>
                </a:ext>
              </a:extLst>
            </p:cNvPr>
            <p:cNvSpPr txBox="1"/>
            <p:nvPr/>
          </p:nvSpPr>
          <p:spPr>
            <a:xfrm>
              <a:off x="3491785" y="3657752"/>
              <a:ext cx="1447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دليل أن </a:t>
              </a:r>
              <a:r>
                <a:rPr lang="ar-BH" sz="3200" b="1" dirty="0" err="1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دلمون</a:t>
              </a:r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هي البحرين:</a:t>
              </a:r>
              <a:endParaRPr lang="en-US" sz="3200" b="1" dirty="0">
                <a:solidFill>
                  <a:srgbClr val="8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6BF93494-7BF9-44D8-87EB-829124710AAF}"/>
                </a:ext>
              </a:extLst>
            </p:cNvPr>
            <p:cNvSpPr txBox="1"/>
            <p:nvPr/>
          </p:nvSpPr>
          <p:spPr>
            <a:xfrm>
              <a:off x="724192" y="3840978"/>
              <a:ext cx="144776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دليل أن </a:t>
              </a:r>
              <a:r>
                <a:rPr lang="ar-BH" sz="3200" b="1" dirty="0" err="1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دلمون</a:t>
              </a:r>
              <a:r>
                <a:rPr lang="ar-BH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هي البحرين:</a:t>
              </a:r>
              <a:endParaRPr lang="en-US" sz="3200" b="1" dirty="0">
                <a:solidFill>
                  <a:srgbClr val="8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102" name="한쪽 모서리가 둥근 사각형 45">
            <a:extLst>
              <a:ext uri="{FF2B5EF4-FFF2-40B4-BE49-F238E27FC236}">
                <a16:creationId xmlns:a16="http://schemas.microsoft.com/office/drawing/2014/main" id="{0F3A2DF2-0E22-4E0E-BE99-ACCBBFF471A5}"/>
              </a:ext>
            </a:extLst>
          </p:cNvPr>
          <p:cNvSpPr/>
          <p:nvPr/>
        </p:nvSpPr>
        <p:spPr>
          <a:xfrm>
            <a:off x="4944079" y="1278695"/>
            <a:ext cx="6663621" cy="668752"/>
          </a:xfrm>
          <a:prstGeom prst="round1Rect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BH" altLang="ko-KR" sz="32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الخريطة المفاهيمية للزهرة بالاستعانة بالعبارات:</a:t>
            </a:r>
            <a:endParaRPr lang="ko-KR" altLang="en-US" sz="32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ستطيل 3">
            <a:extLst>
              <a:ext uri="{FF2B5EF4-FFF2-40B4-BE49-F238E27FC236}">
                <a16:creationId xmlns:a16="http://schemas.microsoft.com/office/drawing/2014/main" id="{04D2FD83-1886-4D88-8C3E-779DDE3BE05B}"/>
              </a:ext>
            </a:extLst>
          </p:cNvPr>
          <p:cNvSpPr/>
          <p:nvPr/>
        </p:nvSpPr>
        <p:spPr>
          <a:xfrm>
            <a:off x="0" y="166255"/>
            <a:ext cx="4876800" cy="7888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 عبر التاريخ</a:t>
            </a:r>
          </a:p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الاجتماعية – السادس الابتدائي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AEAE035-2E30-4F84-A2F8-DDD148DFFD49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42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2" grpId="0"/>
      <p:bldP spid="1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8F8826C1-5714-4203-BE81-848CFB12AF3F}"/>
              </a:ext>
            </a:extLst>
          </p:cNvPr>
          <p:cNvGrpSpPr/>
          <p:nvPr/>
        </p:nvGrpSpPr>
        <p:grpSpPr>
          <a:xfrm>
            <a:off x="1461038" y="184900"/>
            <a:ext cx="9416949" cy="5959872"/>
            <a:chOff x="1210018" y="282101"/>
            <a:chExt cx="9416949" cy="5959872"/>
          </a:xfrm>
        </p:grpSpPr>
        <p:grpSp>
          <p:nvGrpSpPr>
            <p:cNvPr id="4" name="Group 34">
              <a:extLst>
                <a:ext uri="{FF2B5EF4-FFF2-40B4-BE49-F238E27FC236}">
                  <a16:creationId xmlns:a16="http://schemas.microsoft.com/office/drawing/2014/main" id="{E8644B41-447F-4E48-8E70-CA36D492D066}"/>
                </a:ext>
              </a:extLst>
            </p:cNvPr>
            <p:cNvGrpSpPr/>
            <p:nvPr/>
          </p:nvGrpSpPr>
          <p:grpSpPr>
            <a:xfrm>
              <a:off x="1210018" y="282101"/>
              <a:ext cx="9416949" cy="5959872"/>
              <a:chOff x="1498229" y="169496"/>
              <a:chExt cx="9059345" cy="5959872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F3366AF-0434-4999-AEED-4F0DB472136D}"/>
                  </a:ext>
                </a:extLst>
              </p:cNvPr>
              <p:cNvSpPr/>
              <p:nvPr/>
            </p:nvSpPr>
            <p:spPr>
              <a:xfrm>
                <a:off x="4626713" y="169496"/>
                <a:ext cx="2982897" cy="2440477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ACAC578B-9087-451E-B8B9-D6C9B8A3708C}"/>
                  </a:ext>
                </a:extLst>
              </p:cNvPr>
              <p:cNvSpPr/>
              <p:nvPr/>
            </p:nvSpPr>
            <p:spPr>
              <a:xfrm>
                <a:off x="4681426" y="3688891"/>
                <a:ext cx="2982897" cy="2440477"/>
              </a:xfrm>
              <a:prstGeom prst="ellipse">
                <a:avLst/>
              </a:prstGeom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EB87844C-DD1A-492F-A49F-9729A7D1B2DD}"/>
                  </a:ext>
                </a:extLst>
              </p:cNvPr>
              <p:cNvSpPr/>
              <p:nvPr/>
            </p:nvSpPr>
            <p:spPr>
              <a:xfrm rot="21072688">
                <a:off x="6839452" y="1279931"/>
                <a:ext cx="3718122" cy="2235764"/>
              </a:xfrm>
              <a:prstGeom prst="ellipse">
                <a:avLst/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4AC059B4-4A63-4F1C-8B59-FF26C675CADE}"/>
                  </a:ext>
                </a:extLst>
              </p:cNvPr>
              <p:cNvSpPr/>
              <p:nvPr/>
            </p:nvSpPr>
            <p:spPr>
              <a:xfrm rot="21072688">
                <a:off x="1498229" y="3227638"/>
                <a:ext cx="3718122" cy="2036202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71A8962-8E3C-4EB2-8AB6-6598E42AF24F}"/>
                  </a:ext>
                </a:extLst>
              </p:cNvPr>
              <p:cNvSpPr/>
              <p:nvPr/>
            </p:nvSpPr>
            <p:spPr>
              <a:xfrm rot="710447">
                <a:off x="1533425" y="1392186"/>
                <a:ext cx="3803408" cy="22766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732EC5A-9AEA-4983-B42A-2D0F384D5F20}"/>
                  </a:ext>
                </a:extLst>
              </p:cNvPr>
              <p:cNvSpPr/>
              <p:nvPr/>
            </p:nvSpPr>
            <p:spPr>
              <a:xfrm rot="710447">
                <a:off x="6885128" y="3221917"/>
                <a:ext cx="3621272" cy="2172184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6082A2F-884E-4A22-8140-28170385AD4E}"/>
                  </a:ext>
                </a:extLst>
              </p:cNvPr>
              <p:cNvSpPr/>
              <p:nvPr/>
            </p:nvSpPr>
            <p:spPr>
              <a:xfrm>
                <a:off x="4427243" y="2207932"/>
                <a:ext cx="3067926" cy="203298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">
              <a:extLst>
                <a:ext uri="{FF2B5EF4-FFF2-40B4-BE49-F238E27FC236}">
                  <a16:creationId xmlns:a16="http://schemas.microsoft.com/office/drawing/2014/main" id="{2C3208F1-FE9C-4D54-B62D-C50C6C1D8210}"/>
                </a:ext>
              </a:extLst>
            </p:cNvPr>
            <p:cNvGrpSpPr/>
            <p:nvPr/>
          </p:nvGrpSpPr>
          <p:grpSpPr>
            <a:xfrm>
              <a:off x="1920363" y="558164"/>
              <a:ext cx="7811568" cy="3865303"/>
              <a:chOff x="1920363" y="558164"/>
              <a:chExt cx="7811568" cy="3865303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299F143-933F-43D4-891B-66BED256B829}"/>
                  </a:ext>
                </a:extLst>
              </p:cNvPr>
              <p:cNvSpPr txBox="1"/>
              <p:nvPr/>
            </p:nvSpPr>
            <p:spPr>
              <a:xfrm>
                <a:off x="5427163" y="558164"/>
                <a:ext cx="1447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3200" b="1" dirty="0">
                    <a:solidFill>
                      <a:srgbClr val="8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الموقع:</a:t>
                </a:r>
                <a:endParaRPr lang="en-US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2557D6-1CA9-4F40-9A2E-5209946206C6}"/>
                  </a:ext>
                </a:extLst>
              </p:cNvPr>
              <p:cNvSpPr txBox="1"/>
              <p:nvPr/>
            </p:nvSpPr>
            <p:spPr>
              <a:xfrm>
                <a:off x="7835705" y="1666575"/>
                <a:ext cx="18962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3200" b="1" dirty="0">
                    <a:solidFill>
                      <a:srgbClr val="8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أهمية الموقع:</a:t>
                </a:r>
                <a:endParaRPr lang="en-US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8A09DED-59E9-4384-B1D0-2DC786DB2D67}"/>
                  </a:ext>
                </a:extLst>
              </p:cNvPr>
              <p:cNvSpPr txBox="1"/>
              <p:nvPr/>
            </p:nvSpPr>
            <p:spPr>
              <a:xfrm>
                <a:off x="7925810" y="3485279"/>
                <a:ext cx="1447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3200" b="1" dirty="0">
                    <a:solidFill>
                      <a:srgbClr val="8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الدليل</a:t>
                </a:r>
                <a:endParaRPr lang="en-US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BEAE04-FA2F-452C-8F08-3B091BE23673}"/>
                  </a:ext>
                </a:extLst>
              </p:cNvPr>
              <p:cNvSpPr txBox="1"/>
              <p:nvPr/>
            </p:nvSpPr>
            <p:spPr>
              <a:xfrm>
                <a:off x="1920363" y="3838692"/>
                <a:ext cx="14477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3200" b="1" dirty="0">
                    <a:solidFill>
                      <a:srgbClr val="8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الدليل</a:t>
                </a:r>
                <a:endParaRPr lang="en-US" sz="3200" b="1" dirty="0">
                  <a:solidFill>
                    <a:srgbClr val="8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AA4BCBA-A1C7-4243-992E-F4BCBCEAF9E1}"/>
                  </a:ext>
                </a:extLst>
              </p:cNvPr>
              <p:cNvSpPr txBox="1"/>
              <p:nvPr/>
            </p:nvSpPr>
            <p:spPr>
              <a:xfrm>
                <a:off x="4563868" y="2754206"/>
                <a:ext cx="283795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BH" sz="4400" b="1" dirty="0">
                    <a:solidFill>
                      <a:srgbClr val="C00000"/>
                    </a:solidFill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البحرين قديما</a:t>
                </a:r>
                <a:endParaRPr lang="en-US" sz="44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C0948CBB-CC11-490B-8DF6-4F1BD04E5D7B}"/>
              </a:ext>
            </a:extLst>
          </p:cNvPr>
          <p:cNvCxnSpPr>
            <a:cxnSpLocks/>
          </p:cNvCxnSpPr>
          <p:nvPr/>
        </p:nvCxnSpPr>
        <p:spPr>
          <a:xfrm flipH="1">
            <a:off x="457200" y="6293394"/>
            <a:ext cx="1125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DB0E714-0830-4CB0-8EA3-949FDD4956BD}"/>
              </a:ext>
            </a:extLst>
          </p:cNvPr>
          <p:cNvSpPr txBox="1"/>
          <p:nvPr/>
        </p:nvSpPr>
        <p:spPr>
          <a:xfrm>
            <a:off x="5086351" y="1319318"/>
            <a:ext cx="2417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قلب الخليج العربي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472DEC8-85FA-4758-AFE5-65ED9F30BC86}"/>
              </a:ext>
            </a:extLst>
          </p:cNvPr>
          <p:cNvSpPr txBox="1"/>
          <p:nvPr/>
        </p:nvSpPr>
        <p:spPr>
          <a:xfrm>
            <a:off x="7529052" y="3778379"/>
            <a:ext cx="287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/>
              <a:t>الشواهد الأثرية</a:t>
            </a:r>
            <a:endParaRPr lang="en-US" sz="2800" dirty="0"/>
          </a:p>
        </p:txBody>
      </p:sp>
      <p:sp>
        <p:nvSpPr>
          <p:cNvPr id="10" name="مستطيل 3">
            <a:extLst>
              <a:ext uri="{FF2B5EF4-FFF2-40B4-BE49-F238E27FC236}">
                <a16:creationId xmlns:a16="http://schemas.microsoft.com/office/drawing/2014/main" id="{9B9FFBB8-974C-49F6-9732-CA00376B0EA5}"/>
              </a:ext>
            </a:extLst>
          </p:cNvPr>
          <p:cNvSpPr/>
          <p:nvPr/>
        </p:nvSpPr>
        <p:spPr>
          <a:xfrm>
            <a:off x="0" y="166255"/>
            <a:ext cx="4744267" cy="7888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 يوحد شبه الجزيرة العربية 2 غزوتا بدر و أحد</a:t>
            </a:r>
          </a:p>
          <a:p>
            <a:pPr algn="ct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المواد الاجتماعية – الأول الإعدادي</a:t>
            </a: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E875B872-B98B-4232-919E-7EFD94E4C7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438" y="161147"/>
            <a:ext cx="1646183" cy="12680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D1053FE-A3FA-4115-8BD0-B3160AE11BCB}"/>
              </a:ext>
            </a:extLst>
          </p:cNvPr>
          <p:cNvSpPr>
            <a:spLocks/>
          </p:cNvSpPr>
          <p:nvPr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1371" y="2387083"/>
            <a:ext cx="294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مركزا للتفاعل الحضاري</a:t>
            </a:r>
            <a:endParaRPr lang="en-US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00164" y="4200525"/>
            <a:ext cx="302895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/>
              <a:t>النصوص </a:t>
            </a:r>
            <a:r>
              <a:rPr lang="ar-BH" sz="2800" dirty="0"/>
              <a:t>الآشورية والبابلية والأكادية والسومر</a:t>
            </a:r>
            <a:r>
              <a:rPr lang="ar-BH" dirty="0"/>
              <a:t>ية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101\Desktop\أخلاقيات التعلم عن بعد.PNG"/>
          <p:cNvPicPr>
            <a:picLocks noChangeAspect="1" noChangeArrowheads="1"/>
          </p:cNvPicPr>
          <p:nvPr/>
        </p:nvPicPr>
        <p:blipFill>
          <a:blip r:embed="rId2" cstate="print"/>
          <a:srcRect r="6210"/>
          <a:stretch>
            <a:fillRect/>
          </a:stretch>
        </p:blipFill>
        <p:spPr bwMode="auto">
          <a:xfrm>
            <a:off x="2085975" y="190998"/>
            <a:ext cx="7743825" cy="6667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رابط مستقيم 19"/>
          <p:cNvCxnSpPr/>
          <p:nvPr/>
        </p:nvCxnSpPr>
        <p:spPr>
          <a:xfrm flipH="1" flipV="1">
            <a:off x="115910" y="6360608"/>
            <a:ext cx="11926130" cy="14514"/>
          </a:xfrm>
          <a:prstGeom prst="lin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8877926" y="6425408"/>
            <a:ext cx="31641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2000" b="1" dirty="0"/>
              <a:t>وزارة التربية والتعليم – 2020م</a:t>
            </a:r>
            <a:endParaRPr lang="en-US" sz="2000" b="1" dirty="0"/>
          </a:p>
        </p:txBody>
      </p:sp>
      <p:sp>
        <p:nvSpPr>
          <p:cNvPr id="38" name="مستطيل 37"/>
          <p:cNvSpPr/>
          <p:nvPr/>
        </p:nvSpPr>
        <p:spPr>
          <a:xfrm>
            <a:off x="1364566" y="2999944"/>
            <a:ext cx="6701302" cy="127751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8877926" y="2476758"/>
            <a:ext cx="2687577" cy="2323884"/>
            <a:chOff x="8355908" y="2585758"/>
            <a:chExt cx="3336561" cy="3014941"/>
          </a:xfrm>
        </p:grpSpPr>
        <p:sp>
          <p:nvSpPr>
            <p:cNvPr id="14" name="شكل بيضاوي 13"/>
            <p:cNvSpPr/>
            <p:nvPr/>
          </p:nvSpPr>
          <p:spPr>
            <a:xfrm>
              <a:off x="8355908" y="2585758"/>
              <a:ext cx="3336561" cy="3014941"/>
            </a:xfrm>
            <a:prstGeom prst="ellipse">
              <a:avLst/>
            </a:prstGeom>
            <a:gradFill flip="none" rotWithShape="1">
              <a:gsLst>
                <a:gs pos="53000">
                  <a:srgbClr val="FF0000">
                    <a:tint val="66000"/>
                    <a:satMod val="160000"/>
                  </a:srgbClr>
                </a:gs>
                <a:gs pos="65000">
                  <a:srgbClr val="FF0000">
                    <a:tint val="44500"/>
                    <a:satMod val="160000"/>
                  </a:srgbClr>
                </a:gs>
                <a:gs pos="84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2">
                  <a:lumMod val="1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r>
                <a:rPr lang="ar-SA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Sakkal Majalla" panose="02000000000000000000" pitchFamily="2" charset="-78"/>
                </a:rPr>
                <a:t>التاريخ: </a:t>
              </a:r>
              <a:endPara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6" name="سهم للأسفل 15"/>
            <p:cNvSpPr/>
            <p:nvPr/>
          </p:nvSpPr>
          <p:spPr>
            <a:xfrm>
              <a:off x="9657256" y="2779587"/>
              <a:ext cx="802727" cy="60899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200" dirty="0"/>
                <a:t>2</a:t>
              </a:r>
              <a:endParaRPr lang="en-US" sz="4000" dirty="0"/>
            </a:p>
          </p:txBody>
        </p:sp>
      </p:grpSp>
      <p:sp>
        <p:nvSpPr>
          <p:cNvPr id="3" name="مخطط انسيابي: تخزين داخلي 2"/>
          <p:cNvSpPr/>
          <p:nvPr/>
        </p:nvSpPr>
        <p:spPr>
          <a:xfrm>
            <a:off x="1458699" y="3032793"/>
            <a:ext cx="6509023" cy="1149746"/>
          </a:xfrm>
          <a:prstGeom prst="flowChartInternalStorag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عثر  على الشواهد الأثرية  التي أثبتت </a:t>
            </a:r>
            <a:r>
              <a:rPr lang="ar-BH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أن </a:t>
            </a:r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مركز  حضارة دلمون  القديمة البحرين هو جزر البحرين.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مخطط انسيابي: تخزين داخلي 18"/>
          <p:cNvSpPr/>
          <p:nvPr/>
        </p:nvSpPr>
        <p:spPr>
          <a:xfrm>
            <a:off x="1477108" y="4717154"/>
            <a:ext cx="6509023" cy="1149746"/>
          </a:xfrm>
          <a:prstGeom prst="flowChartInternalStorag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Low" rtl="1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وَرَدَ اسم دلمون في العديد من النصوص السومرية وال</a:t>
            </a:r>
            <a:r>
              <a:rPr lang="ar-BH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</a:t>
            </a:r>
            <a:r>
              <a:rPr lang="ar-SA" sz="28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كادية </a:t>
            </a:r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والبابلية و الآشورية.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364566" y="4710137"/>
            <a:ext cx="6701302" cy="127751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22"/>
          <p:cNvSpPr/>
          <p:nvPr/>
        </p:nvSpPr>
        <p:spPr>
          <a:xfrm>
            <a:off x="1407777" y="1384668"/>
            <a:ext cx="6701302" cy="1277512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                              </a:t>
            </a:r>
            <a:endParaRPr lang="en-US" dirty="0"/>
          </a:p>
        </p:txBody>
      </p:sp>
      <p:sp>
        <p:nvSpPr>
          <p:cNvPr id="24" name="مخطط انسيابي: تخزين داخلي 23"/>
          <p:cNvSpPr/>
          <p:nvPr/>
        </p:nvSpPr>
        <p:spPr>
          <a:xfrm>
            <a:off x="1501910" y="1417517"/>
            <a:ext cx="6509023" cy="1149746"/>
          </a:xfrm>
          <a:prstGeom prst="flowChartInternalStorage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تحتلّ جزيرة دلمون موقع</a:t>
            </a:r>
            <a:r>
              <a:rPr lang="ar-BH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ً</a:t>
            </a:r>
            <a:r>
              <a:rPr lang="ar-S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ا مميزًا في البحر .  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27" name="مجموعة 26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28" name="مخطط انسيابي: قرص ممغنط 27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9" name="مخطط انسيابي: قرص ممغنط 28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0" name="مخطط انسيابي: قرص ممغنط 29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1" name="شكل بيضاوي 30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4" name="شكل بيضاوي 3"/>
          <p:cNvSpPr/>
          <p:nvPr/>
        </p:nvSpPr>
        <p:spPr>
          <a:xfrm>
            <a:off x="1560769" y="1757579"/>
            <a:ext cx="563082" cy="618979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4" name="شكل بيضاوي 33"/>
          <p:cNvSpPr/>
          <p:nvPr/>
        </p:nvSpPr>
        <p:spPr>
          <a:xfrm>
            <a:off x="1525785" y="5039403"/>
            <a:ext cx="563082" cy="618979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5" name="شكل بيضاوي 34"/>
          <p:cNvSpPr/>
          <p:nvPr/>
        </p:nvSpPr>
        <p:spPr>
          <a:xfrm>
            <a:off x="1525785" y="3359072"/>
            <a:ext cx="563082" cy="618979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66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19" grpId="0" animBg="1"/>
      <p:bldP spid="22" grpId="0" animBg="1"/>
      <p:bldP spid="23" grpId="0" animBg="1"/>
      <p:bldP spid="24" grpId="0" animBg="1"/>
      <p:bldP spid="4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4"/>
          <p:cNvGrpSpPr/>
          <p:nvPr/>
        </p:nvGrpSpPr>
        <p:grpSpPr>
          <a:xfrm>
            <a:off x="735307" y="2391695"/>
            <a:ext cx="9866018" cy="1923130"/>
            <a:chOff x="115910" y="3332824"/>
            <a:chExt cx="8369351" cy="1076875"/>
          </a:xfrm>
        </p:grpSpPr>
        <p:sp>
          <p:nvSpPr>
            <p:cNvPr id="5" name="Rounded Rectangle 14"/>
            <p:cNvSpPr/>
            <p:nvPr/>
          </p:nvSpPr>
          <p:spPr bwMode="auto">
            <a:xfrm>
              <a:off x="115910" y="3332824"/>
              <a:ext cx="7493912" cy="1076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287" tIns="46644" rIns="93287" bIns="46644" rtlCol="1" anchor="ctr"/>
            <a:lstStyle/>
            <a:p>
              <a:pPr algn="r" defTabSz="932962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SA" sz="54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يوضح أبرز مراحل تاريخ البحرين القديم. </a:t>
              </a:r>
              <a:endParaRPr lang="ar-BH" sz="54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6" name="مستطيل 23"/>
            <p:cNvSpPr/>
            <p:nvPr/>
          </p:nvSpPr>
          <p:spPr>
            <a:xfrm>
              <a:off x="7712528" y="3532696"/>
              <a:ext cx="772733" cy="758549"/>
            </a:xfrm>
            <a:prstGeom prst="rect">
              <a:avLst/>
            </a:prstGeom>
            <a:gradFill flip="none" rotWithShape="1">
              <a:gsLst>
                <a:gs pos="80000">
                  <a:srgbClr val="D1D1D1"/>
                </a:gs>
                <a:gs pos="12000">
                  <a:schemeClr val="accent3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/>
                <a:t>3</a:t>
              </a:r>
              <a:endParaRPr lang="en-US" sz="3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1" y="1785937"/>
            <a:ext cx="3609077" cy="2328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35" y="1984080"/>
            <a:ext cx="2045154" cy="26541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86088" y="342900"/>
            <a:ext cx="672941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BH" sz="4800" dirty="0"/>
              <a:t>نشاط 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371" y="1785937"/>
            <a:ext cx="3609077" cy="23288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2" y="2984205"/>
            <a:ext cx="2045154" cy="2654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3613" y="928688"/>
            <a:ext cx="375761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جاسم: السلام عليكم جميعا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9838" y="2995613"/>
            <a:ext cx="3757612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BH" sz="3200" dirty="0"/>
              <a:t>خالد: سيقوم جاسم بقراءة نص ، ثم سأقوم أنا بقراءة السؤال واختيار طالب للإجابة.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تند لدرس البحري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611" y="471488"/>
            <a:ext cx="8127900" cy="2486024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9" y="1028699"/>
            <a:ext cx="3609077" cy="2328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4" y="3555706"/>
            <a:ext cx="2045154" cy="2654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4613" y="3457576"/>
            <a:ext cx="8729663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4000" dirty="0"/>
              <a:t>س1: ضع عنوانا مناسبا للنص.</a:t>
            </a:r>
          </a:p>
          <a:p>
            <a:pPr algn="r" rtl="1"/>
            <a:endParaRPr lang="ar-BH" sz="4000" dirty="0"/>
          </a:p>
          <a:p>
            <a:pPr algn="r" rtl="1"/>
            <a:r>
              <a:rPr lang="ar-BH" sz="4000" dirty="0"/>
              <a:t>س2: كانت البحرين مأهولة بالسكان منذ العصر.......</a:t>
            </a:r>
          </a:p>
          <a:p>
            <a:pPr algn="r" rtl="1"/>
            <a:endParaRPr lang="ar-BH" sz="4000" dirty="0"/>
          </a:p>
          <a:p>
            <a:pPr algn="r" rtl="1"/>
            <a:r>
              <a:rPr lang="ar-BH" sz="4000" dirty="0"/>
              <a:t>س3: كيف عرفنا ذلك؟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مستند لدرس البحري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611" y="471488"/>
            <a:ext cx="8127900" cy="2486024"/>
          </a:xfrm>
          <a:prstGeom prst="rect">
            <a:avLst/>
          </a:prstGeom>
        </p:spPr>
      </p:pic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87833CB2-B791-49CC-81BB-CAC4AD205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959" y="1028699"/>
            <a:ext cx="3609077" cy="2328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FBA1B-2F77-47E7-BD0D-621C4275C3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34" y="3555706"/>
            <a:ext cx="2045154" cy="2654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14613" y="3457576"/>
            <a:ext cx="8729663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ar-BH" sz="4000" dirty="0"/>
              <a:t>س1: ضع عنوانا مناسبا للنص.</a:t>
            </a:r>
            <a:r>
              <a:rPr lang="ar-BH" sz="4000" dirty="0">
                <a:solidFill>
                  <a:srgbClr val="FF0000"/>
                </a:solidFill>
              </a:rPr>
              <a:t>( أي عنوان مناسب)</a:t>
            </a:r>
          </a:p>
          <a:p>
            <a:pPr algn="r" rtl="1"/>
            <a:endParaRPr lang="ar-BH" sz="4000" dirty="0"/>
          </a:p>
          <a:p>
            <a:pPr algn="r" rtl="1"/>
            <a:r>
              <a:rPr lang="ar-BH" sz="4000" dirty="0"/>
              <a:t>س2: كانت البحرين مأهولة بالسكان منذ العصر.......</a:t>
            </a:r>
          </a:p>
          <a:p>
            <a:pPr algn="r" rtl="1"/>
            <a:r>
              <a:rPr lang="ar-BH" sz="4000" dirty="0">
                <a:solidFill>
                  <a:srgbClr val="FF0000"/>
                </a:solidFill>
              </a:rPr>
              <a:t>الحجري الحديث.</a:t>
            </a:r>
          </a:p>
          <a:p>
            <a:pPr algn="r" rtl="1"/>
            <a:r>
              <a:rPr lang="ar-BH" sz="4000" dirty="0"/>
              <a:t>س3: كيف عرفنا ذلك؟</a:t>
            </a:r>
            <a:r>
              <a:rPr lang="ar-BH" sz="2800" dirty="0">
                <a:solidFill>
                  <a:srgbClr val="FF0000"/>
                </a:solidFill>
              </a:rPr>
              <a:t>من الحفريات والنصوص والشواهد الأثرية.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رابط مستقيم 19"/>
          <p:cNvCxnSpPr/>
          <p:nvPr/>
        </p:nvCxnSpPr>
        <p:spPr>
          <a:xfrm flipH="1" flipV="1">
            <a:off x="1382030" y="6360608"/>
            <a:ext cx="11926130" cy="14514"/>
          </a:xfrm>
          <a:prstGeom prst="lin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8865622" y="6410677"/>
            <a:ext cx="3164114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2000" b="1" dirty="0"/>
              <a:t>وزارة التربية والتعليم – 2020م</a:t>
            </a:r>
            <a:endParaRPr lang="en-US" sz="2000" b="1" dirty="0"/>
          </a:p>
        </p:txBody>
      </p:sp>
      <p:sp>
        <p:nvSpPr>
          <p:cNvPr id="38" name="مستطيل 37"/>
          <p:cNvSpPr/>
          <p:nvPr/>
        </p:nvSpPr>
        <p:spPr>
          <a:xfrm>
            <a:off x="1922018" y="1562693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مجموعة 1"/>
          <p:cNvGrpSpPr/>
          <p:nvPr/>
        </p:nvGrpSpPr>
        <p:grpSpPr>
          <a:xfrm>
            <a:off x="9342159" y="1970321"/>
            <a:ext cx="2687577" cy="2323884"/>
            <a:chOff x="8355908" y="2585758"/>
            <a:chExt cx="3336561" cy="3014941"/>
          </a:xfrm>
        </p:grpSpPr>
        <p:sp>
          <p:nvSpPr>
            <p:cNvPr id="14" name="شكل بيضاوي 13"/>
            <p:cNvSpPr/>
            <p:nvPr/>
          </p:nvSpPr>
          <p:spPr>
            <a:xfrm>
              <a:off x="8355908" y="2585758"/>
              <a:ext cx="3336561" cy="3014941"/>
            </a:xfrm>
            <a:prstGeom prst="ellipse">
              <a:avLst/>
            </a:prstGeom>
            <a:gradFill flip="none" rotWithShape="1">
              <a:gsLst>
                <a:gs pos="53000">
                  <a:srgbClr val="FF0000">
                    <a:tint val="66000"/>
                    <a:satMod val="160000"/>
                  </a:srgbClr>
                </a:gs>
                <a:gs pos="65000">
                  <a:srgbClr val="FF0000">
                    <a:tint val="44500"/>
                    <a:satMod val="160000"/>
                  </a:srgbClr>
                </a:gs>
                <a:gs pos="84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19050">
              <a:solidFill>
                <a:schemeClr val="bg2">
                  <a:lumMod val="1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1"/>
              <a:endPara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  <a:p>
              <a:pPr algn="ctr" rtl="1"/>
              <a:r>
                <a:rPr lang="ar-SA" sz="2800" b="1" dirty="0">
                  <a:solidFill>
                    <a:prstClr val="black"/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المراحل الرئيسة  في تاريخ البحرين: </a:t>
              </a:r>
              <a:endParaRPr lang="en-US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6" name="سهم للأسفل 15"/>
            <p:cNvSpPr/>
            <p:nvPr/>
          </p:nvSpPr>
          <p:spPr>
            <a:xfrm>
              <a:off x="9657256" y="2779587"/>
              <a:ext cx="802727" cy="608993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perspectiveFront" fov="3300000">
                <a:rot lat="486000" lon="19530000" rev="174000"/>
              </a:camera>
              <a:lightRig rig="harsh" dir="t">
                <a:rot lat="0" lon="0" rev="3000000"/>
              </a:lightRig>
            </a:scene3d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200" dirty="0"/>
                <a:t>3</a:t>
              </a:r>
              <a:endParaRPr lang="en-US" sz="4000" dirty="0"/>
            </a:p>
          </p:txBody>
        </p:sp>
      </p:grpSp>
      <p:sp>
        <p:nvSpPr>
          <p:cNvPr id="3" name="مخطط انسيابي: تخزين داخلي 2"/>
          <p:cNvSpPr/>
          <p:nvPr/>
        </p:nvSpPr>
        <p:spPr>
          <a:xfrm>
            <a:off x="1922018" y="1595542"/>
            <a:ext cx="7229269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حضارة البحرين كانت تسمى حضارة دلمون. 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9" name="مخطط انسيابي: تخزين داخلي 18"/>
          <p:cNvSpPr/>
          <p:nvPr/>
        </p:nvSpPr>
        <p:spPr>
          <a:xfrm>
            <a:off x="1922018" y="2418054"/>
            <a:ext cx="7247678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مارس سكان دلمون الزراعة، وصيد الأسماك وصيد اللؤلؤ.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1922018" y="2411037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مستطيل 22"/>
          <p:cNvSpPr/>
          <p:nvPr/>
        </p:nvSpPr>
        <p:spPr>
          <a:xfrm>
            <a:off x="1922018" y="708972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مخطط انسيابي: تخزين داخلي 23"/>
          <p:cNvSpPr/>
          <p:nvPr/>
        </p:nvSpPr>
        <p:spPr>
          <a:xfrm>
            <a:off x="1922018" y="741821"/>
            <a:ext cx="7229269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البحرين كانت مأهولة بالسكان منذ العصر الحجري الحديث.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مخطط انسيابي: تخزين داخلي 14"/>
          <p:cNvSpPr/>
          <p:nvPr/>
        </p:nvSpPr>
        <p:spPr>
          <a:xfrm>
            <a:off x="1922018" y="3271589"/>
            <a:ext cx="7235199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علاقات دلمون التجارية كانت مع بلاد الرافدين وبلاد السند. 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909539" y="3264572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مخطط انسيابي: تخزين داخلي 17"/>
          <p:cNvSpPr/>
          <p:nvPr/>
        </p:nvSpPr>
        <p:spPr>
          <a:xfrm>
            <a:off x="1909539" y="4126347"/>
            <a:ext cx="7260157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أصبحت دلمون جزءًا من إمبراطورية الإسكندر المقدوني. </a:t>
            </a:r>
            <a:endParaRPr lang="en-US" sz="28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1922018" y="4119330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مخطط انسيابي: تخزين داخلي 25"/>
          <p:cNvSpPr/>
          <p:nvPr/>
        </p:nvSpPr>
        <p:spPr>
          <a:xfrm>
            <a:off x="1909539" y="4970315"/>
            <a:ext cx="7247678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في عهد الاسكندر حملت دلمون اسمًا جديدًا ( تايلوس و </a:t>
            </a:r>
            <a:r>
              <a:rPr lang="ar-BH" sz="2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</a:t>
            </a:r>
            <a:r>
              <a:rPr lang="ar-SA" sz="2600" b="1" dirty="0" err="1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رادوس</a:t>
            </a:r>
            <a:r>
              <a:rPr lang="ar-SA" sz="2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)</a:t>
            </a:r>
            <a:r>
              <a:rPr lang="ar-BH" sz="2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</a:t>
            </a:r>
            <a:endParaRPr lang="en-US" sz="26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1909539" y="4963298"/>
            <a:ext cx="7327414" cy="729343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مجموعة 32"/>
          <p:cNvGrpSpPr/>
          <p:nvPr/>
        </p:nvGrpSpPr>
        <p:grpSpPr>
          <a:xfrm>
            <a:off x="115910" y="163275"/>
            <a:ext cx="4554564" cy="368944"/>
            <a:chOff x="130718" y="242664"/>
            <a:chExt cx="4288414" cy="449434"/>
          </a:xfrm>
        </p:grpSpPr>
        <p:sp>
          <p:nvSpPr>
            <p:cNvPr id="34" name="مخطط انسيابي: قرص ممغنط 33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5" name="مخطط انسيابي: قرص ممغنط 34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6" name="مخطط انسيابي: قرص ممغنط 35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7" name="شكل بيضاوي 36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9" name="شكل بيضاوي 38"/>
          <p:cNvSpPr/>
          <p:nvPr/>
        </p:nvSpPr>
        <p:spPr>
          <a:xfrm>
            <a:off x="2066910" y="882733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1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0" name="شكل بيضاوي 39"/>
          <p:cNvSpPr/>
          <p:nvPr/>
        </p:nvSpPr>
        <p:spPr>
          <a:xfrm>
            <a:off x="2090280" y="1743034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2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1" name="شكل بيضاوي 40"/>
          <p:cNvSpPr/>
          <p:nvPr/>
        </p:nvSpPr>
        <p:spPr>
          <a:xfrm>
            <a:off x="2066910" y="2524678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3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2055379" y="3354673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4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3" name="شكل بيضاوي 42"/>
          <p:cNvSpPr/>
          <p:nvPr/>
        </p:nvSpPr>
        <p:spPr>
          <a:xfrm>
            <a:off x="2066910" y="4238342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5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44" name="شكل بيضاوي 43"/>
          <p:cNvSpPr/>
          <p:nvPr/>
        </p:nvSpPr>
        <p:spPr>
          <a:xfrm>
            <a:off x="2066910" y="5131351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6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0" name="مخطط انسيابي: تخزين داخلي 25"/>
          <p:cNvSpPr/>
          <p:nvPr/>
        </p:nvSpPr>
        <p:spPr>
          <a:xfrm>
            <a:off x="1890489" y="5651353"/>
            <a:ext cx="7247678" cy="656400"/>
          </a:xfrm>
          <a:prstGeom prst="flowChartInternalStorag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BH" sz="2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قبل الفتح الإسلامي كان أسم البحرين ( أوال )</a:t>
            </a:r>
            <a:endParaRPr lang="en-US" sz="26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1" name="شكل بيضاوي 43"/>
          <p:cNvSpPr/>
          <p:nvPr/>
        </p:nvSpPr>
        <p:spPr>
          <a:xfrm>
            <a:off x="2019285" y="5740951"/>
            <a:ext cx="563082" cy="510765"/>
          </a:xfrm>
          <a:prstGeom prst="ellipse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Sakkal Majalla" panose="02000000000000000000" pitchFamily="2" charset="-78"/>
              </a:rPr>
              <a:t>7</a:t>
            </a:r>
            <a:endParaRPr 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457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" grpId="0" animBg="1"/>
      <p:bldP spid="19" grpId="0" animBg="1"/>
      <p:bldP spid="22" grpId="0" animBg="1"/>
      <p:bldP spid="23" grpId="0" animBg="1"/>
      <p:bldP spid="24" grpId="0" animBg="1"/>
      <p:bldP spid="15" grpId="0" animBg="1"/>
      <p:bldP spid="17" grpId="0" animBg="1"/>
      <p:bldP spid="18" grpId="0" animBg="1"/>
      <p:bldP spid="25" grpId="0" animBg="1"/>
      <p:bldP spid="26" grpId="0" animBg="1"/>
      <p:bldP spid="2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/>
          <p:cNvGrpSpPr/>
          <p:nvPr/>
        </p:nvGrpSpPr>
        <p:grpSpPr>
          <a:xfrm>
            <a:off x="115910" y="6360608"/>
            <a:ext cx="11926130" cy="464910"/>
            <a:chOff x="115910" y="6400800"/>
            <a:chExt cx="11926130" cy="464910"/>
          </a:xfrm>
          <a:solidFill>
            <a:schemeClr val="bg1">
              <a:lumMod val="95000"/>
            </a:schemeClr>
          </a:solidFill>
        </p:grpSpPr>
        <p:cxnSp>
          <p:nvCxnSpPr>
            <p:cNvPr id="20" name="رابط مستقيم 19"/>
            <p:cNvCxnSpPr/>
            <p:nvPr/>
          </p:nvCxnSpPr>
          <p:spPr>
            <a:xfrm flipH="1" flipV="1">
              <a:off x="115910" y="6400800"/>
              <a:ext cx="11926130" cy="14514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8877926" y="6465600"/>
              <a:ext cx="316411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وزارة التربية والتعليم – 2020م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" name="مربع نص 24"/>
          <p:cNvSpPr txBox="1"/>
          <p:nvPr/>
        </p:nvSpPr>
        <p:spPr>
          <a:xfrm>
            <a:off x="7291559" y="1658693"/>
            <a:ext cx="4447440" cy="633851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defRPr sz="32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ar-SA" sz="4400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حدد موقع دلم</a:t>
            </a:r>
            <a:r>
              <a:rPr lang="ar-BH" sz="4400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</a:t>
            </a:r>
            <a:r>
              <a:rPr lang="ar-SA" sz="4400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ن</a:t>
            </a:r>
            <a:endParaRPr lang="ar-SY" sz="4400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42777" t="31423" r="11445" b="8507"/>
          <a:stretch/>
        </p:blipFill>
        <p:spPr>
          <a:xfrm>
            <a:off x="263380" y="800100"/>
            <a:ext cx="6524386" cy="4813300"/>
          </a:xfrm>
          <a:prstGeom prst="rect">
            <a:avLst/>
          </a:prstGeom>
        </p:spPr>
      </p:pic>
      <p:sp>
        <p:nvSpPr>
          <p:cNvPr id="6" name="شكل بيضاوي 5"/>
          <p:cNvSpPr/>
          <p:nvPr/>
        </p:nvSpPr>
        <p:spPr>
          <a:xfrm>
            <a:off x="3429000" y="3124200"/>
            <a:ext cx="520700" cy="4953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شكل بيضاوي 23"/>
          <p:cNvSpPr/>
          <p:nvPr/>
        </p:nvSpPr>
        <p:spPr>
          <a:xfrm>
            <a:off x="4508500" y="1270000"/>
            <a:ext cx="1104900" cy="10795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نجمة ذات 24 نقطة 6"/>
          <p:cNvSpPr/>
          <p:nvPr/>
        </p:nvSpPr>
        <p:spPr>
          <a:xfrm>
            <a:off x="3299017" y="2933700"/>
            <a:ext cx="777683" cy="822325"/>
          </a:xfrm>
          <a:prstGeom prst="star24">
            <a:avLst>
              <a:gd name="adj" fmla="val 28801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8" name="مجموعة 17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22" name="مخطط انسيابي: قرص ممغنط 21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مخطط انسيابي: قرص ممغنط 22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مخطط انسيابي: قرص ممغنط 25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28" name="مستطيل مستدير الزوايا 27"/>
          <p:cNvSpPr/>
          <p:nvPr/>
        </p:nvSpPr>
        <p:spPr>
          <a:xfrm>
            <a:off x="7291560" y="219547"/>
            <a:ext cx="4447440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3600" b="1" dirty="0">
                <a:ln w="1905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خلال دقيقة:  </a:t>
            </a:r>
            <a:endParaRPr lang="en-US" sz="3600" b="1" dirty="0">
              <a:ln w="1905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213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 animBg="1"/>
      <p:bldP spid="24" grpId="0" animBg="1"/>
      <p:bldP spid="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/>
          <p:cNvGrpSpPr/>
          <p:nvPr/>
        </p:nvGrpSpPr>
        <p:grpSpPr>
          <a:xfrm>
            <a:off x="115910" y="6360608"/>
            <a:ext cx="11926130" cy="464910"/>
            <a:chOff x="115910" y="6400800"/>
            <a:chExt cx="11926130" cy="464910"/>
          </a:xfrm>
          <a:solidFill>
            <a:schemeClr val="bg1">
              <a:lumMod val="95000"/>
            </a:schemeClr>
          </a:solidFill>
        </p:grpSpPr>
        <p:cxnSp>
          <p:nvCxnSpPr>
            <p:cNvPr id="20" name="رابط مستقيم 19"/>
            <p:cNvCxnSpPr/>
            <p:nvPr/>
          </p:nvCxnSpPr>
          <p:spPr>
            <a:xfrm flipH="1" flipV="1">
              <a:off x="115910" y="6400800"/>
              <a:ext cx="11926130" cy="14514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8877926" y="6465600"/>
              <a:ext cx="316411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وزارة التربية والتعليم – 2020م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 cstate="print"/>
          <a:srcRect l="20717" t="31597" r="17106" b="23611"/>
          <a:stretch/>
        </p:blipFill>
        <p:spPr>
          <a:xfrm>
            <a:off x="565215" y="1102899"/>
            <a:ext cx="7116957" cy="3376847"/>
          </a:xfrm>
          <a:prstGeom prst="rect">
            <a:avLst/>
          </a:prstGeom>
        </p:spPr>
      </p:pic>
      <p:grpSp>
        <p:nvGrpSpPr>
          <p:cNvPr id="4" name="مجموعة 3"/>
          <p:cNvGrpSpPr/>
          <p:nvPr/>
        </p:nvGrpSpPr>
        <p:grpSpPr>
          <a:xfrm>
            <a:off x="565215" y="4702875"/>
            <a:ext cx="7116957" cy="1143324"/>
            <a:chOff x="892397" y="898613"/>
            <a:chExt cx="10347103" cy="1182095"/>
          </a:xfrm>
        </p:grpSpPr>
        <p:sp>
          <p:nvSpPr>
            <p:cNvPr id="7" name="مستطيل 6"/>
            <p:cNvSpPr/>
            <p:nvPr/>
          </p:nvSpPr>
          <p:spPr>
            <a:xfrm>
              <a:off x="892397" y="898613"/>
              <a:ext cx="10347103" cy="1182095"/>
            </a:xfrm>
            <a:prstGeom prst="rect">
              <a:avLst/>
            </a:prstGeom>
            <a:gradFill flip="none" rotWithShape="1">
              <a:gsLst>
                <a:gs pos="53000">
                  <a:srgbClr val="FF0000">
                    <a:tint val="66000"/>
                    <a:satMod val="160000"/>
                  </a:srgbClr>
                </a:gs>
                <a:gs pos="65000">
                  <a:srgbClr val="FF0000">
                    <a:tint val="44500"/>
                    <a:satMod val="160000"/>
                  </a:srgbClr>
                </a:gs>
                <a:gs pos="84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571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" name="صورة 1"/>
            <p:cNvPicPr>
              <a:picLocks noChangeAspect="1"/>
            </p:cNvPicPr>
            <p:nvPr/>
          </p:nvPicPr>
          <p:blipFill rotWithShape="1">
            <a:blip r:embed="rId2" cstate="print"/>
            <a:srcRect l="20522" t="77257" r="16715" b="8507"/>
            <a:stretch/>
          </p:blipFill>
          <p:spPr>
            <a:xfrm>
              <a:off x="892397" y="989022"/>
              <a:ext cx="10347103" cy="1041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5" name="مجموعة 14"/>
          <p:cNvGrpSpPr/>
          <p:nvPr/>
        </p:nvGrpSpPr>
        <p:grpSpPr>
          <a:xfrm>
            <a:off x="565215" y="267536"/>
            <a:ext cx="4554564" cy="368944"/>
            <a:chOff x="130718" y="242664"/>
            <a:chExt cx="4288414" cy="449434"/>
          </a:xfrm>
        </p:grpSpPr>
        <p:sp>
          <p:nvSpPr>
            <p:cNvPr id="16" name="مخطط انسيابي: قرص ممغنط 15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مخطط انسيابي: قرص ممغنط 16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8" name="مخطط انسيابي: قرص ممغنط 17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2" name="شكل بيضاوي 21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5" name="مستطيل 4"/>
          <p:cNvSpPr/>
          <p:nvPr/>
        </p:nvSpPr>
        <p:spPr>
          <a:xfrm>
            <a:off x="8596572" y="1871805"/>
            <a:ext cx="2447779" cy="325347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الشواهد </a:t>
            </a:r>
          </a:p>
          <a:p>
            <a:pPr algn="ctr"/>
            <a:r>
              <a:rPr lang="ar-SA" sz="4400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الأثرية </a:t>
            </a:r>
          </a:p>
          <a:p>
            <a:pPr algn="ctr"/>
            <a:r>
              <a:rPr lang="ar-SA" sz="4400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</a:t>
            </a:r>
          </a:p>
          <a:p>
            <a:pPr algn="ctr"/>
            <a:r>
              <a:rPr lang="ar-SA" sz="4400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البحرين.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 flipV="1">
            <a:off x="2851246" y="5444197"/>
            <a:ext cx="1242448" cy="14068"/>
          </a:xfrm>
          <a:prstGeom prst="line">
            <a:avLst/>
          </a:prstGeom>
          <a:ln w="38100">
            <a:gradFill>
              <a:gsLst>
                <a:gs pos="75000">
                  <a:srgbClr val="FF0000"/>
                </a:gs>
                <a:gs pos="18462">
                  <a:srgbClr val="EDD8DE"/>
                </a:gs>
                <a:gs pos="0">
                  <a:schemeClr val="bg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7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/>
          <p:cNvGrpSpPr/>
          <p:nvPr/>
        </p:nvGrpSpPr>
        <p:grpSpPr>
          <a:xfrm>
            <a:off x="748335" y="4734776"/>
            <a:ext cx="11014202" cy="1913939"/>
            <a:chOff x="748335" y="4734776"/>
            <a:chExt cx="11014202" cy="1913939"/>
          </a:xfrm>
        </p:grpSpPr>
        <p:sp>
          <p:nvSpPr>
            <p:cNvPr id="43" name="مستطيل مستدير الزوايا 42"/>
            <p:cNvSpPr/>
            <p:nvPr/>
          </p:nvSpPr>
          <p:spPr>
            <a:xfrm>
              <a:off x="748335" y="4734776"/>
              <a:ext cx="11014202" cy="191393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685800" indent="-6858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48" name="مجموعة 47"/>
            <p:cNvGrpSpPr/>
            <p:nvPr/>
          </p:nvGrpSpPr>
          <p:grpSpPr>
            <a:xfrm>
              <a:off x="3236097" y="5023071"/>
              <a:ext cx="650030" cy="882900"/>
              <a:chOff x="3937746" y="1632744"/>
              <a:chExt cx="533210" cy="789200"/>
            </a:xfrm>
          </p:grpSpPr>
          <p:sp>
            <p:nvSpPr>
              <p:cNvPr id="50" name="مستطيل 49"/>
              <p:cNvSpPr/>
              <p:nvPr/>
            </p:nvSpPr>
            <p:spPr>
              <a:xfrm>
                <a:off x="3937746" y="1632744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مستطيل 50"/>
              <p:cNvSpPr/>
              <p:nvPr/>
            </p:nvSpPr>
            <p:spPr>
              <a:xfrm>
                <a:off x="3937746" y="2053177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مستطيل 17"/>
            <p:cNvSpPr/>
            <p:nvPr/>
          </p:nvSpPr>
          <p:spPr>
            <a:xfrm>
              <a:off x="1106174" y="4847721"/>
              <a:ext cx="1983346" cy="1478435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صح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3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خطأ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endParaRPr lang="ar-SA" sz="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952972" y="905402"/>
            <a:ext cx="10856889" cy="1755730"/>
            <a:chOff x="952972" y="905402"/>
            <a:chExt cx="10856889" cy="1755730"/>
          </a:xfrm>
        </p:grpSpPr>
        <p:sp>
          <p:nvSpPr>
            <p:cNvPr id="32" name="مربع نص 31"/>
            <p:cNvSpPr txBox="1"/>
            <p:nvPr/>
          </p:nvSpPr>
          <p:spPr>
            <a:xfrm>
              <a:off x="952972" y="905402"/>
              <a:ext cx="10856889" cy="1755730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lvl="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33" name="مجموعة 32"/>
            <p:cNvGrpSpPr/>
            <p:nvPr/>
          </p:nvGrpSpPr>
          <p:grpSpPr>
            <a:xfrm>
              <a:off x="1210548" y="1061724"/>
              <a:ext cx="2649758" cy="1478435"/>
              <a:chOff x="1236371" y="1021156"/>
              <a:chExt cx="2649758" cy="1478435"/>
            </a:xfrm>
          </p:grpSpPr>
          <p:grpSp>
            <p:nvGrpSpPr>
              <p:cNvPr id="34" name="مجموعة 33"/>
              <p:cNvGrpSpPr/>
              <p:nvPr/>
            </p:nvGrpSpPr>
            <p:grpSpPr>
              <a:xfrm>
                <a:off x="3236099" y="1046716"/>
                <a:ext cx="650030" cy="1378091"/>
                <a:chOff x="3937746" y="1632744"/>
                <a:chExt cx="533210" cy="1231837"/>
              </a:xfrm>
            </p:grpSpPr>
            <p:sp>
              <p:nvSpPr>
                <p:cNvPr id="36" name="مستطيل 35"/>
                <p:cNvSpPr/>
                <p:nvPr/>
              </p:nvSpPr>
              <p:spPr>
                <a:xfrm>
                  <a:off x="3937746" y="2053177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مستطيل 36"/>
                <p:cNvSpPr/>
                <p:nvPr/>
              </p:nvSpPr>
              <p:spPr>
                <a:xfrm>
                  <a:off x="3937746" y="2495814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مستطيل 38"/>
                <p:cNvSpPr/>
                <p:nvPr/>
              </p:nvSpPr>
              <p:spPr>
                <a:xfrm>
                  <a:off x="3937746" y="1632744"/>
                  <a:ext cx="533210" cy="368767"/>
                </a:xfrm>
                <a:prstGeom prst="rect">
                  <a:avLst/>
                </a:prstGeom>
                <a:ln w="28575">
                  <a:solidFill>
                    <a:srgbClr val="00206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5" name="مستطيل 34"/>
              <p:cNvSpPr/>
              <p:nvPr/>
            </p:nvSpPr>
            <p:spPr>
              <a:xfrm>
                <a:off x="1236371" y="1021156"/>
                <a:ext cx="1867437" cy="147843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Low" rtl="1"/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القديم</a:t>
                </a:r>
              </a:p>
              <a:p>
                <a:pPr algn="justLow" rtl="1"/>
                <a:endParaRPr lang="ar-SA" sz="14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الحديث.</a:t>
                </a:r>
              </a:p>
              <a:p>
                <a:pPr algn="justLow" rtl="1"/>
                <a:endParaRPr lang="ar-SA" sz="12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justLow" rtl="1"/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البرونزي.</a:t>
                </a:r>
              </a:p>
            </p:txBody>
          </p:sp>
        </p:grpSp>
      </p:grpSp>
      <p:grpSp>
        <p:nvGrpSpPr>
          <p:cNvPr id="12" name="مجموعة 11"/>
          <p:cNvGrpSpPr/>
          <p:nvPr/>
        </p:nvGrpSpPr>
        <p:grpSpPr>
          <a:xfrm>
            <a:off x="862885" y="2760244"/>
            <a:ext cx="10946976" cy="1849989"/>
            <a:chOff x="862885" y="2760244"/>
            <a:chExt cx="10946976" cy="1849989"/>
          </a:xfrm>
        </p:grpSpPr>
        <p:sp>
          <p:nvSpPr>
            <p:cNvPr id="42" name="مستطيل مستدير الزوايا 41"/>
            <p:cNvSpPr/>
            <p:nvPr/>
          </p:nvSpPr>
          <p:spPr>
            <a:xfrm>
              <a:off x="862885" y="2760244"/>
              <a:ext cx="10946976" cy="1849989"/>
            </a:xfrm>
            <a:prstGeom prst="round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marL="457200" indent="-457200"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endParaRPr lang="ar-SA" sz="2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grpSp>
          <p:nvGrpSpPr>
            <p:cNvPr id="41" name="مجموعة 40"/>
            <p:cNvGrpSpPr/>
            <p:nvPr/>
          </p:nvGrpSpPr>
          <p:grpSpPr>
            <a:xfrm>
              <a:off x="3236097" y="3001467"/>
              <a:ext cx="650030" cy="895781"/>
              <a:chOff x="3937746" y="1655768"/>
              <a:chExt cx="533210" cy="800714"/>
            </a:xfrm>
          </p:grpSpPr>
          <p:sp>
            <p:nvSpPr>
              <p:cNvPr id="44" name="مستطيل 43"/>
              <p:cNvSpPr/>
              <p:nvPr/>
            </p:nvSpPr>
            <p:spPr>
              <a:xfrm>
                <a:off x="3937746" y="1655768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مستطيل 44"/>
              <p:cNvSpPr/>
              <p:nvPr/>
            </p:nvSpPr>
            <p:spPr>
              <a:xfrm>
                <a:off x="3937746" y="2087715"/>
                <a:ext cx="533210" cy="368767"/>
              </a:xfrm>
              <a:prstGeom prst="rect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مستطيل 14"/>
            <p:cNvSpPr/>
            <p:nvPr/>
          </p:nvSpPr>
          <p:spPr>
            <a:xfrm>
              <a:off x="1236371" y="2778896"/>
              <a:ext cx="1867436" cy="138406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صح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justLow" rtl="1"/>
              <a:r>
                <a:rPr lang="ar-BH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خطأ</a:t>
              </a:r>
              <a:endPara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8" name="مخطط انسيابي: تخزين داخلي 37"/>
            <p:cNvSpPr/>
            <p:nvPr/>
          </p:nvSpPr>
          <p:spPr>
            <a:xfrm>
              <a:off x="4459457" y="3180948"/>
              <a:ext cx="7303079" cy="726280"/>
            </a:xfrm>
            <a:prstGeom prst="flowChartInternalStorage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/>
            <a:p>
              <a:pPr algn="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ترتبط </a:t>
              </a:r>
              <a:r>
                <a:rPr lang="ar-BH" sz="2400" b="1" dirty="0" err="1">
                  <a:solidFill>
                    <a:schemeClr val="bg2">
                      <a:lumMod val="10000"/>
                    </a:schemeClr>
                  </a:solidFill>
                </a:rPr>
                <a:t>دلمون</a:t>
              </a:r>
              <a:r>
                <a:rPr lang="ar-BH" sz="2400" b="1" dirty="0">
                  <a:solidFill>
                    <a:schemeClr val="bg2">
                      <a:lumMod val="10000"/>
                    </a:schemeClr>
                  </a:solidFill>
                </a:rPr>
                <a:t> مع بلاد الرافدين وبلاد السند بعلاقات تجارية</a:t>
              </a:r>
              <a:endParaRPr lang="en-US" sz="24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6" name="مستطيل مستدير الزوايا 15"/>
          <p:cNvSpPr/>
          <p:nvPr/>
        </p:nvSpPr>
        <p:spPr>
          <a:xfrm>
            <a:off x="5323181" y="1153261"/>
            <a:ext cx="6439355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3200" b="1" dirty="0">
                <a:ln w="1905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أختَرْ الجواب الصحيح وضعْ (✓) في المربَّع المناسب: </a:t>
            </a:r>
            <a:endParaRPr lang="en-US" sz="3200" b="1" dirty="0">
              <a:ln w="1905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9000" y="747677"/>
            <a:ext cx="4407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217420" y="747677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67" name="مستطيل 66"/>
          <p:cNvSpPr/>
          <p:nvPr/>
        </p:nvSpPr>
        <p:spPr>
          <a:xfrm>
            <a:off x="102871" y="976004"/>
            <a:ext cx="5309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>
                <a:ln w="19050"/>
                <a:solidFill>
                  <a:srgbClr val="FF0000"/>
                </a:solidFill>
              </a:rPr>
              <a:t>✓</a:t>
            </a:r>
            <a:endParaRPr lang="en-US" dirty="0"/>
          </a:p>
        </p:txBody>
      </p:sp>
      <p:sp>
        <p:nvSpPr>
          <p:cNvPr id="29" name="مخطط انسيابي: تخزين داخلي 28"/>
          <p:cNvSpPr/>
          <p:nvPr/>
        </p:nvSpPr>
        <p:spPr>
          <a:xfrm>
            <a:off x="4459457" y="1753058"/>
            <a:ext cx="7303079" cy="656400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2400" b="1" dirty="0">
                <a:solidFill>
                  <a:schemeClr val="bg2">
                    <a:lumMod val="10000"/>
                  </a:schemeClr>
                </a:solidFill>
              </a:rPr>
              <a:t>البحرين كانت مأهولة بالسكان منذ العصر الحجر</a:t>
            </a: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ي.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مخطط انسيابي: تخزين داخلي 39"/>
          <p:cNvSpPr/>
          <p:nvPr/>
        </p:nvSpPr>
        <p:spPr>
          <a:xfrm>
            <a:off x="4459457" y="5229347"/>
            <a:ext cx="7303079" cy="591222"/>
          </a:xfrm>
          <a:prstGeom prst="flowChartInternalStorag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608" tIns="419608" rIns="419608" bIns="419608" numCol="1" spcCol="1270" anchor="ctr" anchorCtr="0">
            <a:noAutofit/>
          </a:bodyPr>
          <a:lstStyle/>
          <a:p>
            <a:pPr algn="r" defTabSz="26225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2400" b="1" dirty="0">
                <a:solidFill>
                  <a:schemeClr val="bg2">
                    <a:lumMod val="10000"/>
                  </a:schemeClr>
                </a:solidFill>
              </a:rPr>
              <a:t>قبل الفتح الإسلامي كان أسم البحرين ( أوال ) 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04404" y="866290"/>
            <a:ext cx="429382" cy="899307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>
              <a:ln w="1905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7" name="مجموعة 46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57" name="مخطط انسيابي: قرص ممغنط 56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مخطط انسيابي: قرص ممغنط 57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59" name="مخطط انسيابي: قرص ممغنط 58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60" name="شكل بيضاوي 59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61" name="مستطيل مستدير الزوايا 60"/>
          <p:cNvSpPr/>
          <p:nvPr/>
        </p:nvSpPr>
        <p:spPr>
          <a:xfrm>
            <a:off x="7866185" y="223692"/>
            <a:ext cx="3896351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BH" sz="3600" b="1" dirty="0">
                <a:ln w="1905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تقييم الهدف الثالث</a:t>
            </a:r>
            <a:endParaRPr lang="en-US" sz="3600" b="1" dirty="0">
              <a:ln w="1905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80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54 0.01435 L 0.26172 0.1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3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24987 0.31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87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0185 L 0.26172 0.575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04" y="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  <p:bldP spid="67" grpId="0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267097"/>
            <a:ext cx="11964473" cy="4909866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الالتزام بالوقت في الحضور والانصراف.</a:t>
            </a:r>
          </a:p>
          <a:p>
            <a:pPr>
              <a:buNone/>
            </a:pPr>
            <a:endParaRPr lang="ar-BH" sz="3900" b="1" dirty="0">
              <a:solidFill>
                <a:schemeClr val="accent2"/>
              </a:solidFill>
            </a:endParaRPr>
          </a:p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غلق الميكرفون أثناء العرض والشرح.</a:t>
            </a:r>
          </a:p>
          <a:p>
            <a:pPr>
              <a:buNone/>
            </a:pPr>
            <a:endParaRPr lang="ar-BH" sz="3900" b="1" dirty="0">
              <a:solidFill>
                <a:schemeClr val="accent2"/>
              </a:solidFill>
            </a:endParaRPr>
          </a:p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رفع اليد عند المشاركة .</a:t>
            </a:r>
          </a:p>
          <a:p>
            <a:pPr>
              <a:buNone/>
            </a:pPr>
            <a:endParaRPr lang="ar-BH" sz="3900" b="1" dirty="0">
              <a:solidFill>
                <a:schemeClr val="accent2"/>
              </a:solidFill>
            </a:endParaRPr>
          </a:p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إنجاز المهام المطلوبة في الوقت المحدد.</a:t>
            </a:r>
          </a:p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نستمع لزملائنا الطلبة ، ونحترم آرائهم.</a:t>
            </a:r>
          </a:p>
          <a:p>
            <a:pPr algn="r" rtl="1"/>
            <a:r>
              <a:rPr lang="ar-BH" sz="3900" b="1" dirty="0">
                <a:solidFill>
                  <a:schemeClr val="accent2"/>
                </a:solidFill>
              </a:rPr>
              <a:t>نستمع ونشارك بفاعلية ، ونتجنب المقاطعة.</a:t>
            </a:r>
          </a:p>
          <a:p>
            <a:endParaRPr lang="ar-BH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BH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ar-BH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54034"/>
          </a:xfrm>
        </p:spPr>
        <p:txBody>
          <a:bodyPr>
            <a:noAutofit/>
          </a:bodyPr>
          <a:lstStyle/>
          <a:p>
            <a:pPr algn="ctr"/>
            <a:r>
              <a:rPr lang="ar-BH" sz="8800" b="1" dirty="0"/>
              <a:t>الإتفاقية</a:t>
            </a:r>
          </a:p>
        </p:txBody>
      </p:sp>
      <p:pic>
        <p:nvPicPr>
          <p:cNvPr id="4" name="Picture 3" descr="غلق الميكرفون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787" y="2060848"/>
            <a:ext cx="1057824" cy="1265320"/>
          </a:xfrm>
          <a:prstGeom prst="rect">
            <a:avLst/>
          </a:prstGeom>
        </p:spPr>
      </p:pic>
      <p:pic>
        <p:nvPicPr>
          <p:cNvPr id="5" name="Picture 4" descr="رفع اليد في المشارك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3926" y="3140968"/>
            <a:ext cx="1835033" cy="1032207"/>
          </a:xfrm>
          <a:prstGeom prst="rect">
            <a:avLst/>
          </a:prstGeom>
        </p:spPr>
      </p:pic>
      <p:pic>
        <p:nvPicPr>
          <p:cNvPr id="6" name="Picture 5" descr="الالتزام بالوقت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67543" y="1292254"/>
            <a:ext cx="1632181" cy="13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0582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/>
          <p:cNvPicPr>
            <a:picLocks noChangeAspect="1"/>
          </p:cNvPicPr>
          <p:nvPr/>
        </p:nvPicPr>
        <p:blipFill rotWithShape="1">
          <a:blip r:embed="rId2" cstate="print"/>
          <a:srcRect l="5226" t="46435" r="78540" b="26277"/>
          <a:stretch/>
        </p:blipFill>
        <p:spPr>
          <a:xfrm>
            <a:off x="3596049" y="1413871"/>
            <a:ext cx="4443978" cy="420009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grpSp>
        <p:nvGrpSpPr>
          <p:cNvPr id="6" name="مجموعة 5"/>
          <p:cNvGrpSpPr/>
          <p:nvPr/>
        </p:nvGrpSpPr>
        <p:grpSpPr>
          <a:xfrm>
            <a:off x="115910" y="6400800"/>
            <a:ext cx="11926130" cy="414670"/>
            <a:chOff x="115910" y="6400800"/>
            <a:chExt cx="11926130" cy="414670"/>
          </a:xfrm>
        </p:grpSpPr>
        <p:cxnSp>
          <p:nvCxnSpPr>
            <p:cNvPr id="8" name="رابط مستقيم 7"/>
            <p:cNvCxnSpPr/>
            <p:nvPr/>
          </p:nvCxnSpPr>
          <p:spPr>
            <a:xfrm flipH="1" flipV="1">
              <a:off x="115910" y="6400800"/>
              <a:ext cx="11926130" cy="1451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مربع نص 8"/>
            <p:cNvSpPr txBox="1"/>
            <p:nvPr/>
          </p:nvSpPr>
          <p:spPr>
            <a:xfrm>
              <a:off x="8877926" y="6415360"/>
              <a:ext cx="3164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000" b="1" dirty="0">
                  <a:solidFill>
                    <a:prstClr val="black"/>
                  </a:solidFill>
                </a:rPr>
                <a:t>وزارة التربية والتعليم – 2020م</a:t>
              </a:r>
              <a:endParaRPr lang="en-US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" name="Title 2"/>
          <p:cNvSpPr txBox="1">
            <a:spLocks/>
          </p:cNvSpPr>
          <p:nvPr/>
        </p:nvSpPr>
        <p:spPr>
          <a:xfrm>
            <a:off x="467833" y="450510"/>
            <a:ext cx="11436439" cy="56495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34925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  <a:softEdge rad="635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SA" sz="4800" b="1" dirty="0">
                <a:solidFill>
                  <a:prstClr val="black"/>
                </a:solidFill>
                <a:latin typeface="+mn-lt"/>
                <a:ea typeface="Calibri" panose="020F0502020204030204" pitchFamily="34" charset="0"/>
                <a:cs typeface="Sakkal Majalla" panose="02000000000000000000" pitchFamily="2" charset="-78"/>
              </a:rPr>
              <a:t>نلتقي في الدرس القادم</a:t>
            </a:r>
          </a:p>
        </p:txBody>
      </p:sp>
      <p:sp>
        <p:nvSpPr>
          <p:cNvPr id="13" name="قوس 12"/>
          <p:cNvSpPr/>
          <p:nvPr/>
        </p:nvSpPr>
        <p:spPr>
          <a:xfrm rot="16200000" flipH="1">
            <a:off x="4074558" y="395857"/>
            <a:ext cx="3083936" cy="5816990"/>
          </a:xfrm>
          <a:prstGeom prst="arc">
            <a:avLst>
              <a:gd name="adj1" fmla="val 16200000"/>
              <a:gd name="adj2" fmla="val 1613197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 cstate="print"/>
          <a:srcRect l="31853" t="34287" r="31029" b="47932"/>
          <a:stretch/>
        </p:blipFill>
        <p:spPr>
          <a:xfrm>
            <a:off x="4758101" y="3648061"/>
            <a:ext cx="2825266" cy="760938"/>
          </a:xfrm>
          <a:prstGeom prst="rect">
            <a:avLst/>
          </a:prstGeom>
        </p:spPr>
      </p:pic>
      <p:sp>
        <p:nvSpPr>
          <p:cNvPr id="19" name="قوس 18"/>
          <p:cNvSpPr/>
          <p:nvPr/>
        </p:nvSpPr>
        <p:spPr>
          <a:xfrm rot="16200000" flipH="1">
            <a:off x="4226958" y="548257"/>
            <a:ext cx="3083936" cy="5816990"/>
          </a:xfrm>
          <a:prstGeom prst="arc">
            <a:avLst>
              <a:gd name="adj1" fmla="val 16200000"/>
              <a:gd name="adj2" fmla="val 1613197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قوس 19"/>
          <p:cNvSpPr/>
          <p:nvPr/>
        </p:nvSpPr>
        <p:spPr>
          <a:xfrm rot="16200000" flipH="1">
            <a:off x="4379358" y="700657"/>
            <a:ext cx="3083936" cy="5816990"/>
          </a:xfrm>
          <a:prstGeom prst="arc">
            <a:avLst>
              <a:gd name="adj1" fmla="val 16200000"/>
              <a:gd name="adj2" fmla="val 1613197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قوس 20"/>
          <p:cNvSpPr/>
          <p:nvPr/>
        </p:nvSpPr>
        <p:spPr>
          <a:xfrm rot="16200000" flipH="1">
            <a:off x="4531758" y="853057"/>
            <a:ext cx="3083936" cy="5816990"/>
          </a:xfrm>
          <a:prstGeom prst="arc">
            <a:avLst>
              <a:gd name="adj1" fmla="val 16200000"/>
              <a:gd name="adj2" fmla="val 1613197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قوس 21"/>
          <p:cNvSpPr/>
          <p:nvPr/>
        </p:nvSpPr>
        <p:spPr>
          <a:xfrm rot="16200000" flipH="1">
            <a:off x="4684158" y="1005457"/>
            <a:ext cx="3083936" cy="5816990"/>
          </a:xfrm>
          <a:prstGeom prst="arc">
            <a:avLst>
              <a:gd name="adj1" fmla="val 16200000"/>
              <a:gd name="adj2" fmla="val 16131977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مجموعة 22"/>
          <p:cNvGrpSpPr/>
          <p:nvPr/>
        </p:nvGrpSpPr>
        <p:grpSpPr>
          <a:xfrm>
            <a:off x="3339243" y="788276"/>
            <a:ext cx="4554564" cy="368944"/>
            <a:chOff x="130718" y="242664"/>
            <a:chExt cx="4288414" cy="449434"/>
          </a:xfrm>
        </p:grpSpPr>
        <p:sp>
          <p:nvSpPr>
            <p:cNvPr id="24" name="مخطط انسيابي: قرص ممغنط 23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مخطط انسيابي: قرص ممغنط 24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مخطط انسيابي: قرص ممغنط 25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0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dirty="0"/>
              <a:t>النشاط الاستهلالي: لأي حضارة الأثر التالي؟؟</a:t>
            </a:r>
          </a:p>
        </p:txBody>
      </p:sp>
      <p:pic>
        <p:nvPicPr>
          <p:cNvPr id="4" name="Picture 3" descr="دلمون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8748" y="1698992"/>
            <a:ext cx="3886743" cy="38391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17119" y="1718715"/>
            <a:ext cx="11914909" cy="5146683"/>
          </a:xfrm>
          <a:prstGeom prst="rect">
            <a:avLst/>
          </a:prstGeom>
          <a:gradFill flip="none" rotWithShape="1">
            <a:gsLst>
              <a:gs pos="100000">
                <a:srgbClr val="EC6D6D"/>
              </a:gs>
              <a:gs pos="7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28575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992835" y="3968892"/>
            <a:ext cx="5545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790942" y="3402329"/>
            <a:ext cx="7129267" cy="1113836"/>
          </a:xfrm>
          <a:prstGeom prst="rect">
            <a:avLst/>
          </a:prstGeom>
          <a:gradFill flip="none" rotWithShape="1">
            <a:gsLst>
              <a:gs pos="100000">
                <a:srgbClr val="EC6D6D"/>
              </a:gs>
              <a:gs pos="7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 b="1" dirty="0">
              <a:solidFill>
                <a:schemeClr val="bg2">
                  <a:lumMod val="10000"/>
                </a:schemeClr>
              </a:solidFill>
              <a:latin typeface="Calibri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799160" y="4628341"/>
            <a:ext cx="6933295" cy="1931155"/>
          </a:xfrm>
          <a:prstGeom prst="rect">
            <a:avLst/>
          </a:prstGeom>
          <a:gradFill flip="none" rotWithShape="1">
            <a:gsLst>
              <a:gs pos="100000">
                <a:srgbClr val="EC6D6D"/>
              </a:gs>
              <a:gs pos="7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b="1" dirty="0">
              <a:solidFill>
                <a:srgbClr val="FF0000"/>
              </a:solidFill>
              <a:latin typeface="Calibri"/>
            </a:endParaRPr>
          </a:p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الدرس:</a:t>
            </a:r>
          </a:p>
          <a:p>
            <a:pPr algn="r"/>
            <a:endParaRPr lang="ar-SA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 رقم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(</a:t>
            </a:r>
            <a:r>
              <a:rPr lang="ar-SY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28-</a:t>
            </a:r>
            <a:r>
              <a:rPr lang="ar-SY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 </a:t>
            </a:r>
            <a:r>
              <a:rPr lang="ar-SA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29</a:t>
            </a:r>
            <a:r>
              <a:rPr lang="ar-SY" sz="36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Wingdings" panose="05000000000000000000" pitchFamily="2" charset="2"/>
              </a:rPr>
              <a:t>).</a:t>
            </a:r>
            <a:endParaRPr lang="ar-SA" sz="3600" b="1" dirty="0">
              <a:solidFill>
                <a:schemeClr val="bg2">
                  <a:lumMod val="1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Wingdings" panose="05000000000000000000" pitchFamily="2" charset="2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4790942" y="2001505"/>
            <a:ext cx="6898528" cy="1316502"/>
            <a:chOff x="5338406" y="2282831"/>
            <a:chExt cx="6547701" cy="1316502"/>
          </a:xfrm>
        </p:grpSpPr>
        <p:sp>
          <p:nvSpPr>
            <p:cNvPr id="11" name="مستطيل 10"/>
            <p:cNvSpPr/>
            <p:nvPr/>
          </p:nvSpPr>
          <p:spPr>
            <a:xfrm>
              <a:off x="5338406" y="2282831"/>
              <a:ext cx="6547701" cy="1316502"/>
            </a:xfrm>
            <a:prstGeom prst="rect">
              <a:avLst/>
            </a:prstGeom>
            <a:gradFill flip="none" rotWithShape="1">
              <a:gsLst>
                <a:gs pos="100000">
                  <a:srgbClr val="EC6D6D"/>
                </a:gs>
                <a:gs pos="7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3200" b="1" dirty="0">
                <a:solidFill>
                  <a:schemeClr val="bg2">
                    <a:lumMod val="10000"/>
                  </a:schemeClr>
                </a:solidFill>
                <a:latin typeface="Calibri"/>
              </a:endParaRPr>
            </a:p>
          </p:txBody>
        </p:sp>
        <p:sp>
          <p:nvSpPr>
            <p:cNvPr id="9" name="شكل بيضاوي 8"/>
            <p:cNvSpPr/>
            <p:nvPr/>
          </p:nvSpPr>
          <p:spPr>
            <a:xfrm>
              <a:off x="5641881" y="2447500"/>
              <a:ext cx="1976460" cy="920944"/>
            </a:xfrm>
            <a:prstGeom prst="ellipse">
              <a:avLst/>
            </a:prstGeom>
            <a:gradFill flip="none" rotWithShape="1">
              <a:gsLst>
                <a:gs pos="100000">
                  <a:srgbClr val="EC6D6D"/>
                </a:gs>
                <a:gs pos="7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r>
                <a:rPr lang="ar-SA" sz="3200" b="1" dirty="0">
                  <a:solidFill>
                    <a:schemeClr val="bg2">
                      <a:lumMod val="1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الفصل الأول </a:t>
              </a:r>
              <a:endParaRPr lang="en-US" sz="3200" b="1" dirty="0">
                <a:solidFill>
                  <a:schemeClr val="bg2">
                    <a:lumMod val="1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4913328" y="4714736"/>
            <a:ext cx="4811498" cy="735983"/>
            <a:chOff x="5874193" y="4888262"/>
            <a:chExt cx="4087409" cy="523330"/>
          </a:xfrm>
        </p:grpSpPr>
        <p:sp>
          <p:nvSpPr>
            <p:cNvPr id="18" name="شكل بيضاوي 17"/>
            <p:cNvSpPr/>
            <p:nvPr/>
          </p:nvSpPr>
          <p:spPr>
            <a:xfrm>
              <a:off x="9324094" y="4977095"/>
              <a:ext cx="637508" cy="434497"/>
            </a:xfrm>
            <a:prstGeom prst="ellipse">
              <a:avLst/>
            </a:prstGeom>
            <a:gradFill flip="none" rotWithShape="1">
              <a:gsLst>
                <a:gs pos="72500">
                  <a:srgbClr val="EC6D6D"/>
                </a:gs>
                <a:gs pos="45000">
                  <a:schemeClr val="bg1">
                    <a:lumMod val="85000"/>
                  </a:schemeClr>
                </a:gs>
                <a:gs pos="100000">
                  <a:srgbClr val="FF0000"/>
                </a:gs>
              </a:gsLst>
              <a:lin ang="2700000" scaled="1"/>
              <a:tileRect/>
            </a:gradFill>
            <a:ln w="28575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000" b="1" dirty="0">
                  <a:solidFill>
                    <a:srgbClr val="FF0000"/>
                  </a:solidFill>
                  <a:latin typeface="Calibri"/>
                </a:rPr>
                <a:t>5</a:t>
              </a:r>
              <a:endParaRPr lang="en-US" sz="4000" b="1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3" name="مستطيل 2"/>
            <p:cNvSpPr/>
            <p:nvPr/>
          </p:nvSpPr>
          <p:spPr>
            <a:xfrm>
              <a:off x="5874193" y="4888262"/>
              <a:ext cx="3305407" cy="523330"/>
            </a:xfrm>
            <a:prstGeom prst="rect">
              <a:avLst/>
            </a:prstGeom>
            <a:gradFill flip="none" rotWithShape="1">
              <a:gsLst>
                <a:gs pos="100000">
                  <a:srgbClr val="EC6D6D"/>
                </a:gs>
                <a:gs pos="7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البحرين عبر التاريخ القديم</a:t>
              </a:r>
            </a:p>
          </p:txBody>
        </p:sp>
      </p:grpSp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3" cstate="print"/>
          <a:srcRect l="31853" t="34287" r="31029" b="47932"/>
          <a:stretch/>
        </p:blipFill>
        <p:spPr>
          <a:xfrm>
            <a:off x="7857960" y="2161022"/>
            <a:ext cx="3539761" cy="9533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مربع نص 18"/>
          <p:cNvSpPr txBox="1"/>
          <p:nvPr/>
        </p:nvSpPr>
        <p:spPr>
          <a:xfrm>
            <a:off x="5110677" y="3540317"/>
            <a:ext cx="5370706" cy="857148"/>
          </a:xfrm>
          <a:prstGeom prst="rect">
            <a:avLst/>
          </a:prstGeom>
          <a:gradFill flip="none" rotWithShape="1">
            <a:gsLst>
              <a:gs pos="100000">
                <a:srgbClr val="EC6D6D"/>
              </a:gs>
              <a:gs pos="7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  <a:latin typeface="Calibri"/>
              </a:defRPr>
            </a:lvl1pPr>
          </a:lstStyle>
          <a:p>
            <a:pPr rtl="1"/>
            <a:r>
              <a:rPr lang="ar-SY" sz="4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تاريخ الحضارات القديمة</a:t>
            </a:r>
            <a:endParaRPr lang="ar-SA" sz="44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10509519" y="3527199"/>
            <a:ext cx="1251072" cy="849677"/>
          </a:xfrm>
          <a:prstGeom prst="rect">
            <a:avLst/>
          </a:prstGeom>
          <a:gradFill flip="none" rotWithShape="1">
            <a:gsLst>
              <a:gs pos="100000">
                <a:srgbClr val="EC6D6D"/>
              </a:gs>
              <a:gs pos="70000">
                <a:schemeClr val="bg1">
                  <a:lumMod val="85000"/>
                </a:schemeClr>
              </a:gs>
            </a:gsLst>
            <a:lin ang="2700000" scaled="1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3200" b="1">
                <a:solidFill>
                  <a:srgbClr val="FF0000"/>
                </a:solidFill>
                <a:latin typeface="Calibri"/>
              </a:defRPr>
            </a:lvl1pPr>
          </a:lstStyle>
          <a:p>
            <a:pPr rtl="1"/>
            <a:r>
              <a:rPr lang="ar-SY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 </a:t>
            </a: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/>
          <a:srcRect l="44017" t="39664" r="17925" b="10529"/>
          <a:stretch/>
        </p:blipFill>
        <p:spPr>
          <a:xfrm>
            <a:off x="335442" y="2580768"/>
            <a:ext cx="4259563" cy="3134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صورة 13"/>
          <p:cNvPicPr>
            <a:picLocks noChangeAspect="1"/>
          </p:cNvPicPr>
          <p:nvPr/>
        </p:nvPicPr>
        <p:blipFill rotWithShape="1">
          <a:blip r:embed="rId4" cstate="print"/>
          <a:srcRect l="68885" t="43510" r="24304" b="43606"/>
          <a:stretch/>
        </p:blipFill>
        <p:spPr>
          <a:xfrm>
            <a:off x="5307061" y="5700866"/>
            <a:ext cx="712739" cy="757993"/>
          </a:xfrm>
          <a:prstGeom prst="ellipse">
            <a:avLst/>
          </a:prstGeom>
          <a:ln w="76200"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16" name="نجمة مكونة من 12 نقطة 15"/>
          <p:cNvSpPr/>
          <p:nvPr/>
        </p:nvSpPr>
        <p:spPr>
          <a:xfrm>
            <a:off x="2593274" y="2638704"/>
            <a:ext cx="1788228" cy="1209822"/>
          </a:xfrm>
          <a:prstGeom prst="star12">
            <a:avLst>
              <a:gd name="adj" fmla="val 27711"/>
            </a:avLst>
          </a:prstGeom>
          <a:gradFill>
            <a:gsLst>
              <a:gs pos="0">
                <a:srgbClr val="FF0000">
                  <a:alpha val="0"/>
                  <a:lumMod val="0"/>
                  <a:lumOff val="100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3137095" y="2912012"/>
            <a:ext cx="689317" cy="675250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Users\8101\Desktop\MicrosoftTeams-image.png"/>
          <p:cNvPicPr>
            <a:picLocks noChangeAspect="1" noChangeArrowheads="1"/>
          </p:cNvPicPr>
          <p:nvPr/>
        </p:nvPicPr>
        <p:blipFill>
          <a:blip r:embed="rId5" cstate="print"/>
          <a:srcRect t="18857" b="23605"/>
          <a:stretch>
            <a:fillRect/>
          </a:stretch>
        </p:blipFill>
        <p:spPr bwMode="auto">
          <a:xfrm>
            <a:off x="2543174" y="0"/>
            <a:ext cx="7439025" cy="1700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31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7" grpId="0" animBg="1"/>
      <p:bldP spid="19" grpId="0" animBg="1"/>
      <p:bldP spid="21" grpId="0" animBg="1"/>
      <p:bldP spid="16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0182" y="2426296"/>
            <a:ext cx="2302385" cy="18649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1" name="عنصر نائب للمحتوى 2"/>
          <p:cNvSpPr txBox="1">
            <a:spLocks/>
          </p:cNvSpPr>
          <p:nvPr/>
        </p:nvSpPr>
        <p:spPr bwMode="auto">
          <a:xfrm>
            <a:off x="926303" y="1406906"/>
            <a:ext cx="740352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97143" indent="14572" algn="r" defTabSz="913138" rtl="1" eaLnBrk="0" fontAlgn="base" hangingPunct="0">
              <a:spcBef>
                <a:spcPct val="0"/>
              </a:spcBef>
              <a:spcAft>
                <a:spcPct val="0"/>
              </a:spcAft>
              <a:buSzPct val="120000"/>
              <a:defRPr/>
            </a:pPr>
            <a:r>
              <a:rPr lang="ar-BH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في نهاية </a:t>
            </a:r>
            <a:r>
              <a:rPr lang="ar-SA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الدرس</a:t>
            </a:r>
            <a:r>
              <a:rPr lang="ar-BH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يتوقع من </a:t>
            </a:r>
            <a:r>
              <a:rPr lang="ar-SA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الطالب أن</a:t>
            </a:r>
            <a:r>
              <a:rPr lang="ar-BH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r>
              <a:rPr lang="en-US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ar-BH" sz="4800" b="1" dirty="0">
              <a:solidFill>
                <a:srgbClr val="FF0000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15" name="شكل بيضاوي 14"/>
          <p:cNvSpPr/>
          <p:nvPr/>
        </p:nvSpPr>
        <p:spPr bwMode="auto">
          <a:xfrm>
            <a:off x="9504217" y="2426297"/>
            <a:ext cx="2468349" cy="186494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أ</a:t>
            </a:r>
            <a:r>
              <a:rPr lang="ar-BH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هداف ال</a:t>
            </a:r>
            <a:r>
              <a:rPr lang="ar-SA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درس</a:t>
            </a:r>
            <a:r>
              <a:rPr lang="ar-BH" sz="48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</p:txBody>
      </p:sp>
      <p:grpSp>
        <p:nvGrpSpPr>
          <p:cNvPr id="19" name="مجموعة 18"/>
          <p:cNvGrpSpPr/>
          <p:nvPr/>
        </p:nvGrpSpPr>
        <p:grpSpPr>
          <a:xfrm>
            <a:off x="115910" y="6360608"/>
            <a:ext cx="11926130" cy="464910"/>
            <a:chOff x="115910" y="6400800"/>
            <a:chExt cx="11926130" cy="464910"/>
          </a:xfrm>
          <a:solidFill>
            <a:schemeClr val="bg1">
              <a:lumMod val="95000"/>
            </a:schemeClr>
          </a:solidFill>
        </p:grpSpPr>
        <p:cxnSp>
          <p:nvCxnSpPr>
            <p:cNvPr id="20" name="رابط مستقيم 19"/>
            <p:cNvCxnSpPr/>
            <p:nvPr/>
          </p:nvCxnSpPr>
          <p:spPr>
            <a:xfrm flipH="1" flipV="1">
              <a:off x="115910" y="6400800"/>
              <a:ext cx="11926130" cy="14514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8877926" y="6465600"/>
              <a:ext cx="316411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ar-SA" sz="2000" b="1" dirty="0"/>
                <a:t>وزارة التربية والتعليم – 2020م</a:t>
              </a:r>
              <a:endParaRPr lang="en-US" sz="2000" b="1" dirty="0"/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78132" y="2330059"/>
            <a:ext cx="8841671" cy="825157"/>
            <a:chOff x="115910" y="1256651"/>
            <a:chExt cx="8369351" cy="825157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115910" y="1256651"/>
              <a:ext cx="7493911" cy="8251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287" tIns="46644" rIns="93287" bIns="46644" rtlCol="1" anchor="ctr"/>
            <a:lstStyle/>
            <a:p>
              <a:pPr algn="r" defTabSz="932962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BH" sz="32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يحدد موقع </a:t>
              </a:r>
              <a:r>
                <a:rPr lang="ar-BH" sz="3200" b="1" dirty="0" err="1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دلمون</a:t>
              </a:r>
              <a:r>
                <a:rPr lang="ar-BH" sz="32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.</a:t>
              </a:r>
            </a:p>
          </p:txBody>
        </p:sp>
        <p:sp>
          <p:nvSpPr>
            <p:cNvPr id="2" name="مستطيل 1"/>
            <p:cNvSpPr/>
            <p:nvPr/>
          </p:nvSpPr>
          <p:spPr>
            <a:xfrm>
              <a:off x="7712528" y="1256651"/>
              <a:ext cx="772733" cy="758549"/>
            </a:xfrm>
            <a:prstGeom prst="rect">
              <a:avLst/>
            </a:prstGeom>
            <a:gradFill flip="none" rotWithShape="1">
              <a:gsLst>
                <a:gs pos="80000">
                  <a:srgbClr val="D1D1D1"/>
                </a:gs>
                <a:gs pos="12000">
                  <a:schemeClr val="accent3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/>
                <a:t>1</a:t>
              </a:r>
              <a:endParaRPr lang="en-US" sz="3600" b="1" dirty="0"/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78302" y="3255510"/>
            <a:ext cx="8845808" cy="954193"/>
            <a:chOff x="115910" y="2182102"/>
            <a:chExt cx="8373267" cy="954193"/>
          </a:xfrm>
        </p:grpSpPr>
        <p:sp>
          <p:nvSpPr>
            <p:cNvPr id="7" name="Rounded Rectangle 11"/>
            <p:cNvSpPr/>
            <p:nvPr/>
          </p:nvSpPr>
          <p:spPr bwMode="auto">
            <a:xfrm>
              <a:off x="115910" y="2182102"/>
              <a:ext cx="7493915" cy="95419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287" tIns="46644" rIns="93287" bIns="46644" rtlCol="1" anchor="ctr"/>
            <a:lstStyle/>
            <a:p>
              <a:pPr algn="r" defTabSz="932962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BH" sz="32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يتبين</a:t>
              </a:r>
              <a:r>
                <a:rPr lang="ar-SA" sz="32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  دلائل الحفريات الأثرية التي تدلّ على  تاريخ البحرين القديم. </a:t>
              </a:r>
              <a:endParaRPr lang="ar-BH" sz="32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7716444" y="2334483"/>
              <a:ext cx="772733" cy="758549"/>
            </a:xfrm>
            <a:prstGeom prst="rect">
              <a:avLst/>
            </a:prstGeom>
            <a:gradFill flip="none" rotWithShape="1">
              <a:gsLst>
                <a:gs pos="80000">
                  <a:srgbClr val="D1D1D1"/>
                </a:gs>
                <a:gs pos="12000">
                  <a:schemeClr val="accent3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/>
                <a:t>2</a:t>
              </a:r>
              <a:endParaRPr lang="en-US" sz="3600" b="1" dirty="0"/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478132" y="4406232"/>
            <a:ext cx="8841671" cy="1076875"/>
            <a:chOff x="115910" y="3332824"/>
            <a:chExt cx="8369351" cy="1076875"/>
          </a:xfrm>
        </p:grpSpPr>
        <p:sp>
          <p:nvSpPr>
            <p:cNvPr id="10" name="Rounded Rectangle 14"/>
            <p:cNvSpPr/>
            <p:nvPr/>
          </p:nvSpPr>
          <p:spPr bwMode="auto">
            <a:xfrm>
              <a:off x="115910" y="3332824"/>
              <a:ext cx="7493912" cy="107687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3287" tIns="46644" rIns="93287" bIns="46644" rtlCol="1" anchor="ctr"/>
            <a:lstStyle/>
            <a:p>
              <a:pPr algn="r" defTabSz="932962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ar-SA" sz="32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يوضح أبرز مراحل تاريخ البحرين القديم. </a:t>
              </a:r>
              <a:endParaRPr lang="ar-BH" sz="32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7712528" y="3532696"/>
              <a:ext cx="772733" cy="758549"/>
            </a:xfrm>
            <a:prstGeom prst="rect">
              <a:avLst/>
            </a:prstGeom>
            <a:gradFill flip="none" rotWithShape="1">
              <a:gsLst>
                <a:gs pos="80000">
                  <a:srgbClr val="D1D1D1"/>
                </a:gs>
                <a:gs pos="12000">
                  <a:schemeClr val="accent3">
                    <a:lumMod val="10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8575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r-SA" sz="3600" b="1" dirty="0"/>
                <a:t>3</a:t>
              </a:r>
              <a:endParaRPr lang="en-US" sz="3600" b="1" dirty="0"/>
            </a:p>
          </p:txBody>
        </p:sp>
      </p:grpSp>
      <p:grpSp>
        <p:nvGrpSpPr>
          <p:cNvPr id="18" name="مجموعة 17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23" name="مخطط انسيابي: قرص ممغنط 22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مخطط انسيابي: قرص ممغنط 24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مخطط انسيابي: قرص ممغنط 25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pic>
        <p:nvPicPr>
          <p:cNvPr id="28" name="Picture 27" descr="شعار البحرين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48311" y="214059"/>
            <a:ext cx="1943957" cy="167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42951" y="2587234"/>
            <a:ext cx="9415462" cy="1227529"/>
          </a:xfrm>
          <a:prstGeom prst="round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3287" tIns="46644" rIns="93287" bIns="46644" rtlCol="1" anchor="ctr"/>
          <a:lstStyle/>
          <a:p>
            <a:pPr algn="r" defTabSz="932962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BH" sz="4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يحدد موقع </a:t>
            </a:r>
            <a:r>
              <a:rPr lang="ar-BH" sz="4000" b="1" dirty="0" err="1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دلمون</a:t>
            </a:r>
            <a:r>
              <a:rPr lang="ar-BH" sz="4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r>
              <a:rPr lang="ar-SA" sz="4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. </a:t>
            </a:r>
            <a:endParaRPr lang="ar-BH" sz="4000" b="1" dirty="0">
              <a:solidFill>
                <a:schemeClr val="bg2">
                  <a:lumMod val="10000"/>
                </a:schemeClr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5" name="مستطيل 1"/>
          <p:cNvSpPr/>
          <p:nvPr/>
        </p:nvSpPr>
        <p:spPr>
          <a:xfrm>
            <a:off x="10446561" y="2872984"/>
            <a:ext cx="816342" cy="758549"/>
          </a:xfrm>
          <a:prstGeom prst="rect">
            <a:avLst/>
          </a:prstGeom>
          <a:gradFill flip="none" rotWithShape="1">
            <a:gsLst>
              <a:gs pos="80000">
                <a:srgbClr val="D1D1D1"/>
              </a:gs>
              <a:gs pos="12000">
                <a:schemeClr val="accent3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1</a:t>
            </a:r>
            <a:endParaRPr lang="en-US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طيل 51"/>
          <p:cNvSpPr/>
          <p:nvPr/>
        </p:nvSpPr>
        <p:spPr>
          <a:xfrm>
            <a:off x="281008" y="4662949"/>
            <a:ext cx="11774754" cy="1462786"/>
          </a:xfrm>
          <a:prstGeom prst="rect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قامت دلمون </a:t>
            </a:r>
            <a:r>
              <a:rPr lang="ar-SA" sz="3600" b="1" dirty="0">
                <a:solidFill>
                  <a:srgbClr val="FF0000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(البحرين) </a:t>
            </a:r>
            <a:r>
              <a:rPr lang="ar-SA" sz="3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وسط حضارات في الشرق القديم ، </a:t>
            </a:r>
            <a:r>
              <a:rPr lang="ar-BH" sz="3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وكان </a:t>
            </a:r>
            <a:r>
              <a:rPr lang="ar-SA" sz="3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لها دور بارز  في المنطقة.</a:t>
            </a: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4" name="مستطيل 43"/>
          <p:cNvSpPr/>
          <p:nvPr/>
        </p:nvSpPr>
        <p:spPr>
          <a:xfrm>
            <a:off x="253409" y="3451687"/>
            <a:ext cx="11802353" cy="919653"/>
          </a:xfrm>
          <a:prstGeom prst="rect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flipH="1" flipV="1">
            <a:off x="115910" y="6360608"/>
            <a:ext cx="11926130" cy="14514"/>
          </a:xfrm>
          <a:prstGeom prst="line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/>
          <p:cNvSpPr txBox="1"/>
          <p:nvPr/>
        </p:nvSpPr>
        <p:spPr>
          <a:xfrm>
            <a:off x="8877926" y="6425408"/>
            <a:ext cx="316411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b="1" dirty="0"/>
              <a:t>وزارة التربية والتعليم – 2020م</a:t>
            </a:r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>
            <a:off x="1917700" y="779784"/>
            <a:ext cx="8255000" cy="2247900"/>
          </a:xfrm>
          <a:prstGeom prst="rect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ar-SA" sz="3600" b="1" dirty="0">
                <a:solidFill>
                  <a:schemeClr val="bg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رتب الكلمات المبعثرة لتكوّن جملًة مفيدة:</a:t>
            </a:r>
          </a:p>
          <a:p>
            <a:pPr algn="r"/>
            <a:endParaRPr lang="ar-SA" sz="1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8715541" y="916211"/>
            <a:ext cx="1297858" cy="88832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2800" b="1" dirty="0">
                <a:solidFill>
                  <a:schemeClr val="bg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فَكر</a:t>
            </a:r>
            <a:r>
              <a:rPr lang="ar-SA" sz="36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معنا</a:t>
            </a:r>
            <a:endParaRPr lang="en-US" sz="2800" b="1" dirty="0">
              <a:solidFill>
                <a:schemeClr val="bg1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cxnSp>
        <p:nvCxnSpPr>
          <p:cNvPr id="50" name="رابط مستقيم 49"/>
          <p:cNvCxnSpPr/>
          <p:nvPr/>
        </p:nvCxnSpPr>
        <p:spPr>
          <a:xfrm flipH="1">
            <a:off x="253409" y="3900743"/>
            <a:ext cx="11774754" cy="0"/>
          </a:xfrm>
          <a:prstGeom prst="line">
            <a:avLst/>
          </a:prstGeom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 flipH="1">
            <a:off x="281008" y="5214509"/>
            <a:ext cx="11774754" cy="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1" name="مستطيل 50"/>
          <p:cNvSpPr/>
          <p:nvPr/>
        </p:nvSpPr>
        <p:spPr>
          <a:xfrm>
            <a:off x="4642924" y="1808544"/>
            <a:ext cx="1175395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دلمون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7254419" y="1829821"/>
            <a:ext cx="1059467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قامت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4395871" y="2308815"/>
            <a:ext cx="1203313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وسط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مستطيل 41"/>
          <p:cNvSpPr/>
          <p:nvPr/>
        </p:nvSpPr>
        <p:spPr>
          <a:xfrm>
            <a:off x="5864567" y="1843164"/>
            <a:ext cx="1351883" cy="415635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(البحرين)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5637276" y="2313761"/>
            <a:ext cx="1203313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حضارات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8113885" y="2306331"/>
            <a:ext cx="1203313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الشرق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6878681" y="2301518"/>
            <a:ext cx="1203313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القديم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3497741" y="2295924"/>
            <a:ext cx="904067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وكان </a:t>
            </a:r>
            <a:r>
              <a:rPr lang="ar-SA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لها</a:t>
            </a:r>
            <a:endParaRPr lang="en-US" sz="2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3766627" y="1813012"/>
            <a:ext cx="834111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في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مستطيل 44"/>
          <p:cNvSpPr/>
          <p:nvPr/>
        </p:nvSpPr>
        <p:spPr>
          <a:xfrm>
            <a:off x="4127500" y="1322198"/>
            <a:ext cx="1129405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المنطقة.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6461947" y="1321770"/>
            <a:ext cx="1133279" cy="447041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دور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مستطيل 46"/>
          <p:cNvSpPr/>
          <p:nvPr/>
        </p:nvSpPr>
        <p:spPr>
          <a:xfrm>
            <a:off x="5283464" y="1315220"/>
            <a:ext cx="1133279" cy="427217"/>
          </a:xfrm>
          <a:prstGeom prst="rect">
            <a:avLst/>
          </a:prstGeom>
          <a:gradFill flip="none" rotWithShape="1">
            <a:gsLst>
              <a:gs pos="53000">
                <a:srgbClr val="FF0000">
                  <a:tint val="66000"/>
                  <a:satMod val="160000"/>
                </a:srgbClr>
              </a:gs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بارز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 cstate="print"/>
          <a:srcRect l="84995" t="41779" r="1922" b="33221"/>
          <a:stretch/>
        </p:blipFill>
        <p:spPr>
          <a:xfrm>
            <a:off x="4949708" y="1293396"/>
            <a:ext cx="1512240" cy="1624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9" name="مجموعة 28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31" name="مخطط انسيابي: قرص ممغنط 30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2" name="مخطط انسيابي: قرص ممغنط 31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3" name="مخطط انسيابي: قرص ممغنط 32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34" name="شكل بيضاوي 33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  <p:sp>
        <p:nvSpPr>
          <p:cNvPr id="38" name="مستطيل مستدير الزوايا 37"/>
          <p:cNvSpPr/>
          <p:nvPr/>
        </p:nvSpPr>
        <p:spPr>
          <a:xfrm>
            <a:off x="8224524" y="110797"/>
            <a:ext cx="3896351" cy="505741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3500000" scaled="1"/>
            <a:tileRect/>
          </a:gradFill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rtl="1">
              <a:defRPr/>
            </a:pPr>
            <a:r>
              <a:rPr lang="ar-SA" sz="3600" b="1" dirty="0">
                <a:ln w="19050"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الإجابة خلال 4 قائق: </a:t>
            </a:r>
            <a:endParaRPr lang="en-US" sz="3600" b="1" dirty="0">
              <a:ln w="1905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2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49 0.02361 L 0.30039 0.254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17 0.00347 L 0.43203 0.257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87 -0.00069 L 0.2414 0.2541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7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73 0.05347 L 0.27448 0.184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02454 L 0.08737 0.1833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99 0.01667 L -0.20807 0.1835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53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64 0.02384 L -0.19583 0.1856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-0.0074 L 0.03164 0.1877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4" y="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08 0.00741 L -0.3 0.326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 -0.05186 L -0.27044 0.3275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39 0.01134 L -0.19935 0.2541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04 -0.02731 L -0.30235 0.324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44" grpId="0" animBg="1"/>
      <p:bldP spid="51" grpId="0" animBg="1"/>
      <p:bldP spid="30" grpId="0" animBg="1"/>
      <p:bldP spid="41" grpId="0" animBg="1"/>
      <p:bldP spid="42" grpId="0" animBg="1"/>
      <p:bldP spid="37" grpId="0" animBg="1"/>
      <p:bldP spid="36" grpId="0" animBg="1"/>
      <p:bldP spid="39" grpId="0" animBg="1"/>
      <p:bldP spid="49" grpId="0" animBg="1"/>
      <p:bldP spid="46" grpId="0" animBg="1"/>
      <p:bldP spid="45" grpId="0" animBg="1"/>
      <p:bldP spid="48" grpId="0" animBg="1"/>
      <p:bldP spid="4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/>
          <p:cNvGrpSpPr/>
          <p:nvPr/>
        </p:nvGrpSpPr>
        <p:grpSpPr>
          <a:xfrm>
            <a:off x="115910" y="6360608"/>
            <a:ext cx="11926130" cy="464910"/>
            <a:chOff x="115910" y="6400800"/>
            <a:chExt cx="11926130" cy="464910"/>
          </a:xfrm>
          <a:solidFill>
            <a:schemeClr val="bg1">
              <a:lumMod val="95000"/>
            </a:schemeClr>
          </a:solidFill>
        </p:grpSpPr>
        <p:cxnSp>
          <p:nvCxnSpPr>
            <p:cNvPr id="20" name="رابط مستقيم 19"/>
            <p:cNvCxnSpPr/>
            <p:nvPr/>
          </p:nvCxnSpPr>
          <p:spPr>
            <a:xfrm flipH="1" flipV="1">
              <a:off x="115910" y="6400800"/>
              <a:ext cx="11926130" cy="14514"/>
            </a:xfrm>
            <a:prstGeom prst="line">
              <a:avLst/>
            </a:prstGeom>
            <a:grp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مربع نص 20"/>
            <p:cNvSpPr txBox="1"/>
            <p:nvPr/>
          </p:nvSpPr>
          <p:spPr>
            <a:xfrm>
              <a:off x="8877926" y="6465600"/>
              <a:ext cx="3164114" cy="4001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وزارة التربية والتعليم – 2020م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سهم للأسفل 4"/>
          <p:cNvSpPr/>
          <p:nvPr/>
        </p:nvSpPr>
        <p:spPr>
          <a:xfrm>
            <a:off x="9297877" y="1768392"/>
            <a:ext cx="1374833" cy="129288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1</a:t>
            </a:r>
            <a:endParaRPr lang="en-US" sz="4000" dirty="0"/>
          </a:p>
        </p:txBody>
      </p:sp>
      <p:sp>
        <p:nvSpPr>
          <p:cNvPr id="31" name="سهم للأسفل 30"/>
          <p:cNvSpPr/>
          <p:nvPr/>
        </p:nvSpPr>
        <p:spPr>
          <a:xfrm>
            <a:off x="5495927" y="1777171"/>
            <a:ext cx="1374833" cy="129288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2</a:t>
            </a:r>
            <a:endParaRPr lang="en-US" sz="4000" dirty="0"/>
          </a:p>
        </p:txBody>
      </p:sp>
      <p:sp>
        <p:nvSpPr>
          <p:cNvPr id="32" name="سهم للأسفل 31"/>
          <p:cNvSpPr/>
          <p:nvPr/>
        </p:nvSpPr>
        <p:spPr>
          <a:xfrm>
            <a:off x="1288073" y="1777171"/>
            <a:ext cx="1374833" cy="129288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/>
              <a:t>3</a:t>
            </a:r>
            <a:endParaRPr lang="en-US" sz="4000" dirty="0"/>
          </a:p>
        </p:txBody>
      </p:sp>
      <p:sp>
        <p:nvSpPr>
          <p:cNvPr id="16" name="شكل بيضاوي 15"/>
          <p:cNvSpPr/>
          <p:nvPr/>
        </p:nvSpPr>
        <p:spPr>
          <a:xfrm>
            <a:off x="8398112" y="3120340"/>
            <a:ext cx="3336561" cy="3014941"/>
          </a:xfrm>
          <a:prstGeom prst="ellipse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الأرض والسكان.</a:t>
            </a:r>
            <a:endParaRPr lang="en-US" sz="44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423704" y="3120340"/>
            <a:ext cx="3336561" cy="3014941"/>
          </a:xfrm>
          <a:prstGeom prst="ellipse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التاريخ.</a:t>
            </a:r>
            <a:endParaRPr lang="en-US" sz="44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sp>
        <p:nvSpPr>
          <p:cNvPr id="28" name="شكل بيضاوي 27"/>
          <p:cNvSpPr/>
          <p:nvPr/>
        </p:nvSpPr>
        <p:spPr>
          <a:xfrm>
            <a:off x="385796" y="3120340"/>
            <a:ext cx="3336561" cy="3014941"/>
          </a:xfrm>
          <a:prstGeom prst="ellipse">
            <a:avLst/>
          </a:prstGeom>
          <a:gradFill flip="none" rotWithShape="1">
            <a:gsLst>
              <a:gs pos="65000">
                <a:srgbClr val="FF0000">
                  <a:tint val="44500"/>
                  <a:satMod val="160000"/>
                </a:srgbClr>
              </a:gs>
              <a:gs pos="84000">
                <a:srgbClr val="FF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9050">
            <a:solidFill>
              <a:schemeClr val="bg2">
                <a:lumMod val="1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r>
              <a:rPr lang="ar-SA" sz="4400" b="1" dirty="0">
                <a:solidFill>
                  <a:prstClr val="black"/>
                </a:solidFill>
                <a:ea typeface="Calibri" panose="020F0502020204030204" pitchFamily="34" charset="0"/>
                <a:cs typeface="Sakkal Majalla" panose="02000000000000000000" pitchFamily="2" charset="-78"/>
              </a:rPr>
              <a:t>المراحل الرئيسة في تاريخ البحرين. </a:t>
            </a:r>
            <a:endParaRPr lang="en-US" sz="4400" b="1" dirty="0">
              <a:solidFill>
                <a:prstClr val="black"/>
              </a:solidFill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22" name="مجموعة 21"/>
          <p:cNvGrpSpPr/>
          <p:nvPr/>
        </p:nvGrpSpPr>
        <p:grpSpPr>
          <a:xfrm>
            <a:off x="115910" y="219547"/>
            <a:ext cx="4554564" cy="368944"/>
            <a:chOff x="130718" y="242664"/>
            <a:chExt cx="4288414" cy="449434"/>
          </a:xfrm>
        </p:grpSpPr>
        <p:sp>
          <p:nvSpPr>
            <p:cNvPr id="24" name="مخطط انسيابي: قرص ممغنط 23"/>
            <p:cNvSpPr/>
            <p:nvPr/>
          </p:nvSpPr>
          <p:spPr>
            <a:xfrm>
              <a:off x="130718" y="242664"/>
              <a:ext cx="4288414" cy="449434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 w="19050"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5" name="مخطط انسيابي: قرص ممغنط 24"/>
            <p:cNvSpPr/>
            <p:nvPr/>
          </p:nvSpPr>
          <p:spPr>
            <a:xfrm>
              <a:off x="2362638" y="316812"/>
              <a:ext cx="2056493" cy="307795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البحرين عبر التاريخ القديم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6" name="مخطط انسيابي: قرص ممغنط 25"/>
            <p:cNvSpPr/>
            <p:nvPr/>
          </p:nvSpPr>
          <p:spPr>
            <a:xfrm>
              <a:off x="130718" y="316813"/>
              <a:ext cx="1727754" cy="286842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b="1" dirty="0">
                  <a:solidFill>
                    <a:schemeClr val="bg2">
                      <a:lumMod val="10000"/>
                    </a:schemeClr>
                  </a:solidFill>
                </a:rPr>
                <a:t>المواد الاجتماعية </a:t>
              </a:r>
              <a:endParaRPr lang="en-US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27" name="شكل بيضاوي 26"/>
            <p:cNvSpPr/>
            <p:nvPr/>
          </p:nvSpPr>
          <p:spPr>
            <a:xfrm>
              <a:off x="1877271" y="330669"/>
              <a:ext cx="435751" cy="296787"/>
            </a:xfrm>
            <a:prstGeom prst="ellipse">
              <a:avLst/>
            </a:prstGeom>
            <a:gradFill flip="none" rotWithShape="1">
              <a:gsLst>
                <a:gs pos="100000">
                  <a:srgbClr val="CEACC6"/>
                </a:gs>
                <a:gs pos="100000">
                  <a:schemeClr val="accent1">
                    <a:tint val="44500"/>
                    <a:satMod val="160000"/>
                  </a:schemeClr>
                </a:gs>
                <a:gs pos="6000">
                  <a:srgbClr val="CEAEC7"/>
                </a:gs>
                <a:gs pos="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  <a:ln w="9525">
              <a:solidFill>
                <a:schemeClr val="bg2">
                  <a:lumMod val="10000"/>
                </a:schemeClr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608" tIns="419608" rIns="419608" bIns="419608" numCol="1" spcCol="1270" anchor="ctr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2622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000" b="1" dirty="0">
                  <a:solidFill>
                    <a:schemeClr val="bg2">
                      <a:lumMod val="10000"/>
                    </a:schemeClr>
                  </a:solidFill>
                  <a:ea typeface="Calibri" panose="020F0502020204030204" pitchFamily="34" charset="0"/>
                  <a:cs typeface="Sakkal Majalla" panose="02000000000000000000" pitchFamily="2" charset="-78"/>
                </a:rPr>
                <a:t>5</a:t>
              </a:r>
              <a:endParaRPr lang="en-US" sz="2000" b="1" dirty="0">
                <a:solidFill>
                  <a:schemeClr val="bg2">
                    <a:lumMod val="10000"/>
                  </a:schemeClr>
                </a:solidFill>
                <a:ea typeface="Calibri" panose="020F0502020204030204" pitchFamily="34" charset="0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934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16" grpId="0" animBg="1"/>
      <p:bldP spid="23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3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|2.3|1.4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lumMod val="20000"/>
                <a:lumOff val="80000"/>
                <a:shade val="30000"/>
                <a:satMod val="115000"/>
              </a:schemeClr>
            </a:gs>
            <a:gs pos="50000">
              <a:schemeClr val="accent1">
                <a:lumMod val="20000"/>
                <a:lumOff val="80000"/>
                <a:shade val="67500"/>
                <a:satMod val="115000"/>
              </a:schemeClr>
            </a:gs>
            <a:gs pos="100000">
              <a:schemeClr val="accent1">
                <a:lumMod val="20000"/>
                <a:lumOff val="80000"/>
                <a:shade val="100000"/>
                <a:satMod val="115000"/>
              </a:schemeClr>
            </a:gs>
          </a:gsLst>
          <a:lin ang="8100000" scaled="1"/>
          <a:tileRect/>
        </a:gra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/>
      <a:lstStyle>
        <a:defPPr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5405</TotalTime>
  <Words>955</Words>
  <Application>Microsoft Office PowerPoint</Application>
  <PresentationFormat>Widescreen</PresentationFormat>
  <Paragraphs>255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Sakkal Majalla</vt:lpstr>
      <vt:lpstr>Wingdings</vt:lpstr>
      <vt:lpstr>نسق Office</vt:lpstr>
      <vt:lpstr>PowerPoint Presentation</vt:lpstr>
      <vt:lpstr>PowerPoint Presentation</vt:lpstr>
      <vt:lpstr>الإتفاقية</vt:lpstr>
      <vt:lpstr>النشاط الاستهلالي: لأي حضارة الأثر التالي؟؟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MOHAMED FATHY SADEK MOHAMED</cp:lastModifiedBy>
  <cp:revision>967</cp:revision>
  <dcterms:created xsi:type="dcterms:W3CDTF">2020-03-04T10:06:47Z</dcterms:created>
  <dcterms:modified xsi:type="dcterms:W3CDTF">2022-06-02T06:53:03Z</dcterms:modified>
</cp:coreProperties>
</file>