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9" r:id="rId4"/>
  </p:sldMasterIdLst>
  <p:sldIdLst>
    <p:sldId id="259" r:id="rId5"/>
    <p:sldId id="260" r:id="rId6"/>
    <p:sldId id="261" r:id="rId7"/>
    <p:sldId id="257" r:id="rId8"/>
    <p:sldId id="256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ar-BH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00983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23266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48324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71547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429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70528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924510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0575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84091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088619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58215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85D-1D8C-4BEF-B0DB-3DC1B8F20FCB}" type="datetimeFigureOut">
              <a:rPr lang="ar-BH" smtClean="0"/>
              <a:pPr/>
              <a:t>26/09/1443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A33A-65B4-4E88-B40D-8D7A9BEF4ED9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41370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r.wikipedia.org/wiki/%D8%A5%D9%84%D9%87" TargetMode="External"/><Relationship Id="rId3" Type="http://schemas.openxmlformats.org/officeDocument/2006/relationships/hyperlink" Target="https://ar.wikipedia.org/wiki/%D8%B4%D8%AE%D8%B5" TargetMode="External"/><Relationship Id="rId7" Type="http://schemas.openxmlformats.org/officeDocument/2006/relationships/hyperlink" Target="https://ar.wikipedia.org/wiki/%D9%85%D8%AE%D9%84%D9%88%D9%82_%D9%81%D8%B6%D8%A7%D8%A6%D9%8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AD%D9%8A%D9%88%D8%A7%D9%86" TargetMode="External"/><Relationship Id="rId5" Type="http://schemas.openxmlformats.org/officeDocument/2006/relationships/hyperlink" Target="https://ar.wikipedia.org/wiki/%D8%A8%D8%B4%D8%B1" TargetMode="External"/><Relationship Id="rId10" Type="http://schemas.openxmlformats.org/officeDocument/2006/relationships/hyperlink" Target="https://ar.wikipedia.org/wiki/%D9%85%D9%8A%D8%AB%D9%88%D9%84%D9%88%D8%AC%D9%8A%D8%A7" TargetMode="External"/><Relationship Id="rId4" Type="http://schemas.openxmlformats.org/officeDocument/2006/relationships/hyperlink" Target="https://ar.wikipedia.org/wiki/%D8%AE%D9%8A%D8%A7%D9%84" TargetMode="External"/><Relationship Id="rId9" Type="http://schemas.openxmlformats.org/officeDocument/2006/relationships/hyperlink" Target="https://ar.wikipedia.org/wiki/%D8%B1%D9%88%D8%A8%D9%88%D8%A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12847"/>
            <a:ext cx="6858000" cy="2387600"/>
          </a:xfrm>
        </p:spPr>
        <p:txBody>
          <a:bodyPr/>
          <a:lstStyle/>
          <a:p>
            <a:r>
              <a:rPr lang="ar-BH" u="sng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نصمم كائناً تخيلياً ونصنعه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BH" sz="2400" b="1" dirty="0">
                <a:solidFill>
                  <a:srgbClr val="FFFF00"/>
                </a:solidFill>
              </a:rPr>
              <a:t>إعداد: أ.أحمد عبدالشكور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4714848" y="1046202"/>
            <a:ext cx="2571768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BH" sz="1200" dirty="0">
                <a:solidFill>
                  <a:schemeClr val="bg1"/>
                </a:solidFill>
                <a:latin typeface="AD-STOOR" pitchFamily="2" charset="-78"/>
                <a:cs typeface="AD-STOOR" pitchFamily="2" charset="-78"/>
              </a:rPr>
              <a:t>مملكة البحرين</a:t>
            </a:r>
          </a:p>
          <a:p>
            <a:r>
              <a:rPr lang="ar-BH" sz="1200" dirty="0">
                <a:solidFill>
                  <a:schemeClr val="bg1"/>
                </a:solidFill>
                <a:latin typeface="AD-STOOR" pitchFamily="2" charset="-78"/>
                <a:cs typeface="AD-STOOR" pitchFamily="2" charset="-78"/>
              </a:rPr>
              <a:t>وزارة التربية والتعليم</a:t>
            </a:r>
          </a:p>
          <a:p>
            <a:r>
              <a:rPr lang="ar-BH" sz="1200" dirty="0">
                <a:solidFill>
                  <a:schemeClr val="bg1"/>
                </a:solidFill>
                <a:latin typeface="AD-STOOR" pitchFamily="2" charset="-78"/>
                <a:cs typeface="AD-STOOR" pitchFamily="2" charset="-78"/>
              </a:rPr>
              <a:t>مدرسة القضيبية الابتدائية الاعدادية بنين</a:t>
            </a:r>
          </a:p>
          <a:p>
            <a:r>
              <a:rPr lang="ar-BH" sz="1200" dirty="0">
                <a:solidFill>
                  <a:schemeClr val="bg1"/>
                </a:solidFill>
                <a:latin typeface="AD-STOOR" pitchFamily="2" charset="-78"/>
                <a:cs typeface="AD-STOOR" pitchFamily="2" charset="-78"/>
              </a:rPr>
              <a:t>قسم التصميم </a:t>
            </a:r>
            <a:r>
              <a:rPr lang="ar-BH" sz="1200" dirty="0" err="1">
                <a:solidFill>
                  <a:schemeClr val="bg1"/>
                </a:solidFill>
                <a:latin typeface="AD-STOOR" pitchFamily="2" charset="-78"/>
                <a:cs typeface="AD-STOOR" pitchFamily="2" charset="-78"/>
              </a:rPr>
              <a:t>والتقانة</a:t>
            </a:r>
            <a:endParaRPr lang="ar-BH" sz="1200" dirty="0">
              <a:solidFill>
                <a:schemeClr val="bg1"/>
              </a:solidFill>
              <a:latin typeface="AD-STOOR" pitchFamily="2" charset="-78"/>
              <a:cs typeface="AD-STOOR" pitchFamily="2" charset="-78"/>
            </a:endParaRPr>
          </a:p>
          <a:p>
            <a:endParaRPr lang="ar-BH" dirty="0">
              <a:solidFill>
                <a:schemeClr val="bg1"/>
              </a:solidFill>
            </a:endParaRPr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7EA7574-7EFC-476E-A36B-973435266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46202"/>
            <a:ext cx="36480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1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71800" y="1124744"/>
            <a:ext cx="3456384" cy="720080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40768" y="837788"/>
            <a:ext cx="7886700" cy="1325563"/>
          </a:xfrm>
        </p:spPr>
        <p:txBody>
          <a:bodyPr>
            <a:normAutofit/>
          </a:bodyPr>
          <a:lstStyle/>
          <a:p>
            <a:r>
              <a:rPr lang="ar-B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أهداف الدرس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2315068"/>
            <a:ext cx="7886700" cy="4351338"/>
          </a:xfrm>
        </p:spPr>
        <p:txBody>
          <a:bodyPr>
            <a:normAutofit/>
          </a:bodyPr>
          <a:lstStyle/>
          <a:p>
            <a:r>
              <a:rPr lang="ar-BH" sz="2400" dirty="0"/>
              <a:t>أن يتعرف الطالب على مفهوم الكائن التخيلي</a:t>
            </a:r>
          </a:p>
          <a:p>
            <a:r>
              <a:rPr lang="ar-SA" sz="2400" dirty="0"/>
              <a:t>أن </a:t>
            </a:r>
            <a:r>
              <a:rPr lang="ar-BH" sz="2400" dirty="0"/>
              <a:t>يت</a:t>
            </a:r>
            <a:r>
              <a:rPr lang="ar-SA" sz="2400" dirty="0"/>
              <a:t>ذكر الطالب ملامح وملاحظاتها حول الشخصية من حيث </a:t>
            </a:r>
            <a:endParaRPr lang="ar-BH" sz="2400" dirty="0"/>
          </a:p>
          <a:p>
            <a:pPr marL="0" indent="0">
              <a:buNone/>
            </a:pPr>
            <a:r>
              <a:rPr lang="ar-SA" sz="2400" dirty="0"/>
              <a:t>الحجم والطول وشعورها نحو الصورة.</a:t>
            </a:r>
            <a:endParaRPr lang="ar-BH" sz="2400" dirty="0"/>
          </a:p>
          <a:p>
            <a:r>
              <a:rPr lang="ar-SA" sz="2400" dirty="0"/>
              <a:t>أن </a:t>
            </a:r>
            <a:r>
              <a:rPr lang="ar-BH" sz="2400" dirty="0"/>
              <a:t>ي</a:t>
            </a:r>
            <a:r>
              <a:rPr lang="ar-SA" sz="2400" dirty="0"/>
              <a:t>رسم الطالب </a:t>
            </a:r>
            <a:r>
              <a:rPr lang="ar-BH" sz="2400" dirty="0"/>
              <a:t>شخصية خيالية تم مشاهدتها او الاطلاع عليها سابقاً.</a:t>
            </a:r>
          </a:p>
        </p:txBody>
      </p:sp>
    </p:spTree>
    <p:extLst>
      <p:ext uri="{BB962C8B-B14F-4D97-AF65-F5344CB8AC3E}">
        <p14:creationId xmlns:p14="http://schemas.microsoft.com/office/powerpoint/2010/main" val="150821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71800" y="1124744"/>
            <a:ext cx="3456384" cy="720080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297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ar-B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مفهوم الكائن التخيلي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409" y="2348880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>
                <a:latin typeface="AngsanaUPC" panose="02020603050405020304" pitchFamily="18" charset="-34"/>
              </a:rPr>
              <a:t>الشخصية الخيالية تعني أي </a:t>
            </a:r>
            <a:r>
              <a:rPr lang="ar-SA" dirty="0">
                <a:latin typeface="AngsanaUPC" panose="02020603050405020304" pitchFamily="18" charset="-34"/>
                <a:hlinkClick r:id="rId3" tooltip="شخص"/>
              </a:rPr>
              <a:t>شخص</a:t>
            </a:r>
            <a:r>
              <a:rPr lang="ar-SA" dirty="0">
                <a:latin typeface="AngsanaUPC" panose="02020603050405020304" pitchFamily="18" charset="-34"/>
              </a:rPr>
              <a:t> يظهر في أي عمل من نسج </a:t>
            </a:r>
            <a:r>
              <a:rPr lang="ar-SA" dirty="0">
                <a:latin typeface="AngsanaUPC" panose="02020603050405020304" pitchFamily="18" charset="-34"/>
                <a:hlinkClick r:id="rId4" tooltip="خيال"/>
              </a:rPr>
              <a:t>الخيال</a:t>
            </a:r>
            <a:r>
              <a:rPr lang="ar-SA" dirty="0">
                <a:latin typeface="AngsanaUPC" panose="02020603050405020304" pitchFamily="18" charset="-34"/>
              </a:rPr>
              <a:t>.</a:t>
            </a:r>
            <a:endParaRPr lang="ar-BH" dirty="0">
              <a:latin typeface="AngsanaUPC" panose="02020603050405020304" pitchFamily="18" charset="-34"/>
            </a:endParaRPr>
          </a:p>
          <a:p>
            <a:pPr marL="0" indent="0" algn="ctr">
              <a:buNone/>
            </a:pPr>
            <a:r>
              <a:rPr lang="ar-SA" dirty="0">
                <a:latin typeface="AngsanaUPC" panose="02020603050405020304" pitchFamily="18" charset="-34"/>
              </a:rPr>
              <a:t> وهي -بدقة أكبر- أي شخص أو كيان يظهر في عالم من إبداع مؤلف ما.</a:t>
            </a:r>
            <a:endParaRPr lang="ar-BH" dirty="0">
              <a:latin typeface="AngsanaUPC" panose="02020603050405020304" pitchFamily="18" charset="-34"/>
            </a:endParaRPr>
          </a:p>
          <a:p>
            <a:pPr marL="0" indent="0" algn="ctr">
              <a:buNone/>
            </a:pPr>
            <a:r>
              <a:rPr lang="ar-SA" dirty="0">
                <a:latin typeface="AngsanaUPC" panose="02020603050405020304" pitchFamily="18" charset="-34"/>
              </a:rPr>
              <a:t> ولا تشمل الشخصيات الخيالية </a:t>
            </a:r>
            <a:r>
              <a:rPr lang="ar-SA" dirty="0">
                <a:latin typeface="AngsanaUPC" panose="02020603050405020304" pitchFamily="18" charset="-34"/>
                <a:hlinkClick r:id="rId5" tooltip="بشر"/>
              </a:rPr>
              <a:t>البشر</a:t>
            </a:r>
            <a:r>
              <a:rPr lang="ar-SA" dirty="0">
                <a:latin typeface="AngsanaUPC" panose="02020603050405020304" pitchFamily="18" charset="-34"/>
              </a:rPr>
              <a:t> فحسب، وإنما تضم أيضاً:</a:t>
            </a:r>
            <a:endParaRPr lang="ar-BH" dirty="0">
              <a:latin typeface="AngsanaUPC" panose="02020603050405020304" pitchFamily="18" charset="-34"/>
            </a:endParaRPr>
          </a:p>
          <a:p>
            <a:pPr marL="0" indent="0" algn="ctr">
              <a:buNone/>
            </a:pPr>
            <a:r>
              <a:rPr lang="ar-SA" dirty="0">
                <a:latin typeface="AngsanaUPC" panose="02020603050405020304" pitchFamily="18" charset="-34"/>
              </a:rPr>
              <a:t> </a:t>
            </a:r>
            <a:r>
              <a:rPr lang="ar-SA" dirty="0">
                <a:latin typeface="AngsanaUPC" panose="02020603050405020304" pitchFamily="18" charset="-34"/>
                <a:hlinkClick r:id="rId6" tooltip="حيوان"/>
              </a:rPr>
              <a:t>الحيوانات</a:t>
            </a:r>
            <a:r>
              <a:rPr lang="ar-SA" dirty="0">
                <a:latin typeface="AngsanaUPC" panose="02020603050405020304" pitchFamily="18" charset="-34"/>
              </a:rPr>
              <a:t>، </a:t>
            </a:r>
            <a:r>
              <a:rPr lang="ar-SA" dirty="0">
                <a:latin typeface="AngsanaUPC" panose="02020603050405020304" pitchFamily="18" charset="-34"/>
                <a:hlinkClick r:id="rId7" tooltip="مخلوق فضائي"/>
              </a:rPr>
              <a:t>المخلوقات الفضائية</a:t>
            </a:r>
            <a:r>
              <a:rPr lang="ar-SA" dirty="0">
                <a:latin typeface="AngsanaUPC" panose="02020603050405020304" pitchFamily="18" charset="-34"/>
              </a:rPr>
              <a:t>، </a:t>
            </a:r>
            <a:r>
              <a:rPr lang="ar-SA" dirty="0">
                <a:latin typeface="AngsanaUPC" panose="02020603050405020304" pitchFamily="18" charset="-34"/>
                <a:hlinkClick r:id="rId8" tooltip="إله"/>
              </a:rPr>
              <a:t>الآلهة</a:t>
            </a:r>
            <a:r>
              <a:rPr lang="ar-SA" dirty="0">
                <a:latin typeface="AngsanaUPC" panose="02020603050405020304" pitchFamily="18" charset="-34"/>
              </a:rPr>
              <a:t>، </a:t>
            </a:r>
            <a:r>
              <a:rPr lang="ar-SA" dirty="0">
                <a:latin typeface="AngsanaUPC" panose="02020603050405020304" pitchFamily="18" charset="-34"/>
                <a:hlinkClick r:id="rId9" tooltip="روبوت"/>
              </a:rPr>
              <a:t>آليين</a:t>
            </a:r>
            <a:r>
              <a:rPr lang="ar-SA" dirty="0">
                <a:latin typeface="AngsanaUPC" panose="02020603050405020304" pitchFamily="18" charset="-34"/>
              </a:rPr>
              <a:t>، وأي مخلوقات </a:t>
            </a:r>
            <a:endParaRPr lang="ar-BH" dirty="0">
              <a:latin typeface="AngsanaUPC" panose="02020603050405020304" pitchFamily="18" charset="-34"/>
            </a:endParaRPr>
          </a:p>
          <a:p>
            <a:pPr marL="0" indent="0" algn="ctr">
              <a:buNone/>
            </a:pPr>
            <a:r>
              <a:rPr lang="ar-SA" dirty="0">
                <a:latin typeface="AngsanaUPC" panose="02020603050405020304" pitchFamily="18" charset="-34"/>
              </a:rPr>
              <a:t>وشخصيات </a:t>
            </a:r>
            <a:r>
              <a:rPr lang="ar-SA" dirty="0" err="1">
                <a:latin typeface="AngsanaUPC" panose="02020603050405020304" pitchFamily="18" charset="-34"/>
                <a:hlinkClick r:id="rId10" tooltip="ميثولوجيا"/>
              </a:rPr>
              <a:t>ميثولوجية</a:t>
            </a:r>
            <a:r>
              <a:rPr lang="ar-SA" dirty="0">
                <a:latin typeface="AngsanaUPC" panose="02020603050405020304" pitchFamily="18" charset="-34"/>
              </a:rPr>
              <a:t> أخرى.</a:t>
            </a:r>
            <a:endParaRPr lang="ar-BH" dirty="0"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398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43002" y="-1143001"/>
            <a:ext cx="6858000" cy="9144001"/>
          </a:xfrm>
          <a:prstGeom prst="rect">
            <a:avLst/>
          </a:prstGeom>
        </p:spPr>
      </p:pic>
      <p:pic>
        <p:nvPicPr>
          <p:cNvPr id="4" name="صورة 3" descr="Build-a-Monster-Craft-for-Kids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651" y="3921368"/>
            <a:ext cx="2538706" cy="22729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52" y="3950253"/>
            <a:ext cx="2244080" cy="2244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04" y="1279334"/>
            <a:ext cx="2216228" cy="2143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21368"/>
            <a:ext cx="2244080" cy="2244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57" y="1279298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Oval 14"/>
          <p:cNvSpPr/>
          <p:nvPr/>
        </p:nvSpPr>
        <p:spPr>
          <a:xfrm>
            <a:off x="3206666" y="1054715"/>
            <a:ext cx="2854054" cy="2592289"/>
          </a:xfrm>
          <a:prstGeom prst="ellipse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b="1" dirty="0"/>
              <a:t>ماهي الملامح-المشاعر التي تتولد لديك عندما تنظرين الى هذه الاشكال؟</a:t>
            </a:r>
          </a:p>
          <a:p>
            <a:pPr algn="ctr"/>
            <a:r>
              <a:rPr lang="ar-BH" b="1" dirty="0"/>
              <a:t>(فرحان-حزين-مرعب...الخ)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43002" y="-1143001"/>
            <a:ext cx="6858000" cy="9144001"/>
          </a:xfrm>
          <a:prstGeom prst="rect">
            <a:avLst/>
          </a:prstGeom>
        </p:spPr>
      </p:pic>
      <p:pic>
        <p:nvPicPr>
          <p:cNvPr id="6" name="صورة 5" descr="images9IJUBQA9.jpg"/>
          <p:cNvPicPr>
            <a:picLocks noChangeAspect="1"/>
          </p:cNvPicPr>
          <p:nvPr/>
        </p:nvPicPr>
        <p:blipFill rotWithShape="1">
          <a:blip r:embed="rId3"/>
          <a:srcRect l="1665" t="804" r="1569" b="15365"/>
          <a:stretch/>
        </p:blipFill>
        <p:spPr>
          <a:xfrm>
            <a:off x="755576" y="1177258"/>
            <a:ext cx="2589410" cy="19258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صورة 3" descr="260-Reston-Blog-idea-0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3985570"/>
            <a:ext cx="2489140" cy="19471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985570"/>
            <a:ext cx="2589410" cy="1929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177258"/>
            <a:ext cx="2466179" cy="19293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Oval 1"/>
          <p:cNvSpPr/>
          <p:nvPr/>
        </p:nvSpPr>
        <p:spPr>
          <a:xfrm>
            <a:off x="3347866" y="2250681"/>
            <a:ext cx="2592288" cy="2520280"/>
          </a:xfrm>
          <a:prstGeom prst="ellipse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sz="2400" b="1" dirty="0"/>
              <a:t>هل تعرف أسماء هذه الكائنات؟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96702" y="2845407"/>
            <a:ext cx="5364088" cy="6480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506662"/>
            <a:ext cx="7886700" cy="1325563"/>
          </a:xfrm>
        </p:spPr>
        <p:txBody>
          <a:bodyPr/>
          <a:lstStyle/>
          <a:p>
            <a:r>
              <a:rPr lang="ar-BH" dirty="0">
                <a:latin typeface="Andalus" panose="02020603050405020304" pitchFamily="18" charset="-78"/>
                <a:cs typeface="Andalus" panose="02020603050405020304" pitchFamily="18" charset="-78"/>
              </a:rPr>
              <a:t>بعد فحص النماذج..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64704" y="4019550"/>
            <a:ext cx="7886700" cy="4351338"/>
          </a:xfrm>
        </p:spPr>
        <p:txBody>
          <a:bodyPr>
            <a:normAutofit/>
          </a:bodyPr>
          <a:lstStyle/>
          <a:p>
            <a:r>
              <a:rPr lang="ar-BH" sz="2400" dirty="0"/>
              <a:t>ماذا تعني لك هذه الاشكال؟</a:t>
            </a:r>
          </a:p>
          <a:p>
            <a:r>
              <a:rPr lang="ar-BH" sz="2400" dirty="0"/>
              <a:t>هل يوجد فيها أجزاء متحركة ؟</a:t>
            </a:r>
          </a:p>
          <a:p>
            <a:r>
              <a:rPr lang="ar-BH" sz="2400" dirty="0"/>
              <a:t>ما الذي يجعل الأجزاء تتحرك؟</a:t>
            </a:r>
          </a:p>
          <a:p>
            <a:r>
              <a:rPr lang="ar-BH" sz="2400" dirty="0"/>
              <a:t>ما المواد المستخدمة في هذه الاشكال؟</a:t>
            </a:r>
          </a:p>
        </p:txBody>
      </p:sp>
    </p:spTree>
    <p:extLst>
      <p:ext uri="{BB962C8B-B14F-4D97-AF65-F5344CB8AC3E}">
        <p14:creationId xmlns:p14="http://schemas.microsoft.com/office/powerpoint/2010/main" val="31283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07504" y="890693"/>
            <a:ext cx="1872208" cy="1872208"/>
          </a:xfrm>
          <a:prstGeom prst="wedgeRoundRectCallout">
            <a:avLst>
              <a:gd name="adj1" fmla="val 71017"/>
              <a:gd name="adj2" fmla="val 71977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sz="2400" b="1" dirty="0"/>
              <a:t>أرسمي كائن تخيلي من نسيج أفكارك</a:t>
            </a:r>
          </a:p>
        </p:txBody>
      </p:sp>
    </p:spTree>
    <p:extLst>
      <p:ext uri="{BB962C8B-B14F-4D97-AF65-F5344CB8AC3E}">
        <p14:creationId xmlns:p14="http://schemas.microsoft.com/office/powerpoint/2010/main" val="99919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6012160" y="365125"/>
            <a:ext cx="2971750" cy="1325563"/>
          </a:xfrm>
          <a:prstGeom prst="wav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>
                <a:latin typeface="AD-STOOR" pitchFamily="2" charset="-78"/>
                <a:cs typeface="AD-STOOR" pitchFamily="2" charset="-78"/>
              </a:rPr>
              <a:t>نشاط إثرائي..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0EE"/>
              </a:clrFrom>
              <a:clrTo>
                <a:srgbClr val="F1F0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28"/>
          <a:stretch/>
        </p:blipFill>
        <p:spPr>
          <a:xfrm>
            <a:off x="0" y="116631"/>
            <a:ext cx="5220072" cy="6624737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322541" y="4077072"/>
            <a:ext cx="3672408" cy="2016224"/>
          </a:xfrm>
          <a:prstGeom prst="wedgeRoundRectCallout">
            <a:avLst>
              <a:gd name="adj1" fmla="val -48334"/>
              <a:gd name="adj2" fmla="val -91156"/>
              <a:gd name="adj3" fmla="val 16667"/>
            </a:avLst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BH" dirty="0"/>
          </a:p>
          <a:p>
            <a:pPr algn="ctr"/>
            <a:endParaRPr lang="ar-BH" dirty="0"/>
          </a:p>
          <a:p>
            <a:pPr algn="ctr"/>
            <a:r>
              <a:rPr lang="ar-BH" b="1" u="sng" dirty="0"/>
              <a:t>طريقة عمل النشاط:</a:t>
            </a:r>
          </a:p>
          <a:p>
            <a:pPr marL="342900" indent="-342900">
              <a:buFont typeface="+mj-lt"/>
              <a:buAutoNum type="arabicPeriod"/>
            </a:pPr>
            <a:r>
              <a:rPr lang="ar-BH" b="1" dirty="0"/>
              <a:t>طباعة النشاط</a:t>
            </a:r>
          </a:p>
          <a:p>
            <a:pPr marL="342900" indent="-342900">
              <a:buFont typeface="+mj-lt"/>
              <a:buAutoNum type="arabicPeriod"/>
            </a:pPr>
            <a:r>
              <a:rPr lang="ar-BH" b="1" dirty="0"/>
              <a:t>تلوين</a:t>
            </a:r>
          </a:p>
          <a:p>
            <a:pPr marL="342900" indent="-342900">
              <a:buFont typeface="+mj-lt"/>
              <a:buAutoNum type="arabicPeriod"/>
            </a:pPr>
            <a:r>
              <a:rPr lang="ar-BH" b="1" dirty="0"/>
              <a:t>قص الأجزاء</a:t>
            </a:r>
          </a:p>
          <a:p>
            <a:pPr marL="342900" indent="-342900">
              <a:buFont typeface="+mj-lt"/>
              <a:buAutoNum type="arabicPeriod"/>
            </a:pPr>
            <a:r>
              <a:rPr lang="ar-BH" b="1" dirty="0"/>
              <a:t>ترتيبها على الجسم (قبل اللصق)</a:t>
            </a:r>
          </a:p>
          <a:p>
            <a:pPr marL="342900" indent="-342900">
              <a:buFont typeface="+mj-lt"/>
              <a:buAutoNum type="arabicPeriod"/>
            </a:pPr>
            <a:r>
              <a:rPr lang="ar-BH" b="1" dirty="0"/>
              <a:t>لصق الأجزاء</a:t>
            </a:r>
          </a:p>
          <a:p>
            <a:pPr algn="ctr"/>
            <a:endParaRPr lang="ar-BH" dirty="0"/>
          </a:p>
          <a:p>
            <a:pPr algn="ctr"/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02328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6012160" y="365125"/>
            <a:ext cx="2971750" cy="1325563"/>
          </a:xfrm>
          <a:prstGeom prst="wav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>
                <a:latin typeface="AD-STOOR" pitchFamily="2" charset="-78"/>
                <a:cs typeface="AD-STOOR" pitchFamily="2" charset="-78"/>
              </a:rPr>
              <a:t>نشاط إثرائي 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10" y="188640"/>
            <a:ext cx="5034531" cy="65262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828" y="3284983"/>
            <a:ext cx="2625639" cy="34403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ular Callout 6"/>
          <p:cNvSpPr/>
          <p:nvPr/>
        </p:nvSpPr>
        <p:spPr>
          <a:xfrm>
            <a:off x="5857884" y="1571612"/>
            <a:ext cx="2376264" cy="1633050"/>
          </a:xfrm>
          <a:prstGeom prst="wedgeRoundRectCallout">
            <a:avLst>
              <a:gd name="adj1" fmla="val -66780"/>
              <a:gd name="adj2" fmla="val 5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sz="1600" b="1" u="sng" dirty="0"/>
              <a:t>طريقة عمل النشاط:</a:t>
            </a:r>
          </a:p>
          <a:p>
            <a:pPr marL="342900" indent="-342900">
              <a:buFont typeface="+mj-lt"/>
              <a:buAutoNum type="arabicPeriod"/>
            </a:pPr>
            <a:r>
              <a:rPr lang="ar-BH" sz="1600" b="1" dirty="0"/>
              <a:t>طباعة النشاط</a:t>
            </a:r>
          </a:p>
          <a:p>
            <a:pPr marL="342900" indent="-342900">
              <a:buFont typeface="+mj-lt"/>
              <a:buAutoNum type="arabicPeriod"/>
            </a:pPr>
            <a:r>
              <a:rPr lang="ar-BH" sz="1600" b="1" dirty="0"/>
              <a:t>قص الاشكال</a:t>
            </a:r>
          </a:p>
          <a:p>
            <a:pPr marL="342900" indent="-342900">
              <a:buFont typeface="+mj-lt"/>
              <a:buAutoNum type="arabicPeriod"/>
            </a:pPr>
            <a:r>
              <a:rPr lang="ar-BH" sz="1600" b="1" dirty="0"/>
              <a:t>تركيب الملامح على الجسم</a:t>
            </a:r>
          </a:p>
          <a:p>
            <a:pPr marL="342900" indent="-342900">
              <a:buFont typeface="+mj-lt"/>
              <a:buAutoNum type="arabicPeriod"/>
            </a:pPr>
            <a:r>
              <a:rPr lang="ar-BH" sz="1600" b="1" dirty="0"/>
              <a:t>لصق </a:t>
            </a:r>
          </a:p>
        </p:txBody>
      </p:sp>
    </p:spTree>
    <p:extLst>
      <p:ext uri="{BB962C8B-B14F-4D97-AF65-F5344CB8AC3E}">
        <p14:creationId xmlns:p14="http://schemas.microsoft.com/office/powerpoint/2010/main" val="161115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A6ECAED117FB54BB960EB8C59259C4E" ma:contentTypeVersion="7" ma:contentTypeDescription="إنشاء مستند جديد." ma:contentTypeScope="" ma:versionID="c37e83a6bafb37e367db58d50dcd8428">
  <xsd:schema xmlns:xsd="http://www.w3.org/2001/XMLSchema" xmlns:xs="http://www.w3.org/2001/XMLSchema" xmlns:p="http://schemas.microsoft.com/office/2006/metadata/properties" xmlns:ns2="14466492-1505-404d-a36f-f38eddf668c3" targetNamespace="http://schemas.microsoft.com/office/2006/metadata/properties" ma:root="true" ma:fieldsID="38c1472c11aa098a9dfc1964030e815a" ns2:_="">
    <xsd:import namespace="14466492-1505-404d-a36f-f38eddf668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466492-1505-404d-a36f-f38eddf668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9ACC1E-8D56-4E6D-828B-7A8F423F02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29CB5E-7175-4982-87F6-CCB423ABF0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466492-1505-404d-a36f-f38eddf668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B62324-4EAC-4A1E-9740-51D229602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216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AD-STOOR</vt:lpstr>
      <vt:lpstr>Andalus</vt:lpstr>
      <vt:lpstr>AngsanaUPC</vt:lpstr>
      <vt:lpstr>Arial</vt:lpstr>
      <vt:lpstr>Calibri</vt:lpstr>
      <vt:lpstr>Calibri Light</vt:lpstr>
      <vt:lpstr>Office Theme</vt:lpstr>
      <vt:lpstr>نصمم كائناً تخيلياً ونصنعه</vt:lpstr>
      <vt:lpstr>أهداف الدرس</vt:lpstr>
      <vt:lpstr>مفهوم الكائن التخيلي</vt:lpstr>
      <vt:lpstr>PowerPoint Presentation</vt:lpstr>
      <vt:lpstr>PowerPoint Presentation</vt:lpstr>
      <vt:lpstr>بعد فحص النماذج..</vt:lpstr>
      <vt:lpstr>PowerPoint Presentation</vt:lpstr>
      <vt:lpstr>نشاط إثرائي..</vt:lpstr>
      <vt:lpstr>نشاط إثرائي 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just -4.U-</dc:creator>
  <cp:lastModifiedBy>Mohammed Muneer Yaqoob Daldoum</cp:lastModifiedBy>
  <cp:revision>23</cp:revision>
  <dcterms:created xsi:type="dcterms:W3CDTF">2017-04-09T07:53:04Z</dcterms:created>
  <dcterms:modified xsi:type="dcterms:W3CDTF">2022-04-27T08:04:58Z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0x0101006A6ECAED117FB54BB960EB8C59259C4E</vt:lpwstr>
  </property>
</Properties>
</file>