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87" r:id="rId5"/>
  </p:sldMasterIdLst>
  <p:notesMasterIdLst>
    <p:notesMasterId r:id="rId18"/>
  </p:notesMasterIdLst>
  <p:sldIdLst>
    <p:sldId id="276" r:id="rId6"/>
    <p:sldId id="277" r:id="rId7"/>
    <p:sldId id="298" r:id="rId8"/>
    <p:sldId id="264" r:id="rId9"/>
    <p:sldId id="302" r:id="rId10"/>
    <p:sldId id="295" r:id="rId11"/>
    <p:sldId id="265" r:id="rId12"/>
    <p:sldId id="312" r:id="rId13"/>
    <p:sldId id="266" r:id="rId14"/>
    <p:sldId id="300" r:id="rId15"/>
    <p:sldId id="309" r:id="rId16"/>
    <p:sldId id="315" r:id="rId17"/>
  </p:sldIdLst>
  <p:sldSz cx="12192000" cy="6858000"/>
  <p:notesSz cx="6858000" cy="9144000"/>
  <p:custDataLst>
    <p:tags r:id="rId19"/>
  </p:custDataLst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FE3AE-6275-4A63-AF46-B175966675EE}" v="130" dt="2022-03-28T08:08:4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2" autoAdjust="0"/>
    <p:restoredTop sz="94660"/>
  </p:normalViewPr>
  <p:slideViewPr>
    <p:cSldViewPr>
      <p:cViewPr varScale="1">
        <p:scale>
          <a:sx n="80" d="100"/>
          <a:sy n="80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A MOHAMMAD SUBHIE ALMASOUD" userId="S::750734159@moe.bh::8d3d0bf3-4456-4ca8-885a-91523411c2eb" providerId="AD" clId="Web-{B86FE3AE-6275-4A63-AF46-B175966675EE}"/>
    <pc:docChg chg="modSld">
      <pc:chgData name="ASMA MOHAMMAD SUBHIE ALMASOUD" userId="S::750734159@moe.bh::8d3d0bf3-4456-4ca8-885a-91523411c2eb" providerId="AD" clId="Web-{B86FE3AE-6275-4A63-AF46-B175966675EE}" dt="2022-03-28T08:08:46.569" v="72" actId="1076"/>
      <pc:docMkLst>
        <pc:docMk/>
      </pc:docMkLst>
      <pc:sldChg chg="modSp">
        <pc:chgData name="ASMA MOHAMMAD SUBHIE ALMASOUD" userId="S::750734159@moe.bh::8d3d0bf3-4456-4ca8-885a-91523411c2eb" providerId="AD" clId="Web-{B86FE3AE-6275-4A63-AF46-B175966675EE}" dt="2022-03-28T08:08:46.569" v="72" actId="1076"/>
        <pc:sldMkLst>
          <pc:docMk/>
          <pc:sldMk cId="3652466724" sldId="276"/>
        </pc:sldMkLst>
        <pc:spChg chg="mod">
          <ac:chgData name="ASMA MOHAMMAD SUBHIE ALMASOUD" userId="S::750734159@moe.bh::8d3d0bf3-4456-4ca8-885a-91523411c2eb" providerId="AD" clId="Web-{B86FE3AE-6275-4A63-AF46-B175966675EE}" dt="2022-03-28T08:08:43.678" v="71" actId="1076"/>
          <ac:spMkLst>
            <pc:docMk/>
            <pc:sldMk cId="3652466724" sldId="276"/>
            <ac:spMk id="5" creationId="{6F0D5AE5-D203-48B4-B41D-8A9BE9C4FBC9}"/>
          </ac:spMkLst>
        </pc:spChg>
        <pc:picChg chg="mod">
          <ac:chgData name="ASMA MOHAMMAD SUBHIE ALMASOUD" userId="S::750734159@moe.bh::8d3d0bf3-4456-4ca8-885a-91523411c2eb" providerId="AD" clId="Web-{B86FE3AE-6275-4A63-AF46-B175966675EE}" dt="2022-03-28T08:08:46.569" v="72" actId="1076"/>
          <ac:picMkLst>
            <pc:docMk/>
            <pc:sldMk cId="3652466724" sldId="276"/>
            <ac:picMk id="8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5T10:54:53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7838 17214 0,'0'50'203,"0"-25"-203,0 0 15,0 24 1,0-24 0,0 25-16,0-26 15,0 1 48,25 0-48,0-25 1,0 0-16,-1 25 16,26-25-1,-25 0 1,49 0 0,26-50-1,24-49-15,49 0 16,75-50-1,25 25-15,50-99 16,-51 99-16,51-99 16,-50 123-16,-25 26 15,-25-50 1,-74 74-16,0 1 16,-25-1-1,-75 0-15,26 26 16,-1-1-1,-49 25-15,0-25 16,-25 0 47</inkml:trace>
  <inkml:trace contextRef="#ctx0" brushRef="#br0" timeOffset="1666.91">11336 11460 0,'0'124'156,"-25"74"-140,0-99 0,0-24-16,1-1 15,-1 1 1,0-51 0,25 1-16,0 0 15,0 0 1,0 0-16,0 0 31,25-1-31,24-24 16,1 0-1,24 0-15,26 0 16,48-49 0,51-1-16,-1 0 15,-49-24 1,74 0-16,-24-26 31,49-98-31,0 0 16,-25 74-16,-24 49 15,-51 1 1,76 24-16,-76-24 16,-24-26-1,-24-24-15,-1 0 16,0 25-16,-24 25 15,24-1 1,-25 26 0,-24 49-1,-25 0-15</inkml:trace>
  <inkml:trace contextRef="#ctx0" brushRef="#br0" timeOffset="3872.56">11683 5184 0,'0'50'187,"0"-1"-171,0 1-1,0 0 1,0-26-16,0 26 16,0 0-1,0-1-15,0-24 16,0 0-1,0 0-15,0-1 32,0 1-32,0 0 31,0 0-15,-25-25 124,0 0-93,1 0-31,-1 0-1,-25-25 1,1 0-16,-26 0 0,26 1 16,-26-1-1,1 0 1,-1 0-16,1 25 15,24-25-15,25 1 16,-24 24 0,24 0-1,0 0-15,0 0 16</inkml:trace>
  <inkml:trace contextRef="#ctx0" brushRef="#br0" timeOffset="5245.51">12626 5606 0,'-50'25'203,"-24"24"-187,-26 26-1,-24 24-15,25-74 16,25 0-16,-26 49 16,-48 0-1,48-24-15,-24 0 16,50-26-16,24 1 15,26-25 1,-26 0-16,50 25 16,0 0 31,-25-25-32</inkml:trace>
  <inkml:trace contextRef="#ctx0" brushRef="#br0" timeOffset="6765.59">12526 6350 0,'25'174'203,"25"-50"-187,-25-50-1,24 50-15,-24-49 16,25-26-1,-26 1-15,1 24 16,0-74 0,-25 25-16,0 0 15,25-25-15,-25 25 16,-50-25 78,25 0-79,-24 0-15,24 0 16,-49 0 0,-1 0-16,1 0 15,-1 0-15,1 0 16,0 0-1,-1-25-15,-24-25 16,49 1-16,-24 49 16,74-25-1,-25 25-15,25-25 47</inkml:trace>
  <inkml:trace contextRef="#ctx0" brushRef="#br0" timeOffset="8786.12">13593 5110 0,'-99'-75'188,"-50"1"-188,0 0 15,25 24 1,0 25-16,0-49 15,50 24 1,-1 0-16,-24 26 16,25-1-1,-1 0-15,-24 25 0,25 0 16,24 0 0,0 0-16,1 0 15,-51 50 1,76-26-16,-26 26 15,0 0 1,-24-26 0,49 26-16,-24-25 15,-1 25 1,0-26-16,1 26 16,-26 24-1,26-24-15,-1 0 16,-24 49-1,24-50-15,1 1 16,-1 0-16,25-1 16,-25 1-16,26 24 15,-1 1 1,-25-1-16,25-24 16,1 24-1,-1-24 1,0-1-1,25-24-15,0 25 16,0-25 0,0-1-16,0 26 15,0 0 1,0 24-16,0-24 16,0-26-16,25 1 15,0 50-15,24 24 16,26 25-1,24-50-15,0 125 16,25-100 0,0 25-16,-25-25 15,1-24-15,-26-26 16,25 26 0,-49-26-16,24 1 15,25 24-15,1-49 16,49 25-1,-1 24-15,-73-49 16,24 0 0,25-1-1,0-24-15,-25 25 16,-24-25 0,-1 0-16,25-49 15,25-1 1,-49 25-16,-1-24 15,1 24-15,-1 0 16,-24-25 0,-26 26-16,51-51 15,-50 26-15,24-51 16,26-98 0,-26-125-16,-24 1 31,-25-75-31,0 0 15,0-148 1,-25 247-16,-49 149 16,-1 25-1,26 25-15,-26 49 16,1 25-16,0 1 16,-1-1-16,1-25 15,-1 50 1,-24-25-16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A7CECE-3C8C-4077-A096-95851C6F6527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F56AAA-71BA-4845-A34C-D8D0590CEB1A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6911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56AAA-71BA-4845-A34C-D8D0590CEB1A}" type="slidenum">
              <a:rPr lang="ar-BH" smtClean="0"/>
              <a:pPr/>
              <a:t>11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48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56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0547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3678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1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0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1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9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8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60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2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776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1062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275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7020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368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1939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5291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FD35-F087-46D4-ACE2-3983239DE995}" type="datetimeFigureOut">
              <a:rPr lang="ar-BH" smtClean="0"/>
              <a:pPr/>
              <a:t>25/08/1443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98B8-3BB3-4CBF-82A4-DE5B1054138C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4442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customXml" Target="../ink/ink1.xml"/><Relationship Id="rId5" Type="http://schemas.openxmlformats.org/officeDocument/2006/relationships/notesSlide" Target="../notesSlides/notesSlide1.xml"/><Relationship Id="rId10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gc=07178789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het.colorado.edu/ar_SA/simulations/build-an-ato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48" y="2322910"/>
            <a:ext cx="4301359" cy="3273214"/>
          </a:xfrm>
          <a:prstGeom prst="rect">
            <a:avLst/>
          </a:prstGeom>
        </p:spPr>
      </p:pic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5C75012E-1E8E-4B78-97BD-704CBA76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641992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9BA7E-1312-4634-852C-D353C97DB8C9}"/>
              </a:ext>
            </a:extLst>
          </p:cNvPr>
          <p:cNvSpPr txBox="1"/>
          <p:nvPr/>
        </p:nvSpPr>
        <p:spPr>
          <a:xfrm>
            <a:off x="5487998" y="6419929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dirty="0"/>
              <a:t>اعداد : أ . أسماء محمد المسعود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D5AE5-D203-48B4-B41D-8A9BE9C4FBC9}"/>
              </a:ext>
            </a:extLst>
          </p:cNvPr>
          <p:cNvSpPr txBox="1"/>
          <p:nvPr/>
        </p:nvSpPr>
        <p:spPr>
          <a:xfrm>
            <a:off x="5414281" y="2386530"/>
            <a:ext cx="6562256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r-BH" sz="4400" b="1" dirty="0">
                <a:ea typeface="Calibri"/>
                <a:cs typeface="Arial"/>
              </a:rPr>
              <a:t>الفصل الثامن</a:t>
            </a:r>
          </a:p>
          <a:p>
            <a:pPr algn="ctr"/>
            <a:r>
              <a:rPr lang="ar-BH" sz="4400" b="1" dirty="0">
                <a:ea typeface="Calibri"/>
                <a:cs typeface="Arial"/>
              </a:rPr>
              <a:t>البناء الذري والروابط الكيميائية </a:t>
            </a:r>
          </a:p>
          <a:p>
            <a:pPr algn="ctr"/>
            <a:r>
              <a:rPr lang="ar-BH" sz="4400" b="1" dirty="0">
                <a:cs typeface="Arial"/>
              </a:rPr>
              <a:t>درس اتحاد الذرات </a:t>
            </a:r>
            <a:endParaRPr lang="ar-BH" sz="4400" b="1" dirty="0">
              <a:ea typeface="Calibri"/>
              <a:cs typeface="Arial"/>
            </a:endParaRPr>
          </a:p>
          <a:p>
            <a:pPr algn="ctr"/>
            <a:r>
              <a:rPr lang="ar-BH" sz="4400" b="1" dirty="0">
                <a:ea typeface="Calibri"/>
                <a:cs typeface="Arial"/>
              </a:rPr>
              <a:t>الصف الثالث الاعدادي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03656B-B0AB-4A86-8247-E907A9B223A9}"/>
              </a:ext>
            </a:extLst>
          </p:cNvPr>
          <p:cNvGrpSpPr/>
          <p:nvPr/>
        </p:nvGrpSpPr>
        <p:grpSpPr>
          <a:xfrm>
            <a:off x="3503712" y="88030"/>
            <a:ext cx="5862783" cy="1356241"/>
            <a:chOff x="1" y="2"/>
            <a:chExt cx="6191250" cy="827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B9184E-8D28-4BDA-9460-7C95E6D13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92" t="7572" r="26173" b="66250"/>
            <a:stretch/>
          </p:blipFill>
          <p:spPr>
            <a:xfrm>
              <a:off x="1" y="2"/>
              <a:ext cx="6191250" cy="708427"/>
            </a:xfrm>
            <a:prstGeom prst="rect">
              <a:avLst/>
            </a:prstGeom>
          </p:spPr>
        </p:pic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67D0A573-5202-493B-863B-A3993E607D46}"/>
                </a:ext>
              </a:extLst>
            </p:cNvPr>
            <p:cNvSpPr txBox="1"/>
            <p:nvPr/>
          </p:nvSpPr>
          <p:spPr>
            <a:xfrm>
              <a:off x="1540959" y="507016"/>
              <a:ext cx="4459190" cy="3207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مدرسة سافرة الابتدائية الإعدادية للبنات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 قسم العلوم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4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1539240"/>
            <a:ext cx="912033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0000"/>
                </a:solidFill>
                <a:latin typeface="Aljazeera"/>
              </a:rPr>
              <a:t>ارسمي ذرة عنصر الفلور التي تحوي تسع الكترونات موضحة فيها التوزيع الالكتروني على المدارات.</a:t>
            </a:r>
            <a:endParaRPr lang="en-US" sz="3200" b="1" dirty="0"/>
          </a:p>
        </p:txBody>
      </p:sp>
      <p:pic>
        <p:nvPicPr>
          <p:cNvPr id="3073" name="Picture 1" descr="7th%20grade%20oloom%20iraq%20unit-1-2-1%20answer%20Q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12976"/>
            <a:ext cx="2867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AAC059B-CF42-4E40-8F30-C39FB53892F2}"/>
              </a:ext>
            </a:extLst>
          </p:cNvPr>
          <p:cNvSpPr/>
          <p:nvPr/>
        </p:nvSpPr>
        <p:spPr>
          <a:xfrm>
            <a:off x="6384032" y="188640"/>
            <a:ext cx="5112568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مثال توضيحي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79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60" y="34729"/>
            <a:ext cx="2521496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BH" b="1" dirty="0"/>
              <a:t>تقييم الهدف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360" y="1076614"/>
            <a:ext cx="11665296" cy="4586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BH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س1: ادرسي الشكل المجاور جيدًا، ثم أكملي العبارات التالية بما يناسبها من كلمات: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1. عدد الكترونات ذرة الصوديوم يساوي ..........................................................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2. عدد مستويات الطاقة التي تشغلها الكترونات ذرة الصوديوم تساوي ........................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3. عدد الكترونات ذرة الصوديوم في المستوى: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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الأول : ...........................  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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الثاني : ...........................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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BH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الثالث : ...........................</a:t>
            </a:r>
          </a:p>
        </p:txBody>
      </p:sp>
      <p:pic>
        <p:nvPicPr>
          <p:cNvPr id="5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733172"/>
            <a:ext cx="2226930" cy="22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254162" y="235373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3363" y="33439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1958" y="44748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275" y="446296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098" y="50570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562092" y="388155"/>
            <a:ext cx="244475" cy="24447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2:00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1:59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1:58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1:57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1:56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1:55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1:54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1:53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1:52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1:50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1:49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1:48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1:47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1:46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1:45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1:44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1:43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1:42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1:41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1:40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1:39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1:38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1:37</a:t>
            </a: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1:36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1:35</a:t>
            </a: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1:34</a:t>
            </a: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1:33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1:32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1:31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1:30</a:t>
            </a: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1:29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1:28</a:t>
            </a: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1:27</a:t>
            </a: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1:26</a:t>
            </a: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1:25</a:t>
            </a: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1:24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1:23</a:t>
            </a: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1:22</a:t>
            </a: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1:21</a:t>
            </a: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1:20</a:t>
            </a:r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1:19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1:18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1:17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1:16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1:15</a:t>
            </a: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1:14</a:t>
            </a: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1:13</a:t>
            </a:r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1:12</a:t>
            </a: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1:11</a:t>
            </a: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1:10</a:t>
            </a: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1:09</a:t>
            </a: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1:08</a:t>
            </a: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1:07</a:t>
            </a:r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1:06</a:t>
            </a: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1:05</a:t>
            </a:r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1:04</a:t>
            </a:r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1:03</a:t>
            </a:r>
          </a:p>
        </p:txBody>
      </p:sp>
      <p:sp>
        <p:nvSpPr>
          <p:cNvPr id="70" name="Rectangle 61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1:02</a:t>
            </a:r>
          </a:p>
        </p:txBody>
      </p:sp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1:01</a:t>
            </a:r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1518062" y="9884"/>
            <a:ext cx="2376487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1:00</a:t>
            </a: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0:59</a:t>
            </a: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0:58</a:t>
            </a: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0:57</a:t>
            </a:r>
          </a:p>
        </p:txBody>
      </p:sp>
      <p:sp>
        <p:nvSpPr>
          <p:cNvPr id="76" name="Rectangle 6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0:56</a:t>
            </a: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0:55</a:t>
            </a: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0:54</a:t>
            </a:r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0:53</a:t>
            </a: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0:52</a:t>
            </a: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0:51</a:t>
            </a:r>
          </a:p>
        </p:txBody>
      </p:sp>
      <p:sp>
        <p:nvSpPr>
          <p:cNvPr id="82" name="Rectangle 7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0:50</a:t>
            </a:r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0:49</a:t>
            </a:r>
          </a:p>
        </p:txBody>
      </p:sp>
      <p:sp>
        <p:nvSpPr>
          <p:cNvPr id="84" name="Rectangle 7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0:48</a:t>
            </a:r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0:47</a:t>
            </a:r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0:46</a:t>
            </a: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0:45</a:t>
            </a: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0:44</a:t>
            </a: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0:43</a:t>
            </a: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0:42</a:t>
            </a:r>
          </a:p>
        </p:txBody>
      </p:sp>
      <p:sp>
        <p:nvSpPr>
          <p:cNvPr id="91" name="Rectangle 8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0:41</a:t>
            </a:r>
          </a:p>
        </p:txBody>
      </p:sp>
      <p:sp>
        <p:nvSpPr>
          <p:cNvPr id="92" name="Rectangle 8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0:40</a:t>
            </a: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0:39</a:t>
            </a: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0:38</a:t>
            </a:r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0:37</a:t>
            </a:r>
          </a:p>
        </p:txBody>
      </p:sp>
      <p:sp>
        <p:nvSpPr>
          <p:cNvPr id="96" name="Rectangle 8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0:36</a:t>
            </a:r>
          </a:p>
        </p:txBody>
      </p:sp>
      <p:sp>
        <p:nvSpPr>
          <p:cNvPr id="97" name="Rectangle 8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0:35</a:t>
            </a:r>
          </a:p>
        </p:txBody>
      </p:sp>
      <p:sp>
        <p:nvSpPr>
          <p:cNvPr id="98" name="Rectangle 8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0:34</a:t>
            </a:r>
          </a:p>
        </p:txBody>
      </p:sp>
      <p:sp>
        <p:nvSpPr>
          <p:cNvPr id="99" name="Rectangle 9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0:33</a:t>
            </a:r>
          </a:p>
        </p:txBody>
      </p:sp>
      <p:sp>
        <p:nvSpPr>
          <p:cNvPr id="100" name="Rectangle 9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0:32</a:t>
            </a:r>
          </a:p>
        </p:txBody>
      </p:sp>
      <p:sp>
        <p:nvSpPr>
          <p:cNvPr id="101" name="Rectangle 9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0:31</a:t>
            </a:r>
          </a:p>
        </p:txBody>
      </p:sp>
      <p:sp>
        <p:nvSpPr>
          <p:cNvPr id="102" name="Rectangle 9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0:30</a:t>
            </a:r>
          </a:p>
        </p:txBody>
      </p:sp>
      <p:sp>
        <p:nvSpPr>
          <p:cNvPr id="103" name="Rectangle 9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0:29</a:t>
            </a:r>
          </a:p>
        </p:txBody>
      </p:sp>
      <p:sp>
        <p:nvSpPr>
          <p:cNvPr id="104" name="Rectangle 9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0:28</a:t>
            </a:r>
          </a:p>
        </p:txBody>
      </p:sp>
      <p:sp>
        <p:nvSpPr>
          <p:cNvPr id="105" name="Rectangle 9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0:27</a:t>
            </a:r>
          </a:p>
        </p:txBody>
      </p:sp>
      <p:sp>
        <p:nvSpPr>
          <p:cNvPr id="106" name="Rectangle 9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0:26</a:t>
            </a:r>
          </a:p>
        </p:txBody>
      </p:sp>
      <p:sp>
        <p:nvSpPr>
          <p:cNvPr id="107" name="Rectangle 9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0:25</a:t>
            </a:r>
          </a:p>
        </p:txBody>
      </p:sp>
      <p:sp>
        <p:nvSpPr>
          <p:cNvPr id="108" name="Rectangle 9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0:24</a:t>
            </a:r>
          </a:p>
        </p:txBody>
      </p:sp>
      <p:sp>
        <p:nvSpPr>
          <p:cNvPr id="109" name="Rectangle 10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0:23</a:t>
            </a:r>
          </a:p>
        </p:txBody>
      </p:sp>
      <p:sp>
        <p:nvSpPr>
          <p:cNvPr id="110" name="Rectangle 10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0:22</a:t>
            </a:r>
          </a:p>
        </p:txBody>
      </p:sp>
      <p:sp>
        <p:nvSpPr>
          <p:cNvPr id="111" name="Rectangle 10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0:21</a:t>
            </a:r>
          </a:p>
        </p:txBody>
      </p:sp>
      <p:sp>
        <p:nvSpPr>
          <p:cNvPr id="112" name="Rectangle 10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0:20</a:t>
            </a:r>
          </a:p>
        </p:txBody>
      </p:sp>
      <p:sp>
        <p:nvSpPr>
          <p:cNvPr id="113" name="Rectangle 10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0:19</a:t>
            </a:r>
          </a:p>
        </p:txBody>
      </p:sp>
      <p:sp>
        <p:nvSpPr>
          <p:cNvPr id="114" name="Rectangle 10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0:18</a:t>
            </a:r>
          </a:p>
        </p:txBody>
      </p:sp>
      <p:sp>
        <p:nvSpPr>
          <p:cNvPr id="115" name="Rectangle 10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0:17</a:t>
            </a:r>
          </a:p>
        </p:txBody>
      </p:sp>
      <p:sp>
        <p:nvSpPr>
          <p:cNvPr id="116" name="Rectangle 10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0:16</a:t>
            </a:r>
          </a:p>
        </p:txBody>
      </p:sp>
      <p:sp>
        <p:nvSpPr>
          <p:cNvPr id="117" name="Rectangle 10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0:15</a:t>
            </a:r>
          </a:p>
        </p:txBody>
      </p:sp>
      <p:sp>
        <p:nvSpPr>
          <p:cNvPr id="118" name="Rectangle 10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0:14</a:t>
            </a:r>
          </a:p>
        </p:txBody>
      </p:sp>
      <p:sp>
        <p:nvSpPr>
          <p:cNvPr id="119" name="Rectangle 11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0:13</a:t>
            </a:r>
          </a:p>
        </p:txBody>
      </p:sp>
      <p:sp>
        <p:nvSpPr>
          <p:cNvPr id="120" name="Rectangle 11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0:12</a:t>
            </a:r>
          </a:p>
        </p:txBody>
      </p:sp>
      <p:sp>
        <p:nvSpPr>
          <p:cNvPr id="121" name="Rectangle 11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0:11</a:t>
            </a:r>
          </a:p>
        </p:txBody>
      </p:sp>
      <p:sp>
        <p:nvSpPr>
          <p:cNvPr id="122" name="Rectangle 11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0:10</a:t>
            </a:r>
          </a:p>
        </p:txBody>
      </p:sp>
      <p:sp>
        <p:nvSpPr>
          <p:cNvPr id="123" name="Rectangle 114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0:09</a:t>
            </a:r>
          </a:p>
        </p:txBody>
      </p:sp>
      <p:sp>
        <p:nvSpPr>
          <p:cNvPr id="124" name="Rectangle 115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0:08</a:t>
            </a:r>
          </a:p>
        </p:txBody>
      </p:sp>
      <p:sp>
        <p:nvSpPr>
          <p:cNvPr id="125" name="Rectangle 116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0:07</a:t>
            </a:r>
          </a:p>
        </p:txBody>
      </p:sp>
      <p:sp>
        <p:nvSpPr>
          <p:cNvPr id="126" name="Rectangle 117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0:06</a:t>
            </a:r>
          </a:p>
        </p:txBody>
      </p:sp>
      <p:sp>
        <p:nvSpPr>
          <p:cNvPr id="127" name="Rectangle 118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0:05</a:t>
            </a:r>
          </a:p>
        </p:txBody>
      </p:sp>
      <p:sp>
        <p:nvSpPr>
          <p:cNvPr id="128" name="Rectangle 119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0:04</a:t>
            </a:r>
          </a:p>
        </p:txBody>
      </p:sp>
      <p:sp>
        <p:nvSpPr>
          <p:cNvPr id="129" name="Rectangle 120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0:03</a:t>
            </a:r>
          </a:p>
        </p:txBody>
      </p:sp>
      <p:sp>
        <p:nvSpPr>
          <p:cNvPr id="130" name="Rectangle 121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0:02</a:t>
            </a:r>
          </a:p>
        </p:txBody>
      </p:sp>
      <p:sp>
        <p:nvSpPr>
          <p:cNvPr id="131" name="Rectangle 122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0:01</a:t>
            </a:r>
          </a:p>
        </p:txBody>
      </p:sp>
      <p:sp>
        <p:nvSpPr>
          <p:cNvPr id="132" name="Rectangle 12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1518062" y="9884"/>
            <a:ext cx="2376488" cy="1044575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2:00</a:t>
            </a:r>
          </a:p>
        </p:txBody>
      </p:sp>
      <p:pic>
        <p:nvPicPr>
          <p:cNvPr id="134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77" y="145023"/>
            <a:ext cx="2219546" cy="57150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0980A7F7-7EC7-426A-AC9A-C8A296DF2B1B}"/>
              </a:ext>
            </a:extLst>
          </p:cNvPr>
          <p:cNvSpPr txBox="1"/>
          <p:nvPr/>
        </p:nvSpPr>
        <p:spPr>
          <a:xfrm>
            <a:off x="335360" y="5761761"/>
            <a:ext cx="116652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BH" sz="2800" b="1" u="sng" dirty="0">
                <a:solidFill>
                  <a:schemeClr val="dk1"/>
                </a:solidFill>
                <a:latin typeface="Calibri" panose="020F0502020204030204" pitchFamily="34" charset="0"/>
              </a:rPr>
              <a:t>س2:ما عدد الكترونات مستوى الطاقة الأول والثاني لذرة  السيليكون </a:t>
            </a:r>
            <a:r>
              <a:rPr lang="en-US" sz="2800" b="1" u="sng" dirty="0">
                <a:solidFill>
                  <a:schemeClr val="dk1"/>
                </a:solidFill>
                <a:latin typeface="Calibri" panose="020F0502020204030204" pitchFamily="34" charset="0"/>
              </a:rPr>
              <a:t>Si</a:t>
            </a:r>
            <a:r>
              <a:rPr lang="ar-BH" sz="2800" b="1" u="sng" dirty="0">
                <a:solidFill>
                  <a:schemeClr val="dk1"/>
                </a:solidFill>
                <a:latin typeface="Calibri" panose="020F0502020204030204" pitchFamily="34" charset="0"/>
              </a:rPr>
              <a:t> ذات العدد الذري 14؟</a:t>
            </a:r>
          </a:p>
          <a:p>
            <a:endParaRPr lang="ar-BH" sz="2800" b="1" u="sng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en-US" sz="1600" b="1" u="sng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FBB7ACC-4A17-4CB9-80CF-F128354CD0AE}"/>
              </a:ext>
            </a:extLst>
          </p:cNvPr>
          <p:cNvSpPr txBox="1"/>
          <p:nvPr/>
        </p:nvSpPr>
        <p:spPr>
          <a:xfrm>
            <a:off x="5136300" y="6195961"/>
            <a:ext cx="549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المستوى الأول : 2        المستوى الثاني : 8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1C2D3F0-D87A-411A-BB6F-0DCAE9FC2303}"/>
                  </a:ext>
                </a:extLst>
              </p14:cNvPr>
              <p14:cNvContentPartPr/>
              <p14:nvPr/>
            </p14:nvContentPartPr>
            <p14:xfrm>
              <a:off x="2821680" y="1535760"/>
              <a:ext cx="2500920" cy="4777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1C2D3F0-D87A-411A-BB6F-0DCAE9FC23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2320" y="1526400"/>
                <a:ext cx="2519640" cy="47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3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1" dur="94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audio>
              <p:cMediaNode showWhenStopped="0">
                <p:cTn id="4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260648"/>
            <a:ext cx="2521496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BH" b="1" dirty="0"/>
              <a:t>نشاط ختامي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BH" dirty="0"/>
              <a:t>رابط </a:t>
            </a:r>
            <a:r>
              <a:rPr lang="ar-BH" dirty="0" err="1"/>
              <a:t>كويزز</a:t>
            </a:r>
            <a:endParaRPr lang="ar-BH" dirty="0"/>
          </a:p>
          <a:p>
            <a:pPr marL="0" indent="0" algn="r" rtl="1">
              <a:buNone/>
            </a:pPr>
            <a:endParaRPr lang="ar-BH" dirty="0"/>
          </a:p>
          <a:p>
            <a:pPr algn="r" rtl="1"/>
            <a:r>
              <a:rPr lang="en-US" dirty="0">
                <a:hlinkClick r:id="rId2"/>
              </a:rPr>
              <a:t>https://quizizz.com/join?gc=07178789</a:t>
            </a:r>
            <a:endParaRPr lang="ar-BH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0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0AED9A-2161-4C84-B043-54BACA731946}"/>
              </a:ext>
            </a:extLst>
          </p:cNvPr>
          <p:cNvSpPr/>
          <p:nvPr/>
        </p:nvSpPr>
        <p:spPr>
          <a:xfrm>
            <a:off x="4040432" y="699398"/>
            <a:ext cx="3735421" cy="1082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أهداف الدرس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F124-AAB9-4B22-9F91-E1A7B83E0007}"/>
              </a:ext>
            </a:extLst>
          </p:cNvPr>
          <p:cNvSpPr txBox="1"/>
          <p:nvPr/>
        </p:nvSpPr>
        <p:spPr>
          <a:xfrm>
            <a:off x="2855640" y="3429000"/>
            <a:ext cx="726136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أن تقارن الطالبة بين الكميات النسبية لطاقة الإلكترونات في الذرة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435" r="3341" b="13233"/>
          <a:stretch/>
        </p:blipFill>
        <p:spPr>
          <a:xfrm>
            <a:off x="11188" y="16148"/>
            <a:ext cx="12173778" cy="6841852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3CBB2C91-0A79-4522-882F-5320D60870D1}"/>
              </a:ext>
            </a:extLst>
          </p:cNvPr>
          <p:cNvSpPr/>
          <p:nvPr/>
        </p:nvSpPr>
        <p:spPr>
          <a:xfrm>
            <a:off x="9552384" y="260648"/>
            <a:ext cx="2520280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عصف ذهني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40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103554228[17].jpg"/>
          <p:cNvPicPr>
            <a:picLocks noChangeAspect="1"/>
          </p:cNvPicPr>
          <p:nvPr/>
        </p:nvPicPr>
        <p:blipFill>
          <a:blip r:embed="rId2" cstate="print"/>
          <a:srcRect l="19893" r="9140" b="19412"/>
          <a:stretch>
            <a:fillRect/>
          </a:stretch>
        </p:blipFill>
        <p:spPr>
          <a:xfrm flipH="1">
            <a:off x="352719" y="-22536"/>
            <a:ext cx="1295400" cy="1491343"/>
          </a:xfrm>
          <a:prstGeom prst="ellipse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1702154" y="289166"/>
            <a:ext cx="7366520" cy="455890"/>
          </a:xfrm>
          <a:prstGeom prst="roundRect">
            <a:avLst>
              <a:gd name="adj" fmla="val 10346"/>
            </a:avLst>
          </a:prstGeom>
          <a:solidFill>
            <a:schemeClr val="bg1">
              <a:alpha val="74000"/>
            </a:schemeClr>
          </a:solidFill>
          <a:ln w="19050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  <a:defRPr/>
            </a:pPr>
            <a:r>
              <a:rPr lang="ar-BH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على ماذا </a:t>
            </a:r>
            <a:r>
              <a:rPr lang="ar-S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تعتمد الخصائص الفيزيائية والكيميائية للعنصر</a:t>
            </a:r>
            <a:r>
              <a:rPr lang="ar-BH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؟</a:t>
            </a:r>
            <a:endParaRPr lang="ar-S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079776" y="1800146"/>
            <a:ext cx="6298649" cy="47672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 w="19050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cen Sahafa" pitchFamily="2" charset="-78"/>
                <a:cs typeface="Hacen Sahafa" pitchFamily="2" charset="-78"/>
              </a:rPr>
              <a:t>تكون بعض الإلكترونات اقرب من غيرها إلى النواة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553167" y="912460"/>
            <a:ext cx="8305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  <a:defRPr/>
            </a:pPr>
            <a:r>
              <a:rPr lang="ar-SA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عدد الإلكترونات  </a:t>
            </a:r>
            <a:r>
              <a:rPr lang="ar-BH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SA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ترتيب الإلكترونات في سحابة الذرة الإلكترونية</a:t>
            </a:r>
            <a:endParaRPr lang="ar-SA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73726" y="2604232"/>
            <a:ext cx="7010400" cy="477837"/>
          </a:xfrm>
          <a:prstGeom prst="wedgeRoundRectCallout">
            <a:avLst>
              <a:gd name="adj1" fmla="val -55306"/>
              <a:gd name="adj2" fmla="val -10488"/>
              <a:gd name="adj3" fmla="val 16667"/>
            </a:avLst>
          </a:prstGeom>
          <a:solidFill>
            <a:srgbClr val="FFDE53">
              <a:alpha val="72941"/>
            </a:srgbClr>
          </a:solidFill>
          <a:ln w="19050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  <a:defRPr/>
            </a:pPr>
            <a:r>
              <a:rPr lang="ar-SA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تسمى المناطق المختلفة التي تتواجد فيها الإلكترونات</a:t>
            </a:r>
            <a:endParaRPr lang="en-US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378926" y="4365104"/>
            <a:ext cx="3292152" cy="672647"/>
          </a:xfrm>
          <a:prstGeom prst="roundRect">
            <a:avLst>
              <a:gd name="adj" fmla="val 16667"/>
            </a:avLst>
          </a:prstGeom>
          <a:solidFill>
            <a:schemeClr val="bg1">
              <a:alpha val="74000"/>
            </a:schemeClr>
          </a:solidFill>
          <a:ln w="28575">
            <a:solidFill>
              <a:schemeClr val="tx1"/>
            </a:solidFill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ar-BH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مستويات</a:t>
            </a:r>
            <a:r>
              <a:rPr lang="ar-SA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الطاقة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1142" t="36358" r="11019" b="33192"/>
          <a:stretch/>
        </p:blipFill>
        <p:spPr>
          <a:xfrm>
            <a:off x="911424" y="3350153"/>
            <a:ext cx="5854590" cy="2959167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DCF2DDB-281C-4614-A2DC-92A65C08AF9C}"/>
              </a:ext>
            </a:extLst>
          </p:cNvPr>
          <p:cNvSpPr/>
          <p:nvPr/>
        </p:nvSpPr>
        <p:spPr>
          <a:xfrm>
            <a:off x="9408368" y="0"/>
            <a:ext cx="2592288" cy="83671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تفكير ناقد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20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732" t="31091" r="11610" b="34882"/>
          <a:stretch/>
        </p:blipFill>
        <p:spPr>
          <a:xfrm>
            <a:off x="695400" y="260648"/>
            <a:ext cx="10777198" cy="3887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732" t="63793" r="11610" b="31958"/>
          <a:stretch/>
        </p:blipFill>
        <p:spPr>
          <a:xfrm>
            <a:off x="1991544" y="4389305"/>
            <a:ext cx="9481054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502" t="68131" r="16654" b="21637"/>
          <a:stretch/>
        </p:blipFill>
        <p:spPr>
          <a:xfrm>
            <a:off x="5087888" y="5169259"/>
            <a:ext cx="4032448" cy="1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184" y="88483"/>
            <a:ext cx="3889648" cy="10096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BH" b="1" dirty="0"/>
              <a:t>مختبرات افتراضية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343407" y="504277"/>
            <a:ext cx="58506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https://phet.colorado.edu/ar_SA/simulations/build-an-atom</a:t>
            </a:r>
            <a:endParaRPr lang="ar-BH" dirty="0"/>
          </a:p>
          <a:p>
            <a:endParaRPr lang="ar-BH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32" b="4828"/>
          <a:stretch/>
        </p:blipFill>
        <p:spPr>
          <a:xfrm>
            <a:off x="0" y="1196753"/>
            <a:ext cx="12192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سداسي 10"/>
          <p:cNvSpPr>
            <a:spLocks noChangeArrowheads="1"/>
          </p:cNvSpPr>
          <p:nvPr/>
        </p:nvSpPr>
        <p:spPr bwMode="auto">
          <a:xfrm>
            <a:off x="1524000" y="200465"/>
            <a:ext cx="9144000" cy="1251406"/>
          </a:xfrm>
          <a:prstGeom prst="hexagon">
            <a:avLst>
              <a:gd name="adj" fmla="val 25776"/>
              <a:gd name="vf" fmla="val 115470"/>
            </a:avLst>
          </a:prstGeom>
          <a:solidFill>
            <a:srgbClr val="FEE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buClr>
                <a:schemeClr val="accent1"/>
              </a:buClr>
              <a:buSzPct val="85000"/>
            </a:pPr>
            <a:r>
              <a:rPr lang="ar-SA" sz="2800" b="1" dirty="0"/>
              <a:t>للإلكترونات في مجالات الطاقة </a:t>
            </a:r>
            <a:r>
              <a:rPr lang="ar-SA" sz="2800" b="1" dirty="0">
                <a:solidFill>
                  <a:srgbClr val="00863D"/>
                </a:solidFill>
              </a:rPr>
              <a:t>الأقرب</a:t>
            </a:r>
            <a:r>
              <a:rPr lang="ar-SA" sz="2800" b="1" dirty="0"/>
              <a:t> إلى النواة </a:t>
            </a:r>
            <a:r>
              <a:rPr lang="ar-SA" sz="3200" b="1" dirty="0">
                <a:solidFill>
                  <a:srgbClr val="FF0000"/>
                </a:solidFill>
              </a:rPr>
              <a:t>طاقة أقل </a:t>
            </a:r>
            <a:r>
              <a:rPr lang="ar-SA" sz="2800" b="1" dirty="0"/>
              <a:t>من الإلكترونات في المجالات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863D"/>
                </a:solidFill>
              </a:rPr>
              <a:t>الأبعد</a:t>
            </a:r>
            <a:r>
              <a:rPr lang="ar-SA" sz="2800" b="1" dirty="0">
                <a:solidFill>
                  <a:srgbClr val="00B050"/>
                </a:solidFill>
              </a:rPr>
              <a:t> </a:t>
            </a:r>
            <a:r>
              <a:rPr lang="ar-SA" sz="2800" b="1" dirty="0"/>
              <a:t>عن النواة </a:t>
            </a:r>
            <a:r>
              <a:rPr lang="ar-BH" sz="2800" b="1" dirty="0"/>
              <a:t>والتي يس</a:t>
            </a:r>
            <a:r>
              <a:rPr lang="ar-SA" sz="2800" b="1" dirty="0"/>
              <a:t>هل فصلها.</a:t>
            </a:r>
          </a:p>
        </p:txBody>
      </p:sp>
      <p:pic>
        <p:nvPicPr>
          <p:cNvPr id="34822" name="Picture 16" descr="PPT4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8106"/>
            <a:ext cx="8610600" cy="40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مستطيل مستدير الزوايا 20"/>
          <p:cNvSpPr/>
          <p:nvPr/>
        </p:nvSpPr>
        <p:spPr>
          <a:xfrm>
            <a:off x="2639616" y="4077072"/>
            <a:ext cx="4800600" cy="1150938"/>
          </a:xfrm>
          <a:prstGeom prst="roundRect">
            <a:avLst>
              <a:gd name="adj" fmla="val 6711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buClr>
                <a:srgbClr val="F79646">
                  <a:lumMod val="75000"/>
                </a:srgbClr>
              </a:buClr>
              <a:defRPr/>
            </a:pPr>
            <a:r>
              <a:rPr lang="ar-SA" sz="2400" b="1" dirty="0">
                <a:ln w="1905">
                  <a:noFill/>
                </a:ln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تبين درجات السلم نموذجًا للحدّ الأقصى من الإلكترونات التي يمكن أن يستوعبها كلّ مجال من مجالات الطاقة في السحابة الإلكترونية</a:t>
            </a:r>
          </a:p>
        </p:txBody>
      </p:sp>
    </p:spTree>
    <p:extLst>
      <p:ext uri="{BB962C8B-B14F-4D97-AF65-F5344CB8AC3E}">
        <p14:creationId xmlns:p14="http://schemas.microsoft.com/office/powerpoint/2010/main" val="2757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9139485" y="375053"/>
            <a:ext cx="3024336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prstClr val="white"/>
                </a:solidFill>
              </a:rPr>
              <a:t>سؤال تحدي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6" y="820898"/>
            <a:ext cx="9090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>
              <a:defRPr/>
            </a:pPr>
            <a:r>
              <a:rPr lang="ar-BH" alt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فسري : إزالة الإلكترونات القريبة من النواة أصعب من الالكترونات البعيدة </a:t>
            </a:r>
            <a:r>
              <a:rPr lang="ar-BH" altLang="ar-BH" sz="2200" b="1" kern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823" y="3068960"/>
            <a:ext cx="47387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BH" sz="3200" b="1" dirty="0">
                <a:solidFill>
                  <a:prstClr val="black"/>
                </a:solidFill>
              </a:rPr>
              <a:t>لان النواة تجذبه (شحنتها موجبة 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Oval 33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2" name="Oval 29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9762536" y="1542586"/>
            <a:ext cx="1235075" cy="1235075"/>
          </a:xfrm>
          <a:prstGeom prst="ellipse">
            <a:avLst/>
          </a:prstGeom>
          <a:solidFill>
            <a:srgbClr val="66FF66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>
                <a:solidFill>
                  <a:srgbClr val="000000"/>
                </a:solidFill>
                <a:latin typeface="Arial" charset="0"/>
                <a:cs typeface="Arial" charset="0"/>
              </a:rPr>
              <a:t>30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152745"/>
            <a:ext cx="408539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ews.travelerpedia.net/wp-content/uploads/2011/04/ques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8668"/>
          <a:stretch>
            <a:fillRect/>
          </a:stretch>
        </p:blipFill>
        <p:spPr bwMode="auto">
          <a:xfrm>
            <a:off x="8153400" y="205028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572500" y="1093168"/>
            <a:ext cx="1447800" cy="1255713"/>
          </a:xfrm>
          <a:prstGeom prst="hexagon">
            <a:avLst>
              <a:gd name="adj" fmla="val 41283"/>
              <a:gd name="vf" fmla="val 115470"/>
            </a:avLst>
          </a:prstGeom>
          <a:solidFill>
            <a:srgbClr val="F0EA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SA" sz="3600" b="1" dirty="0">
                <a:cs typeface="+mj-cs"/>
              </a:rPr>
              <a:t>2</a:t>
            </a:r>
            <a:r>
              <a:rPr lang="ar-SA" sz="4000" b="1" dirty="0">
                <a:cs typeface="+mj-cs"/>
              </a:rPr>
              <a:t>ن</a:t>
            </a:r>
            <a:endParaRPr lang="en-US" sz="3600" b="1" dirty="0">
              <a:cs typeface="+mj-cs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8832304" y="1310854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مستطيل مستدير الزوايا 5"/>
          <p:cNvSpPr>
            <a:spLocks noChangeArrowheads="1"/>
          </p:cNvSpPr>
          <p:nvPr/>
        </p:nvSpPr>
        <p:spPr bwMode="auto">
          <a:xfrm>
            <a:off x="2567608" y="836713"/>
            <a:ext cx="4495800" cy="2422525"/>
          </a:xfrm>
          <a:prstGeom prst="roundRect">
            <a:avLst>
              <a:gd name="adj" fmla="val 6731"/>
            </a:avLst>
          </a:prstGeom>
          <a:solidFill>
            <a:srgbClr val="E8F4F8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1213" indent="-74295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400" b="1">
                <a:latin typeface="Georgia" pitchFamily="18" charset="0"/>
                <a:cs typeface="Arabic Transparent" pitchFamily="34" charset="0"/>
              </a:rPr>
              <a:t>يستوعب مستوى الطاقة الاول </a:t>
            </a:r>
            <a:r>
              <a:rPr lang="ar-SA" sz="2400" b="1">
                <a:solidFill>
                  <a:srgbClr val="FF0000"/>
                </a:solidFill>
                <a:latin typeface="Georgia" pitchFamily="18" charset="0"/>
                <a:cs typeface="Arabic Transparent" pitchFamily="34" charset="0"/>
              </a:rPr>
              <a:t>إلكترونين</a:t>
            </a:r>
            <a:r>
              <a:rPr lang="ar-SA" sz="2400" b="1">
                <a:latin typeface="Georgia" pitchFamily="18" charset="0"/>
                <a:cs typeface="Arabic Transparent" pitchFamily="34" charset="0"/>
              </a:rPr>
              <a:t> </a:t>
            </a:r>
          </a:p>
          <a:p>
            <a:pPr marL="811213" indent="-74295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400" b="1">
                <a:latin typeface="Georgia" pitchFamily="18" charset="0"/>
                <a:cs typeface="Arabic Transparent" pitchFamily="34" charset="0"/>
              </a:rPr>
              <a:t>وفى مستوى الطاقة الثانى </a:t>
            </a:r>
            <a:r>
              <a:rPr lang="ar-SA" sz="2400" b="1">
                <a:solidFill>
                  <a:srgbClr val="FF0000"/>
                </a:solidFill>
                <a:latin typeface="Georgia" pitchFamily="18" charset="0"/>
                <a:cs typeface="Arabic Transparent" pitchFamily="34" charset="0"/>
              </a:rPr>
              <a:t>8 إلكترونات </a:t>
            </a:r>
          </a:p>
          <a:p>
            <a:pPr marL="811213" indent="-74295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400" b="1">
                <a:latin typeface="Georgia" pitchFamily="18" charset="0"/>
                <a:cs typeface="Arabic Transparent" pitchFamily="34" charset="0"/>
              </a:rPr>
              <a:t>وفى مستوى الطاقة الثالث </a:t>
            </a:r>
            <a:r>
              <a:rPr lang="ar-SA" sz="2400" b="1">
                <a:solidFill>
                  <a:srgbClr val="FF0000"/>
                </a:solidFill>
                <a:latin typeface="Georgia" pitchFamily="18" charset="0"/>
                <a:cs typeface="Arabic Transparent" pitchFamily="34" charset="0"/>
              </a:rPr>
              <a:t>18 إلكترون </a:t>
            </a:r>
          </a:p>
          <a:p>
            <a:pPr marL="811213" indent="-74295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400" b="1">
                <a:latin typeface="Georgia" pitchFamily="18" charset="0"/>
                <a:cs typeface="Arabic Transparent" pitchFamily="34" charset="0"/>
              </a:rPr>
              <a:t>وفى مستوى الطاقة الرابع </a:t>
            </a:r>
            <a:r>
              <a:rPr lang="ar-SA" sz="2400" b="1">
                <a:solidFill>
                  <a:srgbClr val="FF0000"/>
                </a:solidFill>
                <a:latin typeface="Georgia" pitchFamily="18" charset="0"/>
                <a:cs typeface="Arabic Transparent" pitchFamily="34" charset="0"/>
              </a:rPr>
              <a:t>32 إلكترون</a:t>
            </a:r>
          </a:p>
          <a:p>
            <a:pPr marL="811213" indent="-74295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400" b="1">
                <a:latin typeface="Georgia" pitchFamily="18" charset="0"/>
                <a:cs typeface="Arabic Transparent" pitchFamily="34" charset="0"/>
              </a:rPr>
              <a:t>وفى مستوى الطاقة الخامس </a:t>
            </a:r>
            <a:r>
              <a:rPr lang="ar-SA" sz="2400" b="1">
                <a:solidFill>
                  <a:srgbClr val="FF0000"/>
                </a:solidFill>
                <a:latin typeface="Georgia" pitchFamily="18" charset="0"/>
                <a:cs typeface="Arabic Transparent" pitchFamily="34" charset="0"/>
              </a:rPr>
              <a:t>50 إلكترون</a:t>
            </a:r>
            <a:endParaRPr lang="en-US" sz="24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سهم إلى اليمين 8"/>
          <p:cNvSpPr/>
          <p:nvPr/>
        </p:nvSpPr>
        <p:spPr>
          <a:xfrm flipH="1">
            <a:off x="7412687" y="1639381"/>
            <a:ext cx="7620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511824" y="188641"/>
            <a:ext cx="3200400" cy="5238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800" b="1" dirty="0">
                <a:latin typeface="Arial" pitchFamily="34" charset="0"/>
                <a:cs typeface="Arial" pitchFamily="34" charset="0"/>
              </a:rPr>
              <a:t>عدد الإلكترونات = 2ن</a:t>
            </a:r>
            <a:r>
              <a:rPr lang="ar-SA" sz="28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مستدير الزوايا 11"/>
          <p:cNvSpPr>
            <a:spLocks noChangeArrowheads="1"/>
          </p:cNvSpPr>
          <p:nvPr/>
        </p:nvSpPr>
        <p:spPr bwMode="auto">
          <a:xfrm>
            <a:off x="3456637" y="4077073"/>
            <a:ext cx="5713805" cy="1395413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sz="2400" b="1">
                <a:solidFill>
                  <a:srgbClr val="00589A"/>
                </a:solidFill>
                <a:cs typeface="Times New Roman" pitchFamily="18" charset="0"/>
              </a:rPr>
              <a:t>    بما إن (</a:t>
            </a:r>
            <a:r>
              <a:rPr lang="ar-SA" sz="2800" b="1">
                <a:cs typeface="Times New Roman" pitchFamily="18" charset="0"/>
              </a:rPr>
              <a:t>ن</a:t>
            </a:r>
            <a:r>
              <a:rPr lang="ar-SA" sz="2400" b="1">
                <a:solidFill>
                  <a:srgbClr val="00589A"/>
                </a:solidFill>
                <a:cs typeface="Times New Roman" pitchFamily="18" charset="0"/>
              </a:rPr>
              <a:t> ) = </a:t>
            </a:r>
            <a:r>
              <a:rPr lang="ar-SA" sz="2400" b="1">
                <a:cs typeface="Times New Roman" pitchFamily="18" charset="0"/>
              </a:rPr>
              <a:t>3</a:t>
            </a:r>
            <a:r>
              <a:rPr lang="ar-SA" sz="2400" b="1">
                <a:solidFill>
                  <a:srgbClr val="00589A"/>
                </a:solidFill>
                <a:cs typeface="Times New Roman" pitchFamily="18" charset="0"/>
              </a:rPr>
              <a:t> (رقم مجال الطاقة )</a:t>
            </a:r>
          </a:p>
          <a:p>
            <a:pPr algn="ctr" rtl="1"/>
            <a:r>
              <a:rPr lang="ar-SA" sz="2400" b="1">
                <a:solidFill>
                  <a:srgbClr val="00589A"/>
                </a:solidFill>
                <a:cs typeface="Times New Roman" pitchFamily="18" charset="0"/>
              </a:rPr>
              <a:t> فإن عدد الالكترونات = </a:t>
            </a:r>
            <a:r>
              <a:rPr lang="ar-SA" sz="24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2× </a:t>
            </a:r>
            <a:r>
              <a:rPr lang="ar-SA" sz="2400" b="1"/>
              <a:t>3</a:t>
            </a:r>
            <a:r>
              <a:rPr lang="ar-SA" sz="2400" b="1" baseline="30000"/>
              <a:t>2</a:t>
            </a:r>
          </a:p>
          <a:p>
            <a:pPr algn="ctr" rtl="1"/>
            <a:r>
              <a:rPr lang="ar-SA" sz="2400" b="1">
                <a:cs typeface="Times New Roman" pitchFamily="18" charset="0"/>
              </a:rPr>
              <a:t>2× 9 = </a:t>
            </a:r>
            <a:r>
              <a:rPr lang="ar-SA" sz="2400" b="1">
                <a:solidFill>
                  <a:srgbClr val="003399"/>
                </a:solidFill>
                <a:cs typeface="Times New Roman" pitchFamily="18" charset="0"/>
              </a:rPr>
              <a:t>18 الكترون</a:t>
            </a:r>
          </a:p>
        </p:txBody>
      </p:sp>
    </p:spTree>
    <p:extLst>
      <p:ext uri="{BB962C8B-B14F-4D97-AF65-F5344CB8AC3E}">
        <p14:creationId xmlns:p14="http://schemas.microsoft.com/office/powerpoint/2010/main" val="2587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73794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1A50B2185D44594E07FF03DBF98CE" ma:contentTypeVersion="12" ma:contentTypeDescription="Create a new document." ma:contentTypeScope="" ma:versionID="3b7b5ed8d48a7dcc30f5d837aadbc5f1">
  <xsd:schema xmlns:xsd="http://www.w3.org/2001/XMLSchema" xmlns:xs="http://www.w3.org/2001/XMLSchema" xmlns:p="http://schemas.microsoft.com/office/2006/metadata/properties" xmlns:ns2="c1396a69-4dbf-46ca-b1e7-c99338fe0701" xmlns:ns3="fa931cbd-5dda-43a9-bf03-537c396f383c" targetNamespace="http://schemas.microsoft.com/office/2006/metadata/properties" ma:root="true" ma:fieldsID="825f679e7d0eb211595dc2ac5d721b44" ns2:_="" ns3:_="">
    <xsd:import namespace="c1396a69-4dbf-46ca-b1e7-c99338fe0701"/>
    <xsd:import namespace="fa931cbd-5dda-43a9-bf03-537c396f3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6a69-4dbf-46ca-b1e7-c99338fe0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1cbd-5dda-43a9-bf03-537c396f3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F7078-E6A5-4422-95A5-68BB5AC66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96a69-4dbf-46ca-b1e7-c99338fe0701"/>
    <ds:schemaRef ds:uri="fa931cbd-5dda-43a9-bf03-537c396f38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D7096F-CED3-4C15-8C18-C7FDEECDFD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9FA1DC-21CD-4744-873D-34D84B072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487</Words>
  <Application>Microsoft Office PowerPoint</Application>
  <PresentationFormat>Widescreen</PresentationFormat>
  <Paragraphs>205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مختبرات افتراضية</vt:lpstr>
      <vt:lpstr>PowerPoint Presentation</vt:lpstr>
      <vt:lpstr>PowerPoint Presentation</vt:lpstr>
      <vt:lpstr>PowerPoint Presentation</vt:lpstr>
      <vt:lpstr>PowerPoint Presentation</vt:lpstr>
      <vt:lpstr>تقييم الهدف</vt:lpstr>
      <vt:lpstr>نشاط ختامي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</dc:creator>
  <cp:lastModifiedBy>ASMA MOHAMMAD SUBHIE ALMASOUD</cp:lastModifiedBy>
  <cp:revision>79</cp:revision>
  <dcterms:created xsi:type="dcterms:W3CDTF">2014-03-16T04:44:47Z</dcterms:created>
  <dcterms:modified xsi:type="dcterms:W3CDTF">2022-03-28T08:08:49Z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0x0101006FC1A50B2185D44594E07FF03DBF98CE</vt:lpwstr>
  </property>
</Properties>
</file>