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61" r:id="rId5"/>
    <p:sldId id="355" r:id="rId6"/>
    <p:sldId id="346" r:id="rId7"/>
    <p:sldId id="339" r:id="rId8"/>
    <p:sldId id="350" r:id="rId9"/>
    <p:sldId id="349" r:id="rId10"/>
    <p:sldId id="353" r:id="rId11"/>
    <p:sldId id="357" r:id="rId12"/>
    <p:sldId id="359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6600CC"/>
    <a:srgbClr val="FF9900"/>
    <a:srgbClr val="FF6600"/>
    <a:srgbClr val="33CC33"/>
    <a:srgbClr val="B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F030C-50EC-4547-A15D-E978357868E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16491-DD63-4A2D-9276-CACE98223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1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5E1C-029A-4AE3-B790-6D34D783F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64A09-8C75-4926-BCEB-9131DB7E9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FF1BE-526E-4D23-A148-F5A18DB2B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C0B60-8994-4521-B85C-5A5CEE30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765A4-0924-4528-ACDF-657EB0AA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E1529-31F0-48E8-9112-2DA68C8E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7AEC1-9DF9-4C4D-B2C9-2D9B39C77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80ECE-024F-4D46-88DC-6F32C8878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46501-A427-418C-B05B-287BD35E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3285-FF08-4287-926F-DDC696C3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7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ED5759-0C32-4266-A831-32DBFD305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2F1FE-242C-4472-8885-7E1D88448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7639A-4648-4F69-A3DB-BFAE364D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72338-F9D4-488A-9934-EE3DE0DB4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0A869-10AB-40C2-8706-31C1E260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4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2644-8EE8-4413-9A6A-00130730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8D01-8D4A-4C51-A3A6-5657BBFE3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1079D-6EB2-4FAF-A337-F224F814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00ED5-8B5B-489E-8D93-F9E980A7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F6E96-37D7-48FA-A699-45E740B4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298-299B-4998-9DC9-7ADCE0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3CEDD-A6A7-4EFE-B870-04DCBAC7E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8BBC5-E84B-4CFB-BA76-C403EEB8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DC1BB-9E86-4A00-96A1-771ACEDA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BCA8E-3854-4E6C-9013-8F28D2B2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3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57213-E548-41C7-8D37-5A926029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32448-66AF-433F-8CD2-1DDD98996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580E1-4D26-47E0-A335-268E712DC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6841B-DDC4-409A-85C7-352F6A96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80299-D6E7-453A-85E4-310438BC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F8531-99E5-40B6-9C7C-B9F7566A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0C120-00B9-4B76-B263-CBB86A5B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0E52D-B2E2-4593-A969-F501EA8A3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47D2D-D2EC-4474-A988-8642FDEE4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6B287-4DDE-4004-A34B-CF5E5C013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19B6F5-9E66-4800-AF37-9CEA21E2C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03AAF-07D6-4327-9C07-645F4DD9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C8AE89-D3F1-4F6B-AA9F-7D24FA18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FEC9E6-753E-48DC-8852-B9A428FD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4FBD-AD00-4C42-BBCB-F770AC45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68A36-7F9F-4AD0-A433-8117B77F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27AD4-F5F7-4486-AA8A-F09AE288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BA699-BA7F-4E42-B238-D87C68C5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D92BD-F0A6-437A-ABB2-77D721FE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4B055-45C5-4793-9498-C33EAF38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66AC-76AE-44AC-8F54-529F245C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E272-9DC0-46EB-A6C9-05D5BB1D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8A500-5864-42FD-A3F0-B8BAE2CE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2D3BF-71A4-4194-AD1A-BE5A7FD0B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FF993-3570-422C-98B6-7456456ED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D5EEA-3B31-49A4-8A8B-44019E56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7D92A-FE3E-4F84-A0F4-72B456DA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7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BF5F1-8C2C-45DD-92C5-A74F26D7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4E871-1684-4A3B-B933-CF80706BC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53955-D6EF-4F6B-8CD4-FB166C121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05E0A-D2EC-480D-A0E1-59F9DD94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899E7-68CA-4C28-B959-11DD18D0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72763-AF58-41FD-9E80-07FCB7F8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CA0659-97AF-4CBA-A5DD-1889CEF2A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B5079-4CD2-41F1-AAE5-05B5A19B0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4288D-3727-4A47-84F3-13BAF0276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B228-BEE7-4DFD-96BD-AC6DF1B082F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D57B2-9752-4C8D-842A-159FF5D5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C3A2-1C0A-4021-9C6D-946541576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0EF0-86CC-49DF-A5AC-61B83922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9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quizizz.com/admin/quiz/6230a875c930ec001dee4d75/khatma-drs-alargoh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ld.im-a-puzzle.com/look_i_m_a_puzzle_2arfzks7f.puzzl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209/460/61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ublack817/5kp51ribtvyy2gc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8B742-7A14-4FD9-9571-7A1577AF47DB}"/>
              </a:ext>
            </a:extLst>
          </p:cNvPr>
          <p:cNvSpPr txBox="1"/>
          <p:nvPr/>
        </p:nvSpPr>
        <p:spPr>
          <a:xfrm>
            <a:off x="3648075" y="1114425"/>
            <a:ext cx="6524625" cy="2476500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algn="r">
              <a:spcAft>
                <a:spcPts val="600"/>
              </a:spcAft>
            </a:pPr>
            <a:r>
              <a:rPr lang="ar-BH" sz="2800" b="1"/>
              <a:t>مملكة البحرين </a:t>
            </a:r>
          </a:p>
          <a:p>
            <a:pPr algn="r">
              <a:spcAft>
                <a:spcPts val="600"/>
              </a:spcAft>
            </a:pPr>
            <a:r>
              <a:rPr lang="ar-BH" sz="2800" b="1"/>
              <a:t>وزاره التربية والتعليم </a:t>
            </a:r>
          </a:p>
          <a:p>
            <a:pPr algn="r">
              <a:spcAft>
                <a:spcPts val="600"/>
              </a:spcAft>
            </a:pPr>
            <a:r>
              <a:rPr lang="ar-BH" sz="2800" b="1"/>
              <a:t>مدرسه سافرة الابتدائية الإعدادية للبنات</a:t>
            </a:r>
          </a:p>
          <a:p>
            <a:pPr algn="r">
              <a:spcAft>
                <a:spcPts val="600"/>
              </a:spcAft>
            </a:pPr>
            <a:r>
              <a:rPr lang="ar-BH" sz="2800" b="1"/>
              <a:t>قسم التصميم والتقانة </a:t>
            </a:r>
          </a:p>
          <a:p>
            <a:pPr algn="r">
              <a:spcAft>
                <a:spcPts val="600"/>
              </a:spcAft>
            </a:pPr>
            <a:endParaRPr lang="ar-BH" sz="28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25FA55-A002-42B2-B605-1F6FD1525BFF}"/>
              </a:ext>
            </a:extLst>
          </p:cNvPr>
          <p:cNvSpPr/>
          <p:nvPr/>
        </p:nvSpPr>
        <p:spPr>
          <a:xfrm>
            <a:off x="4157642" y="3351212"/>
            <a:ext cx="6524625" cy="590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ar-BH" sz="2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لنصنع ونصمم أرجوحة أطفال</a:t>
            </a:r>
            <a:endParaRPr lang="en-US" sz="2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6B59F-6E38-4A27-97E7-9CE96B34FF27}"/>
              </a:ext>
            </a:extLst>
          </p:cNvPr>
          <p:cNvSpPr txBox="1"/>
          <p:nvPr/>
        </p:nvSpPr>
        <p:spPr>
          <a:xfrm>
            <a:off x="3592491" y="5018087"/>
            <a:ext cx="3827463" cy="14509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ar-BH" sz="2800" b="1" dirty="0"/>
              <a:t>مديرة المدرسة </a:t>
            </a:r>
          </a:p>
          <a:p>
            <a:pPr algn="ctr">
              <a:spcAft>
                <a:spcPts val="600"/>
              </a:spcAft>
            </a:pPr>
            <a:r>
              <a:rPr lang="ar-BH" sz="2800" b="1" dirty="0"/>
              <a:t>أ/ زبيده حسن البلوشي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8C720-79A6-4775-9366-1DE61F018D77}"/>
              </a:ext>
            </a:extLst>
          </p:cNvPr>
          <p:cNvSpPr txBox="1"/>
          <p:nvPr/>
        </p:nvSpPr>
        <p:spPr>
          <a:xfrm>
            <a:off x="8589365" y="5281951"/>
            <a:ext cx="3440030" cy="14509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ar-BH" sz="2800" b="1" dirty="0">
                <a:cs typeface="Akhbar MT" pitchFamily="2" charset="-78"/>
              </a:rPr>
              <a:t>إعداد أ/ منيرة آدم قاسم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11FD95-29A4-44E1-9474-DD4AAE0DE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623"/>
          <a:stretch/>
        </p:blipFill>
        <p:spPr>
          <a:xfrm rot="5400000">
            <a:off x="-33366" y="2192669"/>
            <a:ext cx="3269378" cy="2472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098501-9FE5-406A-AF11-12C09DE6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5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DB316-B22D-4855-BA54-4140CC7E50E3}"/>
              </a:ext>
            </a:extLst>
          </p:cNvPr>
          <p:cNvSpPr/>
          <p:nvPr/>
        </p:nvSpPr>
        <p:spPr>
          <a:xfrm>
            <a:off x="6272394" y="647326"/>
            <a:ext cx="3709806" cy="14523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النشاط</a:t>
            </a:r>
            <a:r>
              <a:rPr lang="en-US" sz="60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0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الختامي</a:t>
            </a:r>
            <a:r>
              <a:rPr lang="en-US" sz="60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F71A-8B78-4E5B-AD4F-17561581C686}"/>
              </a:ext>
            </a:extLst>
          </p:cNvPr>
          <p:cNvSpPr txBox="1"/>
          <p:nvPr/>
        </p:nvSpPr>
        <p:spPr>
          <a:xfrm>
            <a:off x="4711717" y="3539099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dirty="0">
                <a:hlinkClick r:id="rId2"/>
              </a:rPr>
              <a:t>خاتمة درس الأرجوحة - </a:t>
            </a:r>
            <a:r>
              <a:rPr lang="en-US" dirty="0">
                <a:hlinkClick r:id="rId2"/>
              </a:rPr>
              <a:t>Quizizz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8F44FA-AE7E-4ACC-9D6D-868CB076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5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69A5C8-96D4-407B-9DAE-28921400B2BA}"/>
              </a:ext>
            </a:extLst>
          </p:cNvPr>
          <p:cNvSpPr/>
          <p:nvPr/>
        </p:nvSpPr>
        <p:spPr>
          <a:xfrm>
            <a:off x="4625911" y="778771"/>
            <a:ext cx="2130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E39E8-C628-496A-A5AE-EB4A3A78D437}"/>
              </a:ext>
            </a:extLst>
          </p:cNvPr>
          <p:cNvSpPr txBox="1"/>
          <p:nvPr/>
        </p:nvSpPr>
        <p:spPr>
          <a:xfrm>
            <a:off x="2128603" y="2113553"/>
            <a:ext cx="7851098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349250" algn="ctr" rtl="1">
              <a:lnSpc>
                <a:spcPct val="110000"/>
              </a:lnSpc>
              <a:buFont typeface="+mj-lt"/>
              <a:buAutoNum type="arabicPeriod"/>
              <a:tabLst>
                <a:tab pos="5029200" algn="l"/>
              </a:tabLst>
            </a:pPr>
            <a:r>
              <a:rPr lang="ar-BH" sz="3600" b="1" dirty="0">
                <a:latin typeface="Sakkal Majalla" pitchFamily="2" charset="-78"/>
                <a:cs typeface="Sakkal Majalla" pitchFamily="2" charset="-78"/>
              </a:rPr>
              <a:t>أن تعدد  الطالبة أجزاء الأرجوحة من خلال الصورة لإنشاء تصميم وفق المعايير الطلوبة  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4B359A-D617-4F6F-9481-460CE239B0EF}"/>
              </a:ext>
            </a:extLst>
          </p:cNvPr>
          <p:cNvSpPr/>
          <p:nvPr/>
        </p:nvSpPr>
        <p:spPr>
          <a:xfrm>
            <a:off x="1588957" y="1980161"/>
            <a:ext cx="8390744" cy="144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EF936-F902-4C62-8AFC-87119D02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B8D37B-B453-4AEE-A82D-AD0949586642}"/>
              </a:ext>
            </a:extLst>
          </p:cNvPr>
          <p:cNvCxnSpPr>
            <a:cxnSpLocks/>
          </p:cNvCxnSpPr>
          <p:nvPr/>
        </p:nvCxnSpPr>
        <p:spPr>
          <a:xfrm flipH="1">
            <a:off x="6554205" y="2263515"/>
            <a:ext cx="30982" cy="42796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4A5BA-7935-4B4C-861A-8F09D04C0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454" y="3644125"/>
            <a:ext cx="3869543" cy="2176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13424-A2B6-4FF4-B80A-741CD17A74B0}"/>
              </a:ext>
            </a:extLst>
          </p:cNvPr>
          <p:cNvSpPr txBox="1"/>
          <p:nvPr/>
        </p:nvSpPr>
        <p:spPr>
          <a:xfrm>
            <a:off x="7355916" y="1870112"/>
            <a:ext cx="46597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https://old.im-a-puzzle.com/look_i_m_a_puzzle_2arfzks7f.puzzle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1A590546-8E5D-4E54-BE87-91E477AA1F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19056" r="12213" b="9926"/>
          <a:stretch/>
        </p:blipFill>
        <p:spPr>
          <a:xfrm>
            <a:off x="838003" y="1868789"/>
            <a:ext cx="5203032" cy="43431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413466-0755-4507-89C2-C12E8978F74B}"/>
              </a:ext>
            </a:extLst>
          </p:cNvPr>
          <p:cNvSpPr/>
          <p:nvPr/>
        </p:nvSpPr>
        <p:spPr>
          <a:xfrm>
            <a:off x="4641114" y="453179"/>
            <a:ext cx="2909771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لعبة التحدي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F58AC7-3169-401E-876E-E0E50A1EE901}"/>
              </a:ext>
            </a:extLst>
          </p:cNvPr>
          <p:cNvSpPr/>
          <p:nvPr/>
        </p:nvSpPr>
        <p:spPr>
          <a:xfrm>
            <a:off x="169093" y="179882"/>
            <a:ext cx="2169373" cy="46621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ysClr val="windowText" lastClr="000000"/>
                </a:solidFill>
              </a:rPr>
              <a:t>الربط بالمواطنة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BB1EEF-A57D-49D7-A850-5A38AC22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57D770-68E3-4FBD-B943-844D56F0A47E}"/>
              </a:ext>
            </a:extLst>
          </p:cNvPr>
          <p:cNvSpPr/>
          <p:nvPr/>
        </p:nvSpPr>
        <p:spPr>
          <a:xfrm>
            <a:off x="953749" y="1817365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BH" sz="36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النشاط</a:t>
            </a:r>
            <a:endParaRPr lang="en-US" sz="3600" b="0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أجزاء الأرجوحة - Labelled diagram">
            <a:extLst>
              <a:ext uri="{FF2B5EF4-FFF2-40B4-BE49-F238E27FC236}">
                <a16:creationId xmlns:a16="http://schemas.microsoft.com/office/drawing/2014/main" id="{3FB5A141-6E41-4118-815D-2FB34739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8869" y="1332984"/>
            <a:ext cx="5589374" cy="419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97F43C-D38F-4209-9BB9-4E152A97D2CC}"/>
              </a:ext>
            </a:extLst>
          </p:cNvPr>
          <p:cNvSpPr/>
          <p:nvPr/>
        </p:nvSpPr>
        <p:spPr>
          <a:xfrm>
            <a:off x="7999870" y="1281631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959E1-EF09-4C16-8C05-ECD786E1D8B1}"/>
              </a:ext>
            </a:extLst>
          </p:cNvPr>
          <p:cNvSpPr/>
          <p:nvPr/>
        </p:nvSpPr>
        <p:spPr>
          <a:xfrm>
            <a:off x="7643682" y="2133414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88C18-80FD-420B-BE29-D21685F0880D}"/>
              </a:ext>
            </a:extLst>
          </p:cNvPr>
          <p:cNvSpPr/>
          <p:nvPr/>
        </p:nvSpPr>
        <p:spPr>
          <a:xfrm>
            <a:off x="6982771" y="3167389"/>
            <a:ext cx="3474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D52E64-C193-4C21-AC8C-B4DE581B16F4}"/>
              </a:ext>
            </a:extLst>
          </p:cNvPr>
          <p:cNvSpPr/>
          <p:nvPr/>
        </p:nvSpPr>
        <p:spPr>
          <a:xfrm>
            <a:off x="8636123" y="3459776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B0B8E3-6F81-421B-BA43-F2193FA1B378}"/>
              </a:ext>
            </a:extLst>
          </p:cNvPr>
          <p:cNvSpPr/>
          <p:nvPr/>
        </p:nvSpPr>
        <p:spPr>
          <a:xfrm>
            <a:off x="7946217" y="4262922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48B42-F053-4B36-BDC1-6C21F90339F0}"/>
              </a:ext>
            </a:extLst>
          </p:cNvPr>
          <p:cNvSpPr txBox="1"/>
          <p:nvPr/>
        </p:nvSpPr>
        <p:spPr>
          <a:xfrm>
            <a:off x="5589373" y="5571286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https://wordwall.net/play/1209/460/615</a:t>
            </a:r>
            <a:endParaRPr lang="ar-BH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AF969-8BF0-4981-BF23-0AC355A38860}"/>
              </a:ext>
            </a:extLst>
          </p:cNvPr>
          <p:cNvSpPr txBox="1"/>
          <p:nvPr/>
        </p:nvSpPr>
        <p:spPr>
          <a:xfrm>
            <a:off x="2776927" y="1134997"/>
            <a:ext cx="609350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أسماء أجزاء الأرجوحة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FB489-F53F-493A-87F7-312D85EED46E}"/>
              </a:ext>
            </a:extLst>
          </p:cNvPr>
          <p:cNvSpPr/>
          <p:nvPr/>
        </p:nvSpPr>
        <p:spPr>
          <a:xfrm>
            <a:off x="6628204" y="104931"/>
            <a:ext cx="5563796" cy="509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1800" b="1" dirty="0">
              <a:latin typeface="Sakkal Majalla" pitchFamily="2" charset="-78"/>
              <a:cs typeface="Sakkal Majalla" pitchFamily="2" charset="-78"/>
            </a:endParaRPr>
          </a:p>
          <a:p>
            <a:pPr algn="ctr"/>
            <a:r>
              <a:rPr lang="ar-BH" b="1" dirty="0">
                <a:latin typeface="Sakkal Majalla" pitchFamily="2" charset="-78"/>
                <a:cs typeface="Sakkal Majalla" pitchFamily="2" charset="-78"/>
              </a:rPr>
              <a:t>1- </a:t>
            </a:r>
            <a:r>
              <a:rPr lang="ar-BH" sz="1800" b="1" dirty="0">
                <a:latin typeface="Sakkal Majalla" pitchFamily="2" charset="-78"/>
                <a:cs typeface="Sakkal Majalla" pitchFamily="2" charset="-78"/>
              </a:rPr>
              <a:t>أن تعدد  الطالبة أجزاء الأرجوحة من خلال الصورة المحددة لها.</a:t>
            </a: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AEAD98-040B-441F-B112-E34A8F9A9DEE}"/>
              </a:ext>
            </a:extLst>
          </p:cNvPr>
          <p:cNvSpPr/>
          <p:nvPr/>
        </p:nvSpPr>
        <p:spPr>
          <a:xfrm>
            <a:off x="397708" y="291431"/>
            <a:ext cx="5280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لنعدد كل اسم من أجزاء الأرجوحة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38D970-3759-46C4-B34E-6C5A4EB0AD62}"/>
              </a:ext>
            </a:extLst>
          </p:cNvPr>
          <p:cNvSpPr/>
          <p:nvPr/>
        </p:nvSpPr>
        <p:spPr>
          <a:xfrm>
            <a:off x="9415073" y="724826"/>
            <a:ext cx="2644514" cy="4101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/>
              <a:t>ربط بمادة : الرياضيات + العلوم 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716019-371D-466F-82B5-11723421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C59E421-5981-4690-90C3-EDF6823FF0AD}"/>
              </a:ext>
            </a:extLst>
          </p:cNvPr>
          <p:cNvSpPr/>
          <p:nvPr/>
        </p:nvSpPr>
        <p:spPr>
          <a:xfrm>
            <a:off x="7611002" y="5105781"/>
            <a:ext cx="1563813" cy="148921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6-وصلات دائمة قوية</a:t>
            </a:r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E7B344-AD41-45A7-B55E-611D3B04B1E5}"/>
              </a:ext>
            </a:extLst>
          </p:cNvPr>
          <p:cNvSpPr/>
          <p:nvPr/>
        </p:nvSpPr>
        <p:spPr>
          <a:xfrm>
            <a:off x="7611003" y="3157550"/>
            <a:ext cx="1723782" cy="162225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3-حجم المقعد يتناسب مع حجم الأرجوحة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C16180-3DEC-43D7-9B41-5A7E51214072}"/>
              </a:ext>
            </a:extLst>
          </p:cNvPr>
          <p:cNvSpPr/>
          <p:nvPr/>
        </p:nvSpPr>
        <p:spPr>
          <a:xfrm>
            <a:off x="5730904" y="4937681"/>
            <a:ext cx="1723781" cy="165731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7-تتميز بالمتانة والقوة</a:t>
            </a:r>
            <a:endParaRPr lang="en-US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C6EEC9-9223-4748-B43C-764C3D356FC4}"/>
              </a:ext>
            </a:extLst>
          </p:cNvPr>
          <p:cNvSpPr/>
          <p:nvPr/>
        </p:nvSpPr>
        <p:spPr>
          <a:xfrm>
            <a:off x="5852482" y="1668340"/>
            <a:ext cx="1563812" cy="148921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1-مرتبة وألوانها جميلة متناسقة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EA9F5E-6B0D-4152-A3E7-9602AD89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22" y="1668340"/>
            <a:ext cx="3445279" cy="46580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9ABB28-ADB8-4F3A-80B5-B8390BB5361F}"/>
              </a:ext>
            </a:extLst>
          </p:cNvPr>
          <p:cNvGrpSpPr/>
          <p:nvPr/>
        </p:nvGrpSpPr>
        <p:grpSpPr>
          <a:xfrm>
            <a:off x="7536537" y="409819"/>
            <a:ext cx="4203299" cy="2379876"/>
            <a:chOff x="923599" y="2022690"/>
            <a:chExt cx="4125156" cy="20203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CCDCCB-AC5A-49FF-BCA6-55DF71FF3EA1}"/>
                </a:ext>
              </a:extLst>
            </p:cNvPr>
            <p:cNvGrpSpPr/>
            <p:nvPr/>
          </p:nvGrpSpPr>
          <p:grpSpPr>
            <a:xfrm>
              <a:off x="923599" y="3118000"/>
              <a:ext cx="4125156" cy="924998"/>
              <a:chOff x="1353609" y="3365073"/>
              <a:chExt cx="4125156" cy="137759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BA9AF8-B559-4199-A518-B868B4350B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</a:blip>
              <a:srcRect l="11094" t="22962" r="64583" b="59722"/>
              <a:stretch/>
            </p:blipFill>
            <p:spPr>
              <a:xfrm>
                <a:off x="1353609" y="3403255"/>
                <a:ext cx="4125156" cy="133940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6EC155F-9DAD-4322-8399-2D1AC4C13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979" t="22500" r="78433" b="73881"/>
              <a:stretch/>
            </p:blipFill>
            <p:spPr>
              <a:xfrm>
                <a:off x="2303764" y="3365073"/>
                <a:ext cx="1550180" cy="345277"/>
              </a:xfrm>
              <a:prstGeom prst="rect">
                <a:avLst/>
              </a:prstGeom>
            </p:spPr>
          </p:pic>
        </p:grp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20176D27-D132-443A-84F8-D554386C0A9C}"/>
                </a:ext>
              </a:extLst>
            </p:cNvPr>
            <p:cNvSpPr/>
            <p:nvPr/>
          </p:nvSpPr>
          <p:spPr>
            <a:xfrm>
              <a:off x="1331472" y="3239003"/>
              <a:ext cx="2709541" cy="544153"/>
            </a:xfrm>
            <a:custGeom>
              <a:avLst/>
              <a:gdLst>
                <a:gd name="connsiteX0" fmla="*/ 0 w 2709541"/>
                <a:gd name="connsiteY0" fmla="*/ 95367 h 544153"/>
                <a:gd name="connsiteX1" fmla="*/ 538542 w 2709541"/>
                <a:gd name="connsiteY1" fmla="*/ 510494 h 544153"/>
                <a:gd name="connsiteX2" fmla="*/ 1194891 w 2709541"/>
                <a:gd name="connsiteY2" fmla="*/ 544153 h 544153"/>
                <a:gd name="connsiteX3" fmla="*/ 2524417 w 2709541"/>
                <a:gd name="connsiteY3" fmla="*/ 314150 h 544153"/>
                <a:gd name="connsiteX4" fmla="*/ 2709541 w 2709541"/>
                <a:gd name="connsiteY4" fmla="*/ 190734 h 544153"/>
                <a:gd name="connsiteX5" fmla="*/ 2614174 w 2709541"/>
                <a:gd name="connsiteY5" fmla="*/ 117807 h 544153"/>
                <a:gd name="connsiteX6" fmla="*/ 2451490 w 2709541"/>
                <a:gd name="connsiteY6" fmla="*/ 106587 h 544153"/>
                <a:gd name="connsiteX7" fmla="*/ 2412221 w 2709541"/>
                <a:gd name="connsiteY7" fmla="*/ 100977 h 544153"/>
                <a:gd name="connsiteX8" fmla="*/ 2361733 w 2709541"/>
                <a:gd name="connsiteY8" fmla="*/ 95367 h 544153"/>
                <a:gd name="connsiteX9" fmla="*/ 2288805 w 2709541"/>
                <a:gd name="connsiteY9" fmla="*/ 78538 h 544153"/>
                <a:gd name="connsiteX10" fmla="*/ 2221487 w 2709541"/>
                <a:gd name="connsiteY10" fmla="*/ 72928 h 544153"/>
                <a:gd name="connsiteX11" fmla="*/ 2154169 w 2709541"/>
                <a:gd name="connsiteY11" fmla="*/ 56099 h 544153"/>
                <a:gd name="connsiteX12" fmla="*/ 2137340 w 2709541"/>
                <a:gd name="connsiteY12" fmla="*/ 50489 h 544153"/>
                <a:gd name="connsiteX13" fmla="*/ 2120510 w 2709541"/>
                <a:gd name="connsiteY13" fmla="*/ 39269 h 544153"/>
                <a:gd name="connsiteX14" fmla="*/ 2081242 w 2709541"/>
                <a:gd name="connsiteY14" fmla="*/ 22440 h 544153"/>
                <a:gd name="connsiteX15" fmla="*/ 353418 w 2709541"/>
                <a:gd name="connsiteY15" fmla="*/ 0 h 544153"/>
                <a:gd name="connsiteX16" fmla="*/ 0 w 2709541"/>
                <a:gd name="connsiteY16" fmla="*/ 95367 h 54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09541" h="544153">
                  <a:moveTo>
                    <a:pt x="0" y="95367"/>
                  </a:moveTo>
                  <a:lnTo>
                    <a:pt x="538542" y="510494"/>
                  </a:lnTo>
                  <a:lnTo>
                    <a:pt x="1194891" y="544153"/>
                  </a:lnTo>
                  <a:lnTo>
                    <a:pt x="2524417" y="314150"/>
                  </a:lnTo>
                  <a:lnTo>
                    <a:pt x="2709541" y="190734"/>
                  </a:lnTo>
                  <a:lnTo>
                    <a:pt x="2614174" y="117807"/>
                  </a:lnTo>
                  <a:cubicBezTo>
                    <a:pt x="2549125" y="114193"/>
                    <a:pt x="2512123" y="113324"/>
                    <a:pt x="2451490" y="106587"/>
                  </a:cubicBezTo>
                  <a:cubicBezTo>
                    <a:pt x="2438348" y="105127"/>
                    <a:pt x="2425341" y="102617"/>
                    <a:pt x="2412221" y="100977"/>
                  </a:cubicBezTo>
                  <a:cubicBezTo>
                    <a:pt x="2395419" y="98877"/>
                    <a:pt x="2378562" y="97237"/>
                    <a:pt x="2361733" y="95367"/>
                  </a:cubicBezTo>
                  <a:cubicBezTo>
                    <a:pt x="2335768" y="86712"/>
                    <a:pt x="2321820" y="81289"/>
                    <a:pt x="2288805" y="78538"/>
                  </a:cubicBezTo>
                  <a:lnTo>
                    <a:pt x="2221487" y="72928"/>
                  </a:lnTo>
                  <a:cubicBezTo>
                    <a:pt x="2177037" y="58111"/>
                    <a:pt x="2199494" y="63652"/>
                    <a:pt x="2154169" y="56099"/>
                  </a:cubicBezTo>
                  <a:cubicBezTo>
                    <a:pt x="2148559" y="54229"/>
                    <a:pt x="2142629" y="53134"/>
                    <a:pt x="2137340" y="50489"/>
                  </a:cubicBezTo>
                  <a:cubicBezTo>
                    <a:pt x="2131309" y="47474"/>
                    <a:pt x="2126671" y="42007"/>
                    <a:pt x="2120510" y="39269"/>
                  </a:cubicBezTo>
                  <a:cubicBezTo>
                    <a:pt x="2077108" y="19978"/>
                    <a:pt x="2096833" y="38028"/>
                    <a:pt x="2081242" y="22440"/>
                  </a:cubicBezTo>
                  <a:lnTo>
                    <a:pt x="353418" y="0"/>
                  </a:lnTo>
                  <a:lnTo>
                    <a:pt x="0" y="95367"/>
                  </a:lnTo>
                  <a:close/>
                </a:path>
              </a:pathLst>
            </a:custGeom>
            <a:solidFill>
              <a:srgbClr val="ACA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F12D87-1507-4D3C-BD11-8E1A5B7E4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889" b="68889" l="11094" r="36094"/>
                      </a14:imgEffect>
                    </a14:imgLayer>
                  </a14:imgProps>
                </a:ext>
              </a:extLst>
            </a:blip>
            <a:srcRect l="11015" t="45186" r="63696" b="29516"/>
            <a:stretch/>
          </p:blipFill>
          <p:spPr>
            <a:xfrm>
              <a:off x="1590918" y="2022690"/>
              <a:ext cx="2641139" cy="1731996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30443749-9C71-4F9E-9484-EFB42BA9FE0E}"/>
              </a:ext>
            </a:extLst>
          </p:cNvPr>
          <p:cNvSpPr/>
          <p:nvPr/>
        </p:nvSpPr>
        <p:spPr>
          <a:xfrm>
            <a:off x="9644247" y="5000347"/>
            <a:ext cx="1563813" cy="153197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400" b="1" dirty="0">
              <a:latin typeface="Sakkal Majalla" pitchFamily="2" charset="-78"/>
              <a:cs typeface="Sakkal Majalla" pitchFamily="2" charset="-78"/>
            </a:endParaRPr>
          </a:p>
          <a:p>
            <a:pPr algn="ctr"/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5- يتميز شكلها بالابتكار  </a:t>
            </a:r>
          </a:p>
          <a:p>
            <a:pPr algn="ctr"/>
            <a:endParaRPr lang="en-US" sz="2400" dirty="0">
              <a:solidFill>
                <a:srgbClr val="FF66F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7405CE-D99C-4CCC-AFE6-C9F0C1122CCB}"/>
              </a:ext>
            </a:extLst>
          </p:cNvPr>
          <p:cNvSpPr/>
          <p:nvPr/>
        </p:nvSpPr>
        <p:spPr>
          <a:xfrm>
            <a:off x="9497289" y="3216237"/>
            <a:ext cx="1487837" cy="153197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2-خامة المقعد غير مريحة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EEDCA-9116-4C54-A051-F976FFCD3967}"/>
              </a:ext>
            </a:extLst>
          </p:cNvPr>
          <p:cNvSpPr/>
          <p:nvPr/>
        </p:nvSpPr>
        <p:spPr>
          <a:xfrm>
            <a:off x="5725984" y="3355828"/>
            <a:ext cx="1723782" cy="148921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4-ارتفاع المقعد مرتفع عن الأرض كثيرا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75AEA-41A0-4F93-A5A7-A3D1C4BC646D}"/>
              </a:ext>
            </a:extLst>
          </p:cNvPr>
          <p:cNvSpPr/>
          <p:nvPr/>
        </p:nvSpPr>
        <p:spPr>
          <a:xfrm>
            <a:off x="652691" y="725548"/>
            <a:ext cx="64315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هي مميزات / عيوب الأرجوحة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33F866-7AC0-49A1-90BC-991114E9F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34" y="6181278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1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66E426-3192-4838-8C0C-62C2AD8B05A2}"/>
              </a:ext>
            </a:extLst>
          </p:cNvPr>
          <p:cNvSpPr txBox="1"/>
          <p:nvPr/>
        </p:nvSpPr>
        <p:spPr>
          <a:xfrm>
            <a:off x="5921114" y="1520785"/>
            <a:ext cx="6093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2800" b="1" dirty="0"/>
              <a:t>1-تطوير التصميم من حيث زيادة عدد الأراجيح أو أنوع مقاعد أو شكل القوائم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44599-3564-4E93-A6C8-C59271867F45}"/>
              </a:ext>
            </a:extLst>
          </p:cNvPr>
          <p:cNvSpPr txBox="1"/>
          <p:nvPr/>
        </p:nvSpPr>
        <p:spPr>
          <a:xfrm>
            <a:off x="5921114" y="2474892"/>
            <a:ext cx="6093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2800" b="1" dirty="0">
                <a:solidFill>
                  <a:srgbClr val="002060"/>
                </a:solidFill>
              </a:rPr>
              <a:t>2-ارتفاع مقعد الأرجوحة يفضل أن يكون منخفض أكثر بحيث يتناسب مع طول أرجل الطفل،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F060E-074F-4259-AB4C-08CAB0B0F3EA}"/>
              </a:ext>
            </a:extLst>
          </p:cNvPr>
          <p:cNvSpPr txBox="1"/>
          <p:nvPr/>
        </p:nvSpPr>
        <p:spPr>
          <a:xfrm>
            <a:off x="6098500" y="3709098"/>
            <a:ext cx="6093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200" b="1" dirty="0">
                <a:solidFill>
                  <a:srgbClr val="6600CC"/>
                </a:solidFill>
                <a:latin typeface="Sakkal Majalla" pitchFamily="2" charset="-78"/>
                <a:cs typeface="Sakkal Majalla" pitchFamily="2" charset="-78"/>
              </a:rPr>
              <a:t>3- خامة المقعد يفضل أن تكون من خامة لينة غير صلبة ويجب أن يكون مريحاً مثل الإسفنج أو القماش أو البلاستيك المرن .</a:t>
            </a:r>
            <a:endParaRPr lang="en-US" sz="3200" b="1" dirty="0">
              <a:solidFill>
                <a:srgbClr val="6600CC"/>
              </a:solidFill>
            </a:endParaRPr>
          </a:p>
        </p:txBody>
      </p:sp>
      <p:pic>
        <p:nvPicPr>
          <p:cNvPr id="3" name="InShot_٢٠٢٢٠٣١٣_١٠٣٩١٤٧٢٦">
            <a:hlinkClick r:id="" action="ppaction://media"/>
            <a:extLst>
              <a:ext uri="{FF2B5EF4-FFF2-40B4-BE49-F238E27FC236}">
                <a16:creationId xmlns:a16="http://schemas.microsoft.com/office/drawing/2014/main" id="{E1D2C4B1-8863-4EE5-98AD-F90C3EE66E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823" y="1238140"/>
            <a:ext cx="5651291" cy="43817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F3C52-0E88-4B00-AF07-190F12321B60}"/>
              </a:ext>
            </a:extLst>
          </p:cNvPr>
          <p:cNvSpPr/>
          <p:nvPr/>
        </p:nvSpPr>
        <p:spPr>
          <a:xfrm>
            <a:off x="6096000" y="514876"/>
            <a:ext cx="5651291" cy="750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/>
              <a:t>اقتراحات للتطوير لعبة الأرجوحة </a:t>
            </a:r>
            <a:endParaRPr lang="en-US" sz="2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B89F24-C69D-4B31-972B-8F71A7E77CCB}"/>
              </a:ext>
            </a:extLst>
          </p:cNvPr>
          <p:cNvSpPr/>
          <p:nvPr/>
        </p:nvSpPr>
        <p:spPr>
          <a:xfrm>
            <a:off x="6140969" y="1431812"/>
            <a:ext cx="5873645" cy="4355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C9F43-BE10-44D8-B372-DEF2BD521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20CC44-6AAB-40BC-A5F7-EE3837820A0D}"/>
              </a:ext>
            </a:extLst>
          </p:cNvPr>
          <p:cNvSpPr txBox="1"/>
          <p:nvPr/>
        </p:nvSpPr>
        <p:spPr>
          <a:xfrm>
            <a:off x="1725739" y="637083"/>
            <a:ext cx="82258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349250" algn="ctr" rtl="1">
              <a:lnSpc>
                <a:spcPct val="110000"/>
              </a:lnSpc>
              <a:buFont typeface="+mj-lt"/>
              <a:buAutoNum type="arabicPeriod"/>
              <a:tabLst>
                <a:tab pos="5029200" algn="l"/>
              </a:tabLst>
            </a:pPr>
            <a:r>
              <a:rPr lang="ar-BH" sz="4000" b="1" dirty="0">
                <a:latin typeface="Sakkal Majalla" pitchFamily="2" charset="-78"/>
                <a:cs typeface="Sakkal Majalla" pitchFamily="2" charset="-78"/>
              </a:rPr>
              <a:t>أن تعدد  الطالبة أجزاء الأرجوحة من خلال الصورة لإنشاء تصميم وفق المعايير الطلوبة  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276754-869A-4CFF-AD60-E0FBCF0BC363}"/>
              </a:ext>
            </a:extLst>
          </p:cNvPr>
          <p:cNvSpPr/>
          <p:nvPr/>
        </p:nvSpPr>
        <p:spPr>
          <a:xfrm>
            <a:off x="3635177" y="2240908"/>
            <a:ext cx="4406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هل تحققنا الهدف؟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78642-8203-43C8-8ECF-6F6A56A55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93" t="6558" r="-1" b="16940"/>
          <a:stretch/>
        </p:blipFill>
        <p:spPr>
          <a:xfrm>
            <a:off x="4024661" y="3016135"/>
            <a:ext cx="3628006" cy="2740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D8660-C3B0-4DA9-8D20-9CE70AF0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112F6B-6EFB-4847-8911-5A6CA142AC71}"/>
              </a:ext>
            </a:extLst>
          </p:cNvPr>
          <p:cNvSpPr/>
          <p:nvPr/>
        </p:nvSpPr>
        <p:spPr>
          <a:xfrm>
            <a:off x="990246" y="433997"/>
            <a:ext cx="96119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النشاط :والآن باستخدام المواد لنرسم الأرجوحة 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C81E10F7-CB78-40E2-B9A8-F45580CD3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t="36083" r="23055" b="18430"/>
          <a:stretch/>
        </p:blipFill>
        <p:spPr>
          <a:xfrm>
            <a:off x="2706296" y="2526713"/>
            <a:ext cx="6093500" cy="3430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0C5668-45B9-4CE7-B4C6-90836A5A8B67}"/>
              </a:ext>
            </a:extLst>
          </p:cNvPr>
          <p:cNvSpPr txBox="1"/>
          <p:nvPr/>
        </p:nvSpPr>
        <p:spPr>
          <a:xfrm>
            <a:off x="2582680" y="1847295"/>
            <a:ext cx="7026639" cy="646331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https://padlet.com/mublack817/5kp51ribtvyy2gcu</a:t>
            </a:r>
            <a:endParaRPr lang="ar-BH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2FFF7-4FA7-4CFF-84FD-FA1F34CDC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4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D37A05-9C6F-4FA7-846C-5647F5BA41CE}"/>
              </a:ext>
            </a:extLst>
          </p:cNvPr>
          <p:cNvSpPr/>
          <p:nvPr/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ارسمي أرجوحة من تصميمكِ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050" name="Picture 2" descr="هيا بنا لنبدع Lets Create - Home | Facebook">
            <a:extLst>
              <a:ext uri="{FF2B5EF4-FFF2-40B4-BE49-F238E27FC236}">
                <a16:creationId xmlns:a16="http://schemas.microsoft.com/office/drawing/2014/main" id="{431383B4-077A-4E94-8FB7-F227C43BE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30E51-B600-4601-9DC2-CF1C55C68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217" y="6056026"/>
            <a:ext cx="1174411" cy="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63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1A50B2185D44594E07FF03DBF98CE" ma:contentTypeVersion="12" ma:contentTypeDescription="Create a new document." ma:contentTypeScope="" ma:versionID="3b7b5ed8d48a7dcc30f5d837aadbc5f1">
  <xsd:schema xmlns:xsd="http://www.w3.org/2001/XMLSchema" xmlns:xs="http://www.w3.org/2001/XMLSchema" xmlns:p="http://schemas.microsoft.com/office/2006/metadata/properties" xmlns:ns2="c1396a69-4dbf-46ca-b1e7-c99338fe0701" xmlns:ns3="fa931cbd-5dda-43a9-bf03-537c396f383c" targetNamespace="http://schemas.microsoft.com/office/2006/metadata/properties" ma:root="true" ma:fieldsID="825f679e7d0eb211595dc2ac5d721b44" ns2:_="" ns3:_="">
    <xsd:import namespace="c1396a69-4dbf-46ca-b1e7-c99338fe0701"/>
    <xsd:import namespace="fa931cbd-5dda-43a9-bf03-537c396f38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96a69-4dbf-46ca-b1e7-c99338fe0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31cbd-5dda-43a9-bf03-537c396f38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B55833-226C-4165-9430-FD229D54243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6C6A43-3D11-475E-A124-CD0A7FCAF5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7F208C-76CC-4C37-9872-7989953433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96a69-4dbf-46ca-b1e7-c99338fe0701"/>
    <ds:schemaRef ds:uri="fa931cbd-5dda-43a9-bf03-537c396f38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246</Words>
  <Application>Microsoft Office PowerPoint</Application>
  <PresentationFormat>Widescreen</PresentationFormat>
  <Paragraphs>45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MARWA ADAM QASIM BALOOSH</dc:creator>
  <cp:lastModifiedBy>MARWA ADAM QASIM BALOOSH</cp:lastModifiedBy>
  <cp:revision>45</cp:revision>
  <dcterms:created xsi:type="dcterms:W3CDTF">2022-03-12T13:08:12Z</dcterms:created>
  <dcterms:modified xsi:type="dcterms:W3CDTF">2022-03-27T06:12:17Z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0x0101006FC1A50B2185D44594E07FF03DBF98CE</vt:lpwstr>
  </property>
</Properties>
</file>