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7"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5/31/2022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5/31/2022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5/31/2022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5/31/2022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5/31/2022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مع تسمية توضيحية">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DA16AA21-1863-4931-97CB-99D0A168701B}" type="datetimeFigureOut">
              <a:rPr lang="en-US" dirty="0"/>
              <a:t>5/31/2022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3772C379-9A7C-4C87-A116-CBE9F58B04C5}" type="datetimeFigureOut">
              <a:rPr lang="en-US" dirty="0"/>
              <a:t>5/31/2022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5/31/2022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alukah.net/sharia/0/113465/#_ftn2"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hyperlink" Target="https://www.alukah.net/sharia/0/113465/#_ftn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17C606B-0A27-42AB-B139-CC1CE2C148A5}"/>
              </a:ext>
            </a:extLst>
          </p:cNvPr>
          <p:cNvSpPr>
            <a:spLocks noGrp="1"/>
          </p:cNvSpPr>
          <p:nvPr>
            <p:ph type="ctrTitle"/>
          </p:nvPr>
        </p:nvSpPr>
        <p:spPr/>
        <p:txBody>
          <a:bodyPr/>
          <a:lstStyle/>
          <a:p>
            <a:r>
              <a:rPr lang="ar-BH" dirty="0"/>
              <a:t>البعث والحشر والجزاء </a:t>
            </a:r>
            <a:endParaRPr lang="en-US" dirty="0"/>
          </a:p>
        </p:txBody>
      </p:sp>
      <p:sp>
        <p:nvSpPr>
          <p:cNvPr id="4" name="عنوان فرعي 3">
            <a:extLst>
              <a:ext uri="{FF2B5EF4-FFF2-40B4-BE49-F238E27FC236}">
                <a16:creationId xmlns:a16="http://schemas.microsoft.com/office/drawing/2014/main" id="{9B49FAC3-6860-492E-B68D-7DB02C045033}"/>
              </a:ext>
            </a:extLst>
          </p:cNvPr>
          <p:cNvSpPr>
            <a:spLocks noGrp="1"/>
          </p:cNvSpPr>
          <p:nvPr>
            <p:ph type="subTitle" idx="1"/>
          </p:nvPr>
        </p:nvSpPr>
        <p:spPr/>
        <p:txBody>
          <a:bodyPr/>
          <a:lstStyle/>
          <a:p>
            <a:pPr algn="r"/>
            <a:r>
              <a:rPr lang="ar-BH" dirty="0"/>
              <a:t>إعداد الأستاذ/ أحمد محمد سالم </a:t>
            </a:r>
            <a:endParaRPr lang="en-US" dirty="0"/>
          </a:p>
        </p:txBody>
      </p:sp>
      <p:pic>
        <p:nvPicPr>
          <p:cNvPr id="1026" name="Picture 2">
            <a:extLst>
              <a:ext uri="{FF2B5EF4-FFF2-40B4-BE49-F238E27FC236}">
                <a16:creationId xmlns:a16="http://schemas.microsoft.com/office/drawing/2014/main" id="{76BF4FA9-78C8-45E0-A38B-BD2ECBF6BC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310" y="265821"/>
            <a:ext cx="61341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15972917-6EA4-409B-B53A-7E377BA5E0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560" y="5458968"/>
            <a:ext cx="173355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2297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57AB0FC1-7E53-49D4-91B6-AA9B29B5FE80}"/>
              </a:ext>
            </a:extLst>
          </p:cNvPr>
          <p:cNvSpPr/>
          <p:nvPr/>
        </p:nvSpPr>
        <p:spPr>
          <a:xfrm>
            <a:off x="9945265" y="251430"/>
            <a:ext cx="1909497" cy="923330"/>
          </a:xfrm>
          <a:prstGeom prst="rect">
            <a:avLst/>
          </a:prstGeom>
          <a:noFill/>
        </p:spPr>
        <p:txBody>
          <a:bodyPr wrap="none" lIns="91440" tIns="45720" rIns="91440" bIns="45720">
            <a:spAutoFit/>
          </a:bodyPr>
          <a:lstStyle/>
          <a:p>
            <a:pPr algn="ctr"/>
            <a:r>
              <a:rPr lang="ar-BH"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الأهداف</a:t>
            </a:r>
            <a:endParaRPr lang="ar-SA"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pic>
        <p:nvPicPr>
          <p:cNvPr id="1026" name="Picture 2" descr="Target GIF - Yurani Design">
            <a:extLst>
              <a:ext uri="{FF2B5EF4-FFF2-40B4-BE49-F238E27FC236}">
                <a16:creationId xmlns:a16="http://schemas.microsoft.com/office/drawing/2014/main" id="{EDFA10B1-6728-4ECA-9AE0-B6D42E2B6E02}"/>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251430"/>
            <a:ext cx="4762500" cy="4762500"/>
          </a:xfrm>
          <a:prstGeom prst="rect">
            <a:avLst/>
          </a:prstGeom>
          <a:noFill/>
          <a:extLst>
            <a:ext uri="{909E8E84-426E-40DD-AFC4-6F175D3DCCD1}">
              <a14:hiddenFill xmlns:a14="http://schemas.microsoft.com/office/drawing/2010/main">
                <a:solidFill>
                  <a:srgbClr val="FFFFFF"/>
                </a:solidFill>
              </a14:hiddenFill>
            </a:ext>
          </a:extLst>
        </p:spPr>
      </p:pic>
      <p:sp>
        <p:nvSpPr>
          <p:cNvPr id="3" name="مربع نص 2">
            <a:extLst>
              <a:ext uri="{FF2B5EF4-FFF2-40B4-BE49-F238E27FC236}">
                <a16:creationId xmlns:a16="http://schemas.microsoft.com/office/drawing/2014/main" id="{5A0AA346-C840-4448-A13F-19ADF9E27AB8}"/>
              </a:ext>
            </a:extLst>
          </p:cNvPr>
          <p:cNvSpPr txBox="1"/>
          <p:nvPr/>
        </p:nvSpPr>
        <p:spPr>
          <a:xfrm>
            <a:off x="0" y="2303952"/>
            <a:ext cx="11854762" cy="2554545"/>
          </a:xfrm>
          <a:prstGeom prst="rect">
            <a:avLst/>
          </a:prstGeom>
          <a:noFill/>
        </p:spPr>
        <p:txBody>
          <a:bodyPr wrap="square" rtlCol="0">
            <a:spAutoFit/>
          </a:bodyPr>
          <a:lstStyle/>
          <a:p>
            <a:pPr algn="r" rtl="1"/>
            <a:r>
              <a:rPr lang="ar-BH" sz="4000" b="1" dirty="0"/>
              <a:t>1- أن يعرف الطالب الأدلة على وقوع البعث  من خلال النص المعطى له .</a:t>
            </a:r>
          </a:p>
          <a:p>
            <a:pPr algn="r" rtl="1"/>
            <a:endParaRPr lang="ar-BH" sz="4000" b="1" dirty="0"/>
          </a:p>
          <a:p>
            <a:pPr algn="r" rtl="1"/>
            <a:endParaRPr lang="ar-BH" sz="4000" b="1" dirty="0"/>
          </a:p>
          <a:p>
            <a:pPr algn="r" rtl="1"/>
            <a:endParaRPr lang="en-US" sz="4000" b="1" dirty="0"/>
          </a:p>
        </p:txBody>
      </p:sp>
    </p:spTree>
    <p:extLst>
      <p:ext uri="{BB962C8B-B14F-4D97-AF65-F5344CB8AC3E}">
        <p14:creationId xmlns:p14="http://schemas.microsoft.com/office/powerpoint/2010/main" val="3761149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a:extLst>
              <a:ext uri="{FF2B5EF4-FFF2-40B4-BE49-F238E27FC236}">
                <a16:creationId xmlns:a16="http://schemas.microsoft.com/office/drawing/2014/main" id="{272D4FAD-2A88-459D-ADE5-0A6B3DB30C28}"/>
              </a:ext>
            </a:extLst>
          </p:cNvPr>
          <p:cNvSpPr txBox="1"/>
          <p:nvPr/>
        </p:nvSpPr>
        <p:spPr>
          <a:xfrm>
            <a:off x="1064524" y="982176"/>
            <a:ext cx="10606585" cy="4893647"/>
          </a:xfrm>
          <a:prstGeom prst="rect">
            <a:avLst/>
          </a:prstGeom>
          <a:noFill/>
        </p:spPr>
        <p:txBody>
          <a:bodyPr wrap="square">
            <a:spAutoFit/>
          </a:bodyPr>
          <a:lstStyle/>
          <a:p>
            <a:pPr algn="just" rtl="1"/>
            <a:r>
              <a:rPr lang="ar-BH" sz="2400" b="1" i="0" dirty="0">
                <a:effectLst/>
                <a:latin typeface="Tahoma" panose="020B0604030504040204" pitchFamily="34" charset="0"/>
              </a:rPr>
              <a:t>تعريف البعث</a:t>
            </a:r>
            <a:r>
              <a:rPr lang="ar-BH" sz="2400" b="1" dirty="0">
                <a:latin typeface="Tahoma" panose="020B0604030504040204" pitchFamily="34" charset="0"/>
              </a:rPr>
              <a:t>:</a:t>
            </a:r>
            <a:r>
              <a:rPr lang="ar-BH" sz="2400" b="0" i="0" dirty="0">
                <a:effectLst/>
                <a:latin typeface="Tahoma" panose="020B0604030504040204" pitchFamily="34" charset="0"/>
              </a:rPr>
              <a:t>هو إخراج الناس أحياءً من قبورهم، وإرسالهم إلى موقف الحشر؛ لحِسابهم والقَضاء بينهم وجَزائهم.</a:t>
            </a:r>
          </a:p>
          <a:p>
            <a:pPr algn="just" rtl="1"/>
            <a:r>
              <a:rPr lang="ar-BH" sz="2400" b="0" i="0" dirty="0">
                <a:effectLst/>
                <a:latin typeface="Tahoma" panose="020B0604030504040204" pitchFamily="34" charset="0"/>
              </a:rPr>
              <a:t> </a:t>
            </a:r>
          </a:p>
          <a:p>
            <a:pPr algn="just" rtl="1"/>
            <a:r>
              <a:rPr lang="ar-BH" sz="2400" b="1" i="0" dirty="0">
                <a:effectLst/>
                <a:latin typeface="Tahoma" panose="020B0604030504040204" pitchFamily="34" charset="0"/>
              </a:rPr>
              <a:t>حِكمته ومَنزلته:</a:t>
            </a:r>
            <a:endParaRPr lang="ar-BH" sz="2400" b="0" i="0" dirty="0">
              <a:effectLst/>
              <a:latin typeface="Tahoma" panose="020B0604030504040204" pitchFamily="34" charset="0"/>
            </a:endParaRPr>
          </a:p>
          <a:p>
            <a:pPr algn="just" rtl="1"/>
            <a:r>
              <a:rPr lang="ar-BH" sz="2400" b="0" i="0" dirty="0">
                <a:effectLst/>
                <a:latin typeface="Tahoma" panose="020B0604030504040204" pitchFamily="34" charset="0"/>
              </a:rPr>
              <a:t>يجبُ الإيمان - وهو التصديق والاعتقاد الجازم - بأنَّ الله تعالى يبعَث الناس من قُبورهم أحياءً يوم القيامة، على الصفة التي جاءَتْ بها النُّصوص؛ ليجزي المحسِن بإحسانه، والمُسِيء بعمله، أو يعفو عنه.</a:t>
            </a:r>
          </a:p>
          <a:p>
            <a:pPr algn="just" rtl="1"/>
            <a:r>
              <a:rPr lang="ar-BH" sz="2400" b="0" i="0" dirty="0">
                <a:effectLst/>
                <a:latin typeface="Tahoma" panose="020B0604030504040204" pitchFamily="34" charset="0"/>
              </a:rPr>
              <a:t>والإيمان بالبعث والجزاء من أعظم أصول الإيمان، فإنَّ الله تعالى يجمَع بقُدرته ما تفرَّق من أجساد الأموات التي تحلَّلتْ، ثم يعيدُها كما كانت، ثم يعيدُ الأرواح إليها، ثم يشقُّ الأرضَ عنها، ثم يسوقُها إلى المحشر؛ للقضاء بينهم بالحق وجَزائهم على أعمالهم.</a:t>
            </a:r>
          </a:p>
          <a:p>
            <a:pPr algn="just" rtl="1"/>
            <a:r>
              <a:rPr lang="ar-BH" sz="2400" b="0" i="0" dirty="0">
                <a:effectLst/>
                <a:latin typeface="Tahoma" panose="020B0604030504040204" pitchFamily="34" charset="0"/>
              </a:rPr>
              <a:t> </a:t>
            </a:r>
          </a:p>
          <a:p>
            <a:pPr algn="r" rtl="1"/>
            <a:br>
              <a:rPr lang="ar-BH" sz="2400" b="0" i="0" dirty="0">
                <a:effectLst/>
                <a:latin typeface="Tahoma" panose="020B0604030504040204" pitchFamily="34" charset="0"/>
              </a:rPr>
            </a:br>
            <a:br>
              <a:rPr lang="ar-BH" sz="2400" b="0" i="0" dirty="0">
                <a:effectLst/>
                <a:latin typeface="Tahoma" panose="020B0604030504040204" pitchFamily="34" charset="0"/>
              </a:rPr>
            </a:br>
            <a:endParaRPr lang="en-US" sz="2400" dirty="0"/>
          </a:p>
        </p:txBody>
      </p:sp>
    </p:spTree>
    <p:extLst>
      <p:ext uri="{BB962C8B-B14F-4D97-AF65-F5344CB8AC3E}">
        <p14:creationId xmlns:p14="http://schemas.microsoft.com/office/powerpoint/2010/main" val="1522985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a:extLst>
              <a:ext uri="{FF2B5EF4-FFF2-40B4-BE49-F238E27FC236}">
                <a16:creationId xmlns:a16="http://schemas.microsoft.com/office/drawing/2014/main" id="{272D4FAD-2A88-459D-ADE5-0A6B3DB30C28}"/>
              </a:ext>
            </a:extLst>
          </p:cNvPr>
          <p:cNvSpPr txBox="1"/>
          <p:nvPr/>
        </p:nvSpPr>
        <p:spPr>
          <a:xfrm>
            <a:off x="1" y="145407"/>
            <a:ext cx="12012304" cy="7109639"/>
          </a:xfrm>
          <a:prstGeom prst="rect">
            <a:avLst/>
          </a:prstGeom>
          <a:noFill/>
        </p:spPr>
        <p:txBody>
          <a:bodyPr wrap="square">
            <a:spAutoFit/>
          </a:bodyPr>
          <a:lstStyle/>
          <a:p>
            <a:pPr algn="just" rtl="1"/>
            <a:r>
              <a:rPr lang="ar-BH" sz="2400" b="1" i="0" dirty="0">
                <a:effectLst/>
                <a:latin typeface="Tahoma" panose="020B0604030504040204" pitchFamily="34" charset="0"/>
              </a:rPr>
              <a:t>من الأدلَّة على البعث:</a:t>
            </a:r>
            <a:endParaRPr lang="ar-BH" sz="2400" b="0" i="0" dirty="0">
              <a:effectLst/>
              <a:latin typeface="Tahoma" panose="020B0604030504040204" pitchFamily="34" charset="0"/>
            </a:endParaRPr>
          </a:p>
          <a:p>
            <a:pPr algn="just" rtl="1"/>
            <a:r>
              <a:rPr lang="ar-BH" sz="2400" b="0" i="0" dirty="0">
                <a:effectLst/>
                <a:latin typeface="Tahoma" panose="020B0604030504040204" pitchFamily="34" charset="0"/>
              </a:rPr>
              <a:t>ولقد أقامَ الله تعالى الحُجَجَ والبراهين على صحَّة البعْث وتحقُّق وقوعه وأبطل شُبهات مُنكِري البعث من وُجوهٍ مُتعدِّدة:</a:t>
            </a:r>
          </a:p>
          <a:p>
            <a:pPr algn="just" rtl="1"/>
            <a:r>
              <a:rPr lang="ar-BH" sz="2400" b="1" i="0" dirty="0">
                <a:effectLst/>
                <a:latin typeface="Tahoma" panose="020B0604030504040204" pitchFamily="34" charset="0"/>
              </a:rPr>
              <a:t>فمن القرآن الكريم :</a:t>
            </a:r>
            <a:endParaRPr lang="ar-BH" sz="2400" b="0" i="0" dirty="0">
              <a:effectLst/>
              <a:latin typeface="Tahoma" panose="020B0604030504040204" pitchFamily="34" charset="0"/>
            </a:endParaRPr>
          </a:p>
          <a:p>
            <a:pPr algn="just" rtl="1"/>
            <a:r>
              <a:rPr lang="ar-BH" sz="2400" b="0" i="0" dirty="0">
                <a:effectLst/>
                <a:latin typeface="Tahoma" panose="020B0604030504040204" pitchFamily="34" charset="0"/>
              </a:rPr>
              <a:t>1- الإخبار بوقوعه؛ كقوله سبحانه: ﴿ إِنَّ الَّذِي فَرَضَ عَلَيْكَ الْقُرْآنَ لَرَادُّكَ إِلَى مَعَادٍ قُلْ رَبِّي أَعْلَمُ مَنْ جَاءَ بِالْهُدَى وَمَنْ هُوَ فِي ضَلَالٍ مُبِينٍ ﴾ [القصص: 85].</a:t>
            </a:r>
          </a:p>
          <a:p>
            <a:pPr algn="just" rtl="1"/>
            <a:r>
              <a:rPr lang="ar-BH" sz="2400" b="0" i="0" dirty="0">
                <a:effectLst/>
                <a:latin typeface="Tahoma" panose="020B0604030504040204" pitchFamily="34" charset="0"/>
              </a:rPr>
              <a:t>2- الإقسام على البعث لتأكيد وقوعِه حيث أمَر الله تعالى نبيَّه صلى الله عليه وسلم أنْ يُقسِم عليه في ثلاثة مواضع من كتابه منها:</a:t>
            </a:r>
          </a:p>
          <a:p>
            <a:pPr algn="just" rtl="1"/>
            <a:r>
              <a:rPr lang="ar-BH" sz="2400" b="0" i="0" dirty="0">
                <a:effectLst/>
                <a:latin typeface="Tahoma" panose="020B0604030504040204" pitchFamily="34" charset="0"/>
              </a:rPr>
              <a:t> قول الله تعالى: ﴿ زَعَمَ الَّذِينَ كَفَرُوا أَنْ لَنْ يُبْعَثُوا قُلْ بَلَى وَرَبِّي لَتُبْعَثُنَّ ثُمَّ لَتُنَبَّؤُنَّ بِمَا عَمِلْتُمْ وَذَلِكَ عَلَى اللَّهِ يَسِيرٌ ﴾ [التغابن: 7].</a:t>
            </a:r>
          </a:p>
          <a:p>
            <a:pPr algn="just" rtl="1"/>
            <a:r>
              <a:rPr lang="ar-BH" sz="2400" b="0" i="0" dirty="0">
                <a:effectLst/>
                <a:latin typeface="Tahoma" panose="020B0604030504040204" pitchFamily="34" charset="0"/>
              </a:rPr>
              <a:t> </a:t>
            </a:r>
          </a:p>
          <a:p>
            <a:pPr algn="just" rtl="1"/>
            <a:r>
              <a:rPr lang="ar-BH" sz="2400" b="1" i="0" dirty="0">
                <a:effectLst/>
                <a:latin typeface="Tahoma" panose="020B0604030504040204" pitchFamily="34" charset="0"/>
              </a:rPr>
              <a:t>ومن قول الرسول الكريم:</a:t>
            </a:r>
            <a:endParaRPr lang="ar-BH" sz="2400" b="0" i="0" dirty="0">
              <a:effectLst/>
              <a:latin typeface="Tahoma" panose="020B0604030504040204" pitchFamily="34" charset="0"/>
            </a:endParaRPr>
          </a:p>
          <a:p>
            <a:pPr algn="just" rtl="1"/>
            <a:r>
              <a:rPr lang="ar-BH" sz="2400" b="0" i="0" dirty="0">
                <a:effectLst/>
                <a:latin typeface="Tahoma" panose="020B0604030504040204" pitchFamily="34" charset="0"/>
              </a:rPr>
              <a:t>3-وقوله صلى الله عليه وسلم: «</a:t>
            </a:r>
            <a:r>
              <a:rPr lang="ar-BH" sz="2400" b="1" i="0" dirty="0">
                <a:effectLst/>
                <a:latin typeface="Tahoma" panose="020B0604030504040204" pitchFamily="34" charset="0"/>
              </a:rPr>
              <a:t>يُبعث كلُّ عبدٍ على ما مات عليه</a:t>
            </a:r>
            <a:r>
              <a:rPr lang="ar-BH" sz="2400" b="0" i="0" dirty="0">
                <a:effectLst/>
                <a:latin typeface="Tahoma" panose="020B0604030504040204" pitchFamily="34" charset="0"/>
              </a:rPr>
              <a:t>»</a:t>
            </a:r>
            <a:r>
              <a:rPr lang="ar-BH" sz="2400" b="0" i="0" u="none" strike="noStrike" dirty="0">
                <a:effectLst/>
                <a:latin typeface="Tahoma" panose="020B0604030504040204" pitchFamily="34" charset="0"/>
                <a:hlinkClick r:id="rId2">
                  <a:extLst>
                    <a:ext uri="{A12FA001-AC4F-418D-AE19-62706E023703}">
                      <ahyp:hlinkClr xmlns:ahyp="http://schemas.microsoft.com/office/drawing/2018/hyperlinkcolor" val="tx"/>
                    </a:ext>
                  </a:extLst>
                </a:hlinkClick>
              </a:rPr>
              <a:t>[2]</a:t>
            </a:r>
            <a:r>
              <a:rPr lang="ar-BH" sz="2400" b="0" i="0" dirty="0">
                <a:effectLst/>
                <a:latin typeface="Tahoma" panose="020B0604030504040204" pitchFamily="34" charset="0"/>
              </a:rPr>
              <a:t>.</a:t>
            </a:r>
          </a:p>
          <a:p>
            <a:pPr algn="just" rtl="1"/>
            <a:endParaRPr lang="ar-BH" sz="2400" b="0" i="0" dirty="0">
              <a:effectLst/>
              <a:latin typeface="Tahoma" panose="020B0604030504040204" pitchFamily="34" charset="0"/>
            </a:endParaRPr>
          </a:p>
          <a:p>
            <a:pPr algn="just" rtl="1"/>
            <a:r>
              <a:rPr lang="ar-BH" sz="2400" b="0" i="0" dirty="0">
                <a:effectLst/>
                <a:latin typeface="Tahoma" panose="020B0604030504040204" pitchFamily="34" charset="0"/>
              </a:rPr>
              <a:t> </a:t>
            </a:r>
            <a:r>
              <a:rPr lang="ar-BH" sz="2400" b="1" i="0" dirty="0">
                <a:effectLst/>
                <a:latin typeface="Tahoma" panose="020B0604030504040204" pitchFamily="34" charset="0"/>
              </a:rPr>
              <a:t>وممَّا ساقَه الله تعالى من براهين على قُدرته على بعْث الأموات بعد موتهم:</a:t>
            </a:r>
            <a:endParaRPr lang="ar-BH" sz="2400" b="0" i="0" dirty="0">
              <a:effectLst/>
              <a:latin typeface="Tahoma" panose="020B0604030504040204" pitchFamily="34" charset="0"/>
            </a:endParaRPr>
          </a:p>
          <a:p>
            <a:pPr algn="just" rtl="1"/>
            <a:r>
              <a:rPr lang="ar-BH" sz="2400" dirty="0">
                <a:latin typeface="Tahoma" panose="020B0604030504040204" pitchFamily="34" charset="0"/>
              </a:rPr>
              <a:t>4-</a:t>
            </a:r>
            <a:r>
              <a:rPr lang="ar-BH" sz="2400" b="0" i="0" dirty="0">
                <a:effectLst/>
                <a:latin typeface="Tahoma" panose="020B0604030504040204" pitchFamily="34" charset="0"/>
              </a:rPr>
              <a:t>إحياء بعض الأموات في الدنيا كإحياء قتيل بني إسرائيل بعد ضَربِه بعظمٍ من بقرةٍ أُمِرُوا بذَبحها لذلك، وإحياء الذي مرَّ على قريةٍ بعد موتها، وإحياء أهل الكهف، وإحياء الطير لإبراهيم عليه السلام وتلك الأمثلة مذكورةٌ في القُرآن.</a:t>
            </a:r>
          </a:p>
          <a:p>
            <a:pPr algn="just" rtl="1"/>
            <a:r>
              <a:rPr lang="ar-BH" sz="2400" b="0" i="0" dirty="0">
                <a:effectLst/>
                <a:latin typeface="Tahoma" panose="020B0604030504040204" pitchFamily="34" charset="0"/>
              </a:rPr>
              <a:t>• أنَّ الذي ابتدأ الخلق على غير مثالٍ سبَق قادرٌ على إعادته، فإنَّ الإعادة أهوَنُ من الابتداء، والكلُّ على الله هيِّن.</a:t>
            </a:r>
          </a:p>
          <a:p>
            <a:pPr algn="r" rtl="1"/>
            <a:br>
              <a:rPr lang="ar-BH" sz="2400" b="0" i="0" dirty="0">
                <a:effectLst/>
                <a:latin typeface="Tahoma" panose="020B0604030504040204" pitchFamily="34" charset="0"/>
              </a:rPr>
            </a:br>
            <a:br>
              <a:rPr lang="ar-BH" sz="2400" b="0" i="0" dirty="0">
                <a:effectLst/>
                <a:latin typeface="Tahoma" panose="020B0604030504040204" pitchFamily="34" charset="0"/>
              </a:rPr>
            </a:br>
            <a:endParaRPr lang="en-US" sz="2400" dirty="0"/>
          </a:p>
        </p:txBody>
      </p:sp>
    </p:spTree>
    <p:extLst>
      <p:ext uri="{BB962C8B-B14F-4D97-AF65-F5344CB8AC3E}">
        <p14:creationId xmlns:p14="http://schemas.microsoft.com/office/powerpoint/2010/main" val="1041067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8B4B602-9A30-4C4E-BDB8-0094D960AA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12522" y="154547"/>
            <a:ext cx="1646183" cy="1268068"/>
          </a:xfrm>
          <a:prstGeom prst="rect">
            <a:avLst/>
          </a:prstGeom>
        </p:spPr>
      </p:pic>
      <p:sp>
        <p:nvSpPr>
          <p:cNvPr id="16" name="مستطيل مستدير الزوايا 1"/>
          <p:cNvSpPr/>
          <p:nvPr/>
        </p:nvSpPr>
        <p:spPr>
          <a:xfrm>
            <a:off x="3479339" y="475219"/>
            <a:ext cx="1752911" cy="533704"/>
          </a:xfrm>
          <a:prstGeom prst="roundRect">
            <a:avLst/>
          </a:prstGeom>
          <a:solidFill>
            <a:srgbClr val="A5A5A5">
              <a:lumMod val="20000"/>
              <a:lumOff val="80000"/>
            </a:srgbClr>
          </a:solidFill>
          <a:ln w="38100" cap="flat" cmpd="sng" algn="ctr">
            <a:solidFill>
              <a:srgbClr val="FF0000"/>
            </a:solidFill>
            <a:prstDash val="sysDash"/>
            <a:miter lim="800000"/>
          </a:ln>
          <a:effectLst>
            <a:outerShdw blurRad="50800" dist="38100" dir="5400000" algn="t" rotWithShape="0">
              <a:prstClr val="black">
                <a:alpha val="40000"/>
              </a:prstClr>
            </a:outerShdw>
          </a:effectLst>
        </p:spPr>
        <p:txBody>
          <a:bodyPr rtlCol="1" anchor="ct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ar-BH" sz="2800" b="1" i="0" u="none" strike="noStrike" kern="0" cap="none" spc="0" normalizeH="0" baseline="0" noProof="0" dirty="0">
                <a:ln>
                  <a:noFill/>
                </a:ln>
                <a:solidFill>
                  <a:srgbClr val="C00000"/>
                </a:solidFill>
                <a:effectLst/>
                <a:uLnTx/>
                <a:uFillTx/>
                <a:latin typeface="Sakkal Majalla" panose="02000000000000000000" pitchFamily="2" charset="-78"/>
                <a:cs typeface="Sakkal Majalla" panose="02000000000000000000" pitchFamily="2" charset="-78"/>
              </a:rPr>
              <a:t>تقييم ذاتي</a:t>
            </a:r>
          </a:p>
        </p:txBody>
      </p:sp>
      <p:grpSp>
        <p:nvGrpSpPr>
          <p:cNvPr id="26" name="Group 25"/>
          <p:cNvGrpSpPr/>
          <p:nvPr/>
        </p:nvGrpSpPr>
        <p:grpSpPr>
          <a:xfrm>
            <a:off x="7403794" y="1289951"/>
            <a:ext cx="4566741" cy="3087573"/>
            <a:chOff x="5760810" y="1850762"/>
            <a:chExt cx="6348217" cy="3087573"/>
          </a:xfrm>
        </p:grpSpPr>
        <p:sp>
          <p:nvSpPr>
            <p:cNvPr id="27" name="Rectangle 26"/>
            <p:cNvSpPr/>
            <p:nvPr/>
          </p:nvSpPr>
          <p:spPr>
            <a:xfrm>
              <a:off x="5760810" y="2098015"/>
              <a:ext cx="4814087" cy="438582"/>
            </a:xfrm>
            <a:prstGeom prst="rect">
              <a:avLst/>
            </a:prstGeom>
            <a:noFill/>
          </p:spPr>
          <p:txBody>
            <a:bodyPr wrap="none" lIns="68580" tIns="34290" rIns="68580" bIns="34290">
              <a:spAutoFit/>
            </a:bodyPr>
            <a:lstStyle/>
            <a:p>
              <a:pPr algn="ctr" defTabSz="685800" rtl="1">
                <a:defRPr/>
              </a:pPr>
              <a:r>
                <a:rPr lang="ar-BH" sz="2400" b="1" dirty="0">
                  <a:ln w="0"/>
                  <a:solidFill>
                    <a:prstClr val="black"/>
                  </a:solidFill>
                  <a:effectLst>
                    <a:outerShdw blurRad="38100" dist="19050" dir="2700000" algn="tl" rotWithShape="0">
                      <a:prstClr val="black">
                        <a:alpha val="40000"/>
                      </a:prstClr>
                    </a:outerShdw>
                  </a:effectLst>
                  <a:latin typeface="Calibri" panose="020F0502020204030204"/>
                  <a:cs typeface="Arial" panose="020B0604020202020204" pitchFamily="34" charset="0"/>
                </a:rPr>
                <a:t>أقارن إجابتي بالاجابة النموذجية  </a:t>
              </a:r>
              <a:endParaRPr lang="en-US" sz="2400" b="1" dirty="0">
                <a:ln w="0"/>
                <a:solidFill>
                  <a:prstClr val="black"/>
                </a:solidFill>
                <a:effectLst>
                  <a:outerShdw blurRad="38100" dist="19050" dir="2700000" algn="tl" rotWithShape="0">
                    <a:prstClr val="black">
                      <a:alpha val="40000"/>
                    </a:prstClr>
                  </a:outerShdw>
                </a:effectLst>
                <a:latin typeface="Calibri" panose="020F0502020204030204"/>
              </a:endParaRPr>
            </a:p>
          </p:txBody>
        </p:sp>
        <p:sp>
          <p:nvSpPr>
            <p:cNvPr id="28" name="Rectangle 27"/>
            <p:cNvSpPr/>
            <p:nvPr/>
          </p:nvSpPr>
          <p:spPr>
            <a:xfrm>
              <a:off x="5763801" y="2798378"/>
              <a:ext cx="5963906" cy="438582"/>
            </a:xfrm>
            <a:prstGeom prst="rect">
              <a:avLst/>
            </a:prstGeom>
            <a:noFill/>
          </p:spPr>
          <p:txBody>
            <a:bodyPr wrap="none" lIns="68580" tIns="34290" rIns="68580" bIns="34290">
              <a:spAutoFit/>
            </a:bodyPr>
            <a:lstStyle/>
            <a:p>
              <a:pPr algn="ctr" defTabSz="685800" rtl="1">
                <a:defRPr/>
              </a:pPr>
              <a:r>
                <a:rPr lang="ar-BH" sz="2400" b="1" dirty="0">
                  <a:ln w="0"/>
                  <a:solidFill>
                    <a:prstClr val="black"/>
                  </a:solidFill>
                  <a:effectLst>
                    <a:outerShdw blurRad="38100" dist="19050" dir="2700000" algn="tl" rotWithShape="0">
                      <a:prstClr val="black">
                        <a:alpha val="40000"/>
                      </a:prstClr>
                    </a:outerShdw>
                  </a:effectLst>
                  <a:latin typeface="Calibri" panose="020F0502020204030204"/>
                  <a:cs typeface="Arial" panose="020B0604020202020204" pitchFamily="34" charset="0"/>
                </a:rPr>
                <a:t>ضع لنفسك الدرجة المستحقة من 3درجات</a:t>
              </a:r>
              <a:endParaRPr lang="en-US" sz="2400" b="1" dirty="0">
                <a:ln w="0"/>
                <a:solidFill>
                  <a:prstClr val="black"/>
                </a:solidFill>
                <a:effectLst>
                  <a:outerShdw blurRad="38100" dist="19050" dir="2700000" algn="tl" rotWithShape="0">
                    <a:prstClr val="black">
                      <a:alpha val="40000"/>
                    </a:prstClr>
                  </a:outerShdw>
                </a:effectLst>
                <a:latin typeface="Calibri" panose="020F0502020204030204"/>
              </a:endParaRPr>
            </a:p>
          </p:txBody>
        </p:sp>
        <p:sp>
          <p:nvSpPr>
            <p:cNvPr id="29" name="Rectangle 28"/>
            <p:cNvSpPr/>
            <p:nvPr/>
          </p:nvSpPr>
          <p:spPr>
            <a:xfrm>
              <a:off x="6674072" y="3291973"/>
              <a:ext cx="3871503" cy="438582"/>
            </a:xfrm>
            <a:prstGeom prst="rect">
              <a:avLst/>
            </a:prstGeom>
            <a:noFill/>
          </p:spPr>
          <p:txBody>
            <a:bodyPr wrap="none" lIns="68580" tIns="34290" rIns="68580" bIns="34290">
              <a:spAutoFit/>
            </a:bodyPr>
            <a:lstStyle/>
            <a:p>
              <a:pPr algn="ctr" defTabSz="685800" rtl="1">
                <a:defRPr/>
              </a:pPr>
              <a:r>
                <a:rPr lang="ar-BH" sz="2400" b="1" dirty="0">
                  <a:ln w="0"/>
                  <a:solidFill>
                    <a:srgbClr val="FF0000"/>
                  </a:solidFill>
                  <a:effectLst>
                    <a:outerShdw blurRad="38100" dist="19050" dir="2700000" algn="tl" rotWithShape="0">
                      <a:prstClr val="black">
                        <a:alpha val="40000"/>
                      </a:prstClr>
                    </a:outerShdw>
                  </a:effectLst>
                  <a:latin typeface="Calibri" panose="020F0502020204030204"/>
                  <a:cs typeface="Arial" panose="020B0604020202020204" pitchFamily="34" charset="0"/>
                </a:rPr>
                <a:t>التزم المصداقية في التقييم.</a:t>
              </a:r>
              <a:endParaRPr lang="en-US" sz="2400" b="1" dirty="0">
                <a:ln w="0"/>
                <a:solidFill>
                  <a:srgbClr val="FF0000"/>
                </a:solidFill>
                <a:effectLst>
                  <a:outerShdw blurRad="38100" dist="19050" dir="2700000" algn="tl" rotWithShape="0">
                    <a:prstClr val="black">
                      <a:alpha val="40000"/>
                    </a:prstClr>
                  </a:outerShdw>
                </a:effectLst>
                <a:latin typeface="Calibri" panose="020F0502020204030204"/>
              </a:endParaRPr>
            </a:p>
          </p:txBody>
        </p:sp>
        <p:pic>
          <p:nvPicPr>
            <p:cNvPr id="30" name="video">
              <a:hlinkClick r:id="" action="ppaction://media"/>
              <a:extLst>
                <a:ext uri="{FF2B5EF4-FFF2-40B4-BE49-F238E27FC236}">
                  <a16:creationId xmlns:a16="http://schemas.microsoft.com/office/drawing/2014/main" id="{65D1FFD6-D950-4352-BEE5-0E43B174380A}"/>
                </a:ext>
              </a:extLst>
            </p:cNvPr>
            <p:cNvPicPr>
              <a:picLocks noChangeAspect="1"/>
            </p:cNvPicPr>
            <p:nvPr/>
          </p:nvPicPr>
          <p:blipFill>
            <a:blip r:embed="rId3"/>
            <a:stretch>
              <a:fillRect/>
            </a:stretch>
          </p:blipFill>
          <p:spPr>
            <a:xfrm>
              <a:off x="11134916" y="1850762"/>
              <a:ext cx="974111" cy="1020332"/>
            </a:xfrm>
            <a:prstGeom prst="rect">
              <a:avLst/>
            </a:prstGeom>
          </p:spPr>
        </p:pic>
        <p:pic>
          <p:nvPicPr>
            <p:cNvPr id="31" name="video">
              <a:hlinkClick r:id="" action="ppaction://media"/>
              <a:extLst>
                <a:ext uri="{FF2B5EF4-FFF2-40B4-BE49-F238E27FC236}">
                  <a16:creationId xmlns:a16="http://schemas.microsoft.com/office/drawing/2014/main" id="{65D1FFD6-D950-4352-BEE5-0E43B174380A}"/>
                </a:ext>
              </a:extLst>
            </p:cNvPr>
            <p:cNvPicPr>
              <a:picLocks noChangeAspect="1"/>
            </p:cNvPicPr>
            <p:nvPr/>
          </p:nvPicPr>
          <p:blipFill>
            <a:blip r:embed="rId3"/>
            <a:stretch>
              <a:fillRect/>
            </a:stretch>
          </p:blipFill>
          <p:spPr>
            <a:xfrm>
              <a:off x="11093653" y="2789518"/>
              <a:ext cx="974111" cy="1020332"/>
            </a:xfrm>
            <a:prstGeom prst="rect">
              <a:avLst/>
            </a:prstGeom>
          </p:spPr>
        </p:pic>
        <p:pic>
          <p:nvPicPr>
            <p:cNvPr id="32" name="video">
              <a:hlinkClick r:id="" action="ppaction://media"/>
              <a:extLst>
                <a:ext uri="{FF2B5EF4-FFF2-40B4-BE49-F238E27FC236}">
                  <a16:creationId xmlns:a16="http://schemas.microsoft.com/office/drawing/2014/main" id="{65D1FFD6-D950-4352-BEE5-0E43B174380A}"/>
                </a:ext>
              </a:extLst>
            </p:cNvPr>
            <p:cNvPicPr>
              <a:picLocks noChangeAspect="1"/>
            </p:cNvPicPr>
            <p:nvPr/>
          </p:nvPicPr>
          <p:blipFill>
            <a:blip r:embed="rId3"/>
            <a:stretch>
              <a:fillRect/>
            </a:stretch>
          </p:blipFill>
          <p:spPr>
            <a:xfrm>
              <a:off x="11125449" y="3918003"/>
              <a:ext cx="974111" cy="1020332"/>
            </a:xfrm>
            <a:prstGeom prst="rect">
              <a:avLst/>
            </a:prstGeom>
          </p:spPr>
        </p:pic>
        <p:sp>
          <p:nvSpPr>
            <p:cNvPr id="33" name="Rectangle 32"/>
            <p:cNvSpPr/>
            <p:nvPr/>
          </p:nvSpPr>
          <p:spPr>
            <a:xfrm>
              <a:off x="6886310" y="3982700"/>
              <a:ext cx="4308255" cy="438582"/>
            </a:xfrm>
            <a:prstGeom prst="rect">
              <a:avLst/>
            </a:prstGeom>
            <a:noFill/>
          </p:spPr>
          <p:txBody>
            <a:bodyPr wrap="none" lIns="68580" tIns="34290" rIns="68580" bIns="34290">
              <a:spAutoFit/>
            </a:bodyPr>
            <a:lstStyle/>
            <a:p>
              <a:pPr algn="ctr" defTabSz="685800" rtl="1">
                <a:defRPr/>
              </a:pPr>
              <a:r>
                <a:rPr lang="ar-BH" sz="2400" b="1" dirty="0">
                  <a:ln w="0"/>
                  <a:solidFill>
                    <a:prstClr val="black"/>
                  </a:solidFill>
                  <a:effectLst>
                    <a:outerShdw blurRad="38100" dist="19050" dir="2700000" algn="tl" rotWithShape="0">
                      <a:prstClr val="black">
                        <a:alpha val="40000"/>
                      </a:prstClr>
                    </a:outerShdw>
                  </a:effectLst>
                  <a:latin typeface="Calibri" panose="020F0502020204030204"/>
                  <a:cs typeface="Arial" panose="020B0604020202020204" pitchFamily="34" charset="0"/>
                </a:rPr>
                <a:t>الأسرع والأتقن في الاجابة 2د</a:t>
              </a:r>
              <a:endParaRPr lang="en-US" sz="2400" b="1" dirty="0">
                <a:ln w="0"/>
                <a:solidFill>
                  <a:prstClr val="black"/>
                </a:solidFill>
                <a:effectLst>
                  <a:outerShdw blurRad="38100" dist="19050" dir="2700000" algn="tl" rotWithShape="0">
                    <a:prstClr val="black">
                      <a:alpha val="40000"/>
                    </a:prstClr>
                  </a:outerShdw>
                </a:effectLst>
                <a:latin typeface="Calibri" panose="020F0502020204030204"/>
              </a:endParaRPr>
            </a:p>
          </p:txBody>
        </p:sp>
      </p:grpSp>
      <p:sp>
        <p:nvSpPr>
          <p:cNvPr id="2" name="مستطيل 1">
            <a:extLst>
              <a:ext uri="{FF2B5EF4-FFF2-40B4-BE49-F238E27FC236}">
                <a16:creationId xmlns:a16="http://schemas.microsoft.com/office/drawing/2014/main" id="{C9F29CDB-EA49-4F12-9250-9CCBCB5362F7}"/>
              </a:ext>
            </a:extLst>
          </p:cNvPr>
          <p:cNvSpPr/>
          <p:nvPr/>
        </p:nvSpPr>
        <p:spPr>
          <a:xfrm>
            <a:off x="1854340" y="1552201"/>
            <a:ext cx="4338047" cy="477054"/>
          </a:xfrm>
          <a:prstGeom prst="rect">
            <a:avLst/>
          </a:prstGeom>
        </p:spPr>
        <p:style>
          <a:lnRef idx="0">
            <a:schemeClr val="accent4"/>
          </a:lnRef>
          <a:fillRef idx="3">
            <a:schemeClr val="accent4"/>
          </a:fillRef>
          <a:effectRef idx="3">
            <a:schemeClr val="accent4"/>
          </a:effectRef>
          <a:fontRef idx="minor">
            <a:schemeClr val="lt1"/>
          </a:fontRef>
        </p:style>
        <p:txBody>
          <a:bodyPr wrap="none" lIns="91440" tIns="45720" rIns="91440" bIns="45720">
            <a:spAutoFit/>
          </a:bodyPr>
          <a:lstStyle/>
          <a:p>
            <a:pPr algn="ctr"/>
            <a:r>
              <a:rPr lang="ar-BH" sz="2500" dirty="0">
                <a:ln w="0"/>
                <a:effectLst>
                  <a:outerShdw blurRad="38100" dist="19050" dir="2700000" algn="tl" rotWithShape="0">
                    <a:schemeClr val="dk1">
                      <a:alpha val="40000"/>
                    </a:schemeClr>
                  </a:outerShdw>
                </a:effectLst>
              </a:rPr>
              <a:t>اذكر دليلاً واحدً على وقوع البعث</a:t>
            </a:r>
            <a:endParaRPr lang="ar-SA" sz="2500" b="0" cap="none" spc="0" dirty="0">
              <a:ln w="0"/>
              <a:solidFill>
                <a:schemeClr val="tx1"/>
              </a:solidFill>
              <a:effectLst>
                <a:outerShdw blurRad="38100" dist="19050" dir="2700000" algn="tl" rotWithShape="0">
                  <a:schemeClr val="dk1">
                    <a:alpha val="40000"/>
                  </a:schemeClr>
                </a:outerShdw>
              </a:effectLst>
            </a:endParaRPr>
          </a:p>
        </p:txBody>
      </p:sp>
      <p:sp>
        <p:nvSpPr>
          <p:cNvPr id="34" name="مربع نص 33">
            <a:extLst>
              <a:ext uri="{FF2B5EF4-FFF2-40B4-BE49-F238E27FC236}">
                <a16:creationId xmlns:a16="http://schemas.microsoft.com/office/drawing/2014/main" id="{ADA7E3FD-6036-41F2-893B-49290C602829}"/>
              </a:ext>
            </a:extLst>
          </p:cNvPr>
          <p:cNvSpPr txBox="1"/>
          <p:nvPr/>
        </p:nvSpPr>
        <p:spPr>
          <a:xfrm>
            <a:off x="1854339" y="2716626"/>
            <a:ext cx="4439131" cy="369332"/>
          </a:xfrm>
          <a:prstGeom prst="rect">
            <a:avLst/>
          </a:prstGeom>
          <a:noFill/>
        </p:spPr>
        <p:txBody>
          <a:bodyPr wrap="square">
            <a:spAutoFit/>
          </a:bodyPr>
          <a:lstStyle/>
          <a:p>
            <a:pPr algn="r" rtl="1"/>
            <a:r>
              <a:rPr lang="ar-BH" b="0" i="0" dirty="0">
                <a:effectLst/>
                <a:latin typeface="Tahoma" panose="020B0604030504040204" pitchFamily="34" charset="0"/>
              </a:rPr>
              <a:t>1- إِنَّ الَّذِي فَرَضَ عَلَيْكَ الْقُرْآنَ لَرَادُّكَ إِلَى مَعَادٍ</a:t>
            </a:r>
            <a:endParaRPr lang="en-US" dirty="0"/>
          </a:p>
        </p:txBody>
      </p:sp>
      <p:sp>
        <p:nvSpPr>
          <p:cNvPr id="35" name="مربع نص 34">
            <a:extLst>
              <a:ext uri="{FF2B5EF4-FFF2-40B4-BE49-F238E27FC236}">
                <a16:creationId xmlns:a16="http://schemas.microsoft.com/office/drawing/2014/main" id="{F00425BA-6AD8-4BEA-8B07-0EA25B703340}"/>
              </a:ext>
            </a:extLst>
          </p:cNvPr>
          <p:cNvSpPr txBox="1"/>
          <p:nvPr/>
        </p:nvSpPr>
        <p:spPr>
          <a:xfrm>
            <a:off x="348961" y="3240638"/>
            <a:ext cx="5944509" cy="646331"/>
          </a:xfrm>
          <a:prstGeom prst="rect">
            <a:avLst/>
          </a:prstGeom>
          <a:noFill/>
        </p:spPr>
        <p:txBody>
          <a:bodyPr wrap="square">
            <a:spAutoFit/>
          </a:bodyPr>
          <a:lstStyle/>
          <a:p>
            <a:pPr algn="r" rtl="1"/>
            <a:r>
              <a:rPr lang="ar-BH" dirty="0">
                <a:latin typeface="Tahoma" panose="020B0604030504040204" pitchFamily="34" charset="0"/>
              </a:rPr>
              <a:t>2- </a:t>
            </a:r>
            <a:r>
              <a:rPr lang="ar-BH" b="0" i="0" dirty="0">
                <a:effectLst/>
                <a:latin typeface="Tahoma" panose="020B0604030504040204" pitchFamily="34" charset="0"/>
              </a:rPr>
              <a:t> ﴿ زَعَمَ الَّذِينَ كَفَرُوا أَنْ لَنْ يُبْعَثُوا قُلْ بَلَى   وَرَبِّي لَتُبْعَثُنَّ ثُمَّ لَتُنَبَّؤُنَّ بِمَا عَمِلْتُمْ وَذَلِكَ عَلَى اللَّهِ يَسِيرٌ ﴾ </a:t>
            </a:r>
            <a:endParaRPr lang="en-US" dirty="0"/>
          </a:p>
        </p:txBody>
      </p:sp>
      <p:sp>
        <p:nvSpPr>
          <p:cNvPr id="36" name="مربع نص 35">
            <a:extLst>
              <a:ext uri="{FF2B5EF4-FFF2-40B4-BE49-F238E27FC236}">
                <a16:creationId xmlns:a16="http://schemas.microsoft.com/office/drawing/2014/main" id="{1CB486C3-33C9-46CA-8D86-FBC59231D427}"/>
              </a:ext>
            </a:extLst>
          </p:cNvPr>
          <p:cNvSpPr txBox="1"/>
          <p:nvPr/>
        </p:nvSpPr>
        <p:spPr>
          <a:xfrm>
            <a:off x="1854339" y="4297341"/>
            <a:ext cx="4439131" cy="369332"/>
          </a:xfrm>
          <a:prstGeom prst="rect">
            <a:avLst/>
          </a:prstGeom>
          <a:noFill/>
        </p:spPr>
        <p:txBody>
          <a:bodyPr wrap="square">
            <a:spAutoFit/>
          </a:bodyPr>
          <a:lstStyle/>
          <a:p>
            <a:pPr algn="r" rtl="1"/>
            <a:r>
              <a:rPr lang="ar-BH" dirty="0">
                <a:latin typeface="Tahoma" panose="020B0604030504040204" pitchFamily="34" charset="0"/>
              </a:rPr>
              <a:t>3- </a:t>
            </a:r>
            <a:r>
              <a:rPr lang="ar-BH" b="0" i="0" dirty="0">
                <a:effectLst/>
                <a:latin typeface="Tahoma" panose="020B0604030504040204" pitchFamily="34" charset="0"/>
              </a:rPr>
              <a:t> «</a:t>
            </a:r>
            <a:r>
              <a:rPr lang="ar-BH" b="1" i="0" dirty="0">
                <a:effectLst/>
                <a:latin typeface="Tahoma" panose="020B0604030504040204" pitchFamily="34" charset="0"/>
              </a:rPr>
              <a:t>يُبعث كلُّ عبدٍ على ما مات عليه</a:t>
            </a:r>
            <a:r>
              <a:rPr lang="ar-BH" b="0" i="0" dirty="0">
                <a:effectLst/>
                <a:latin typeface="Tahoma" panose="020B0604030504040204" pitchFamily="34" charset="0"/>
              </a:rPr>
              <a:t>»</a:t>
            </a:r>
            <a:r>
              <a:rPr lang="ar-BH" b="0" i="0" u="none" strike="noStrike" dirty="0">
                <a:effectLst/>
                <a:latin typeface="Tahoma" panose="020B0604030504040204" pitchFamily="34" charset="0"/>
                <a:hlinkClick r:id="rId4">
                  <a:extLst>
                    <a:ext uri="{A12FA001-AC4F-418D-AE19-62706E023703}">
                      <ahyp:hlinkClr xmlns:ahyp="http://schemas.microsoft.com/office/drawing/2018/hyperlinkcolor" val="tx"/>
                    </a:ext>
                  </a:extLst>
                </a:hlinkClick>
              </a:rPr>
              <a:t>[</a:t>
            </a:r>
            <a:endParaRPr lang="en-US" dirty="0"/>
          </a:p>
        </p:txBody>
      </p:sp>
      <p:sp>
        <p:nvSpPr>
          <p:cNvPr id="37" name="مربع نص 36">
            <a:extLst>
              <a:ext uri="{FF2B5EF4-FFF2-40B4-BE49-F238E27FC236}">
                <a16:creationId xmlns:a16="http://schemas.microsoft.com/office/drawing/2014/main" id="{1C80F7ED-D243-4711-9156-A067DDC99D8A}"/>
              </a:ext>
            </a:extLst>
          </p:cNvPr>
          <p:cNvSpPr txBox="1"/>
          <p:nvPr/>
        </p:nvSpPr>
        <p:spPr>
          <a:xfrm>
            <a:off x="1854338" y="5006075"/>
            <a:ext cx="4439131" cy="1754326"/>
          </a:xfrm>
          <a:prstGeom prst="rect">
            <a:avLst/>
          </a:prstGeom>
          <a:noFill/>
        </p:spPr>
        <p:txBody>
          <a:bodyPr wrap="square">
            <a:spAutoFit/>
          </a:bodyPr>
          <a:lstStyle/>
          <a:p>
            <a:pPr algn="just" rtl="1"/>
            <a:r>
              <a:rPr lang="ar-BH" b="0" i="0" dirty="0">
                <a:effectLst/>
                <a:latin typeface="Tahoma" panose="020B0604030504040204" pitchFamily="34" charset="0"/>
              </a:rPr>
              <a:t>4-إحياء بعض الأموات في الدنيا كإحياء قتيل بني إسرائيل بعد ضَربِه بعظمٍ من بقرةٍ أُمِرُوا بذَبحها لذلك، وإحياء الذي مرَّ على قريةٍ بعد موتها، وإحياء أهل الكهف، وإحياء الطير لإبراهيم عليه السلام وتلك الأمثلة مذكورةٌ في القُرآن.</a:t>
            </a:r>
          </a:p>
        </p:txBody>
      </p:sp>
      <p:sp>
        <p:nvSpPr>
          <p:cNvPr id="17" name="مضلع عشري 16">
            <a:extLst>
              <a:ext uri="{FF2B5EF4-FFF2-40B4-BE49-F238E27FC236}">
                <a16:creationId xmlns:a16="http://schemas.microsoft.com/office/drawing/2014/main" id="{04F93C7E-3292-4F8C-B980-7F105BD5469B}"/>
              </a:ext>
            </a:extLst>
          </p:cNvPr>
          <p:cNvSpPr/>
          <p:nvPr/>
        </p:nvSpPr>
        <p:spPr>
          <a:xfrm>
            <a:off x="8352986" y="5312466"/>
            <a:ext cx="1410086" cy="1141544"/>
          </a:xfrm>
          <a:prstGeom prst="dec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dirty="0"/>
              <a:t>2 دقائق</a:t>
            </a:r>
            <a:endParaRPr lang="en-US" dirty="0"/>
          </a:p>
        </p:txBody>
      </p:sp>
    </p:spTree>
    <p:extLst>
      <p:ext uri="{BB962C8B-B14F-4D97-AF65-F5344CB8AC3E}">
        <p14:creationId xmlns:p14="http://schemas.microsoft.com/office/powerpoint/2010/main" val="3314649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barn(inVertical)">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barn(inVertical)">
                                      <p:cBhvr>
                                        <p:cTn id="17" dur="500"/>
                                        <p:tgtEl>
                                          <p:spTgt spid="3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barn(inVertical)">
                                      <p:cBhvr>
                                        <p:cTn id="22"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3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نوع الخشب">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نوع الخشب</Template>
  <TotalTime>16</TotalTime>
  <Words>468</Words>
  <Application>Microsoft Office PowerPoint</Application>
  <PresentationFormat>Widescreen</PresentationFormat>
  <Paragraphs>37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نوع الخشب</vt:lpstr>
      <vt:lpstr>البعث والحشر والجزاء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البعث والحشر والجزاء </dc:title>
  <dc:creator>AHMED MOHAMED SALEM NASER</dc:creator>
  <cp:lastModifiedBy>AHMED MOHAMED SALEM NASER</cp:lastModifiedBy>
  <cp:revision>2</cp:revision>
  <dcterms:created xsi:type="dcterms:W3CDTF">2022-05-31T08:36:00Z</dcterms:created>
  <dcterms:modified xsi:type="dcterms:W3CDTF">2022-06-01T01:57:27Z</dcterms:modified>
</cp:coreProperties>
</file>