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8"/>
  </p:notesMasterIdLst>
  <p:sldIdLst>
    <p:sldId id="347" r:id="rId2"/>
    <p:sldId id="272" r:id="rId3"/>
    <p:sldId id="321" r:id="rId4"/>
    <p:sldId id="309" r:id="rId5"/>
    <p:sldId id="327" r:id="rId6"/>
    <p:sldId id="34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Khadija Salah" initials="KS" lastIdx="1" clrIdx="1">
    <p:extLst>
      <p:ext uri="{19B8F6BF-5375-455C-9EA6-DF929625EA0E}">
        <p15:presenceInfo xmlns:p15="http://schemas.microsoft.com/office/powerpoint/2012/main" userId="262ab5bb612c9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7A81DA-12AE-4619-897F-81CBF70A3125}" type="datetimeFigureOut">
              <a:rPr lang="ar-BH" smtClean="0"/>
              <a:t>23/09/1443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571B8A-3D4E-4178-A79D-D5EB9A492A0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1931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1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3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5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7638" y="1812873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Grade 5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Unit 6</a:t>
            </a:r>
          </a:p>
          <a:p>
            <a:pPr algn="ctr">
              <a:defRPr/>
            </a:pPr>
            <a:r>
              <a:rPr lang="en-GB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How much time have we got?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Lesson 2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Prepared by : Mohammed Erakat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Teacher of English Language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Primary Religious Institute</a:t>
            </a:r>
            <a:endParaRPr lang="ar-BH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7BA28349-4558-47DA-B3BC-639661E79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638" y="6370638"/>
            <a:ext cx="271462" cy="271462"/>
          </a:xfrm>
          <a:prstGeom prst="rect">
            <a:avLst/>
          </a:prstGeom>
        </p:spPr>
      </p:pic>
      <p:pic>
        <p:nvPicPr>
          <p:cNvPr id="6" name="Picture 5" descr="Creative Commons License">
            <a:extLst>
              <a:ext uri="{FF2B5EF4-FFF2-40B4-BE49-F238E27FC236}">
                <a16:creationId xmlns:a16="http://schemas.microsoft.com/office/drawing/2014/main" id="{73CA4413-9001-4F78-B424-369803AAD4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8" y="2295427"/>
            <a:ext cx="151384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4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5"/>
    </mc:Choice>
    <mc:Fallback xmlns="">
      <p:transition spd="slow" advTm="2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2819A-C9F4-41DB-BDB2-D1566A4E1D55}"/>
              </a:ext>
            </a:extLst>
          </p:cNvPr>
          <p:cNvSpPr txBox="1"/>
          <p:nvPr/>
        </p:nvSpPr>
        <p:spPr>
          <a:xfrm>
            <a:off x="2058009" y="1349086"/>
            <a:ext cx="8476764" cy="214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Lesson Objectives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1-To </a:t>
            </a:r>
            <a:r>
              <a:rPr lang="en-US" sz="2400" b="1" dirty="0">
                <a:latin typeface="Century Gothic" panose="020B0502020202020204" pitchFamily="34" charset="0"/>
              </a:rPr>
              <a:t>identify countable and uncountable nouns</a:t>
            </a:r>
            <a:r>
              <a:rPr lang="en-US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33DD5EA-52A4-48AE-A2CD-836FF9D6FB75}"/>
              </a:ext>
            </a:extLst>
          </p:cNvPr>
          <p:cNvSpPr/>
          <p:nvPr/>
        </p:nvSpPr>
        <p:spPr>
          <a:xfrm>
            <a:off x="4529230" y="291723"/>
            <a:ext cx="3100954" cy="683247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F158E-E6E2-4008-B88C-A725413D81DB}"/>
              </a:ext>
            </a:extLst>
          </p:cNvPr>
          <p:cNvSpPr txBox="1"/>
          <p:nvPr/>
        </p:nvSpPr>
        <p:spPr>
          <a:xfrm>
            <a:off x="7969082" y="327475"/>
            <a:ext cx="363593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Our Little Teacher</a:t>
            </a:r>
            <a:endParaRPr lang="ar-BH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74AAEDB-AEFB-4192-B564-882C5289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2076870"/>
            <a:ext cx="1913790" cy="325638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5EA9FC1A-9C1E-4A2C-955C-08D40E66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422" y="1074380"/>
            <a:ext cx="5587848" cy="423514"/>
          </a:xfrm>
          <a:prstGeom prst="rect">
            <a:avLst/>
          </a:prstGeom>
          <a:gradFill rotWithShape="1">
            <a:gsLst>
              <a:gs pos="0">
                <a:srgbClr val="DBE5F1"/>
              </a:gs>
              <a:gs pos="100000">
                <a:srgbClr val="FFFFCC"/>
              </a:gs>
            </a:gsLst>
            <a:lin ang="18900000" scaled="1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0A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COUNTABLE / UNCOUNTABLE NOUS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33562E93-B871-476C-9A51-715A7EC3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952" y="1613441"/>
            <a:ext cx="8254762" cy="4213831"/>
          </a:xfrm>
          <a:prstGeom prst="rect">
            <a:avLst/>
          </a:prstGeom>
          <a:solidFill>
            <a:srgbClr val="FFFFFF"/>
          </a:solidFill>
          <a:ln w="1905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What </a:t>
            </a:r>
            <a:r>
              <a:rPr lang="en-US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are Countable Nouns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400" b="1" dirty="0">
                <a:solidFill>
                  <a:srgbClr val="943634"/>
                </a:solidFill>
                <a:latin typeface="Century Gothic" panose="020B0502020202020204" pitchFamily="34" charset="0"/>
              </a:rPr>
              <a:t>Countable 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ouns are nouns that  you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can count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943634"/>
              </a:solidFill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Font typeface="Symbol" panose="05050102010706020507" pitchFamily="18" charset="2"/>
              <a:buChar char="·"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you can use (a / an) in front of countable nouns.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Font typeface="Symbol" panose="05050102010706020507" pitchFamily="18" charset="2"/>
              <a:buChar char="·"/>
            </a:pP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For example: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Font typeface="Symbol" panose="05050102010706020507" pitchFamily="18" charset="2"/>
              <a:buChar char="·"/>
            </a:pPr>
            <a:r>
              <a:rPr lang="en-US" sz="24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a cat          cats /  an apple          apples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943634"/>
              </a:solidFill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Nouns that have a plural form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We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How many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+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countable noun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</a:t>
            </a:r>
            <a:r>
              <a:rPr lang="en-US" sz="2400" b="1" dirty="0">
                <a:latin typeface="Century Gothic" panose="020B0502020202020204" pitchFamily="34" charset="0"/>
                <a:ea typeface="Arial" panose="020B0604020202020204" pitchFamily="34" charset="0"/>
              </a:rPr>
              <a:t>x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How many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suitcases/cons </a:t>
            </a:r>
            <a:r>
              <a:rPr lang="en-US" sz="2400" b="1" dirty="0">
                <a:solidFill>
                  <a:srgbClr val="943634"/>
                </a:solidFill>
                <a:latin typeface="Century Gothic" panose="020B0502020202020204" pitchFamily="34" charset="0"/>
              </a:rPr>
              <a:t>have you got?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endParaRPr lang="en-US" sz="2400" b="1" dirty="0">
              <a:solidFill>
                <a:srgbClr val="943634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943634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2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doll, toy, drawing&#10;&#10;Description automatically generated">
            <a:extLst>
              <a:ext uri="{FF2B5EF4-FFF2-40B4-BE49-F238E27FC236}">
                <a16:creationId xmlns:a16="http://schemas.microsoft.com/office/drawing/2014/main" id="{3E4A3E2D-6645-4B48-9049-B2F9EC85E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9"/>
          <a:stretch/>
        </p:blipFill>
        <p:spPr>
          <a:xfrm>
            <a:off x="10298023" y="1937816"/>
            <a:ext cx="1648017" cy="34432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43DBE2-313D-4B55-823A-AB94F2A80188}"/>
              </a:ext>
            </a:extLst>
          </p:cNvPr>
          <p:cNvSpPr/>
          <p:nvPr/>
        </p:nvSpPr>
        <p:spPr>
          <a:xfrm>
            <a:off x="4545523" y="87616"/>
            <a:ext cx="3100954" cy="683247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0C1EA-0823-4006-9C83-77BC7ACCF4C2}"/>
              </a:ext>
            </a:extLst>
          </p:cNvPr>
          <p:cNvSpPr txBox="1"/>
          <p:nvPr/>
        </p:nvSpPr>
        <p:spPr>
          <a:xfrm>
            <a:off x="8057982" y="115137"/>
            <a:ext cx="363593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Our Little Teacher</a:t>
            </a:r>
            <a:endParaRPr lang="ar-BH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3279E00-65FB-4FE0-9751-CBED9F7A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4" y="851472"/>
            <a:ext cx="5587848" cy="423514"/>
          </a:xfrm>
          <a:prstGeom prst="rect">
            <a:avLst/>
          </a:prstGeom>
          <a:gradFill rotWithShape="1">
            <a:gsLst>
              <a:gs pos="0">
                <a:srgbClr val="DBE5F1"/>
              </a:gs>
              <a:gs pos="100000">
                <a:srgbClr val="FFFFCC"/>
              </a:gs>
            </a:gsLst>
            <a:lin ang="18900000" scaled="1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60A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COUNTABLE / UNCOUNTABLE NOUS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0AC36BE-E7C1-43BE-855B-C7FC5BA10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4" y="1566710"/>
            <a:ext cx="9325544" cy="4185466"/>
          </a:xfrm>
          <a:prstGeom prst="rect">
            <a:avLst/>
          </a:prstGeom>
          <a:solidFill>
            <a:srgbClr val="FFFFFF"/>
          </a:solidFill>
          <a:ln w="1905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What </a:t>
            </a:r>
            <a:r>
              <a:rPr lang="en-US" sz="2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are uncountable nouns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000" b="1" dirty="0">
                <a:solidFill>
                  <a:srgbClr val="943634"/>
                </a:solidFill>
                <a:latin typeface="Century Gothic" panose="020B0502020202020204" pitchFamily="34" charset="0"/>
              </a:rPr>
              <a:t>Uncountable 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ouns are nouns that </a:t>
            </a:r>
            <a:r>
              <a:rPr lang="en-US" sz="20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you can´t count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Normally, you can´t use (a / an) in front of them </a:t>
            </a:r>
            <a:r>
              <a:rPr lang="en-US" sz="2000" b="1" u="sng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Some examples of uncountable nouns </a:t>
            </a:r>
            <a:r>
              <a:rPr lang="en-US" sz="20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(water / tea /money/ luggage…….etc.)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Uncountable nouns are nouns that normally don´t have a plural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lang="en-US" sz="20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moneys       </a:t>
            </a:r>
            <a:r>
              <a:rPr lang="en-US" sz="32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x</a:t>
            </a:r>
          </a:p>
          <a:p>
            <a:pPr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943634"/>
              </a:buClr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943634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much </a:t>
            </a:r>
            <a:r>
              <a:rPr lang="en-US" b="1" dirty="0">
                <a:latin typeface="Century Gothic" panose="020B0502020202020204" pitchFamily="34" charset="0"/>
                <a:ea typeface="Arial" panose="020B0604020202020204" pitchFamily="34" charset="0"/>
              </a:rPr>
              <a:t>+ </a:t>
            </a:r>
            <a:r>
              <a:rPr lang="en-US" sz="2000" b="1" dirty="0">
                <a:latin typeface="Century Gothic" panose="020B0502020202020204" pitchFamily="34" charset="0"/>
              </a:rPr>
              <a:t>uncountable noun</a:t>
            </a:r>
          </a:p>
          <a:p>
            <a:pPr eaLnBrk="0" fontAlgn="base" hangingPunct="0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b="1" dirty="0">
                <a:solidFill>
                  <a:srgbClr val="943634"/>
                </a:solidFill>
                <a:latin typeface="Century Gothic" panose="020B0502020202020204" pitchFamily="34" charset="0"/>
              </a:rPr>
              <a:t>Ex. :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much </a:t>
            </a:r>
            <a:r>
              <a:rPr lang="en-US" sz="2000" b="1" dirty="0">
                <a:latin typeface="Century Gothic" panose="020B0502020202020204" pitchFamily="34" charset="0"/>
              </a:rPr>
              <a:t>luggage/money </a:t>
            </a:r>
            <a:r>
              <a:rPr lang="en-US" b="1" dirty="0">
                <a:solidFill>
                  <a:srgbClr val="943634"/>
                </a:solidFill>
                <a:latin typeface="Century Gothic" panose="020B0502020202020204" pitchFamily="34" charset="0"/>
              </a:rPr>
              <a:t>have you got?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43634"/>
              </a:buClr>
              <a:buSzTx/>
              <a:buFont typeface="Symbol" panose="05050102010706020507" pitchFamily="18" charset="2"/>
              <a:buChar char="·"/>
              <a:tabLst/>
            </a:pPr>
            <a:endParaRPr lang="en-US" sz="2400" b="1" dirty="0">
              <a:solidFill>
                <a:srgbClr val="943634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64B77C-F6FB-4B49-A4CC-6EB641780D12}"/>
              </a:ext>
            </a:extLst>
          </p:cNvPr>
          <p:cNvSpPr txBox="1"/>
          <p:nvPr/>
        </p:nvSpPr>
        <p:spPr>
          <a:xfrm>
            <a:off x="3629842" y="60526"/>
            <a:ext cx="5194157" cy="787286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 (1) </a:t>
            </a:r>
            <a:endParaRPr lang="en-GB" sz="195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28702027-8C23-4486-B370-CEF39A13AB90}"/>
              </a:ext>
            </a:extLst>
          </p:cNvPr>
          <p:cNvSpPr txBox="1"/>
          <p:nvPr/>
        </p:nvSpPr>
        <p:spPr>
          <a:xfrm>
            <a:off x="930797" y="1043248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u="sng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Put the words in the right place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: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E769AE-32F3-47A9-866E-50568ECA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97" y="2561066"/>
            <a:ext cx="2736304" cy="3591494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Countable </a:t>
            </a:r>
            <a:r>
              <a:rPr lang="en-US" sz="2000" b="1" u="sng" dirty="0">
                <a:latin typeface="Calibri" panose="020F0502020204030204" pitchFamily="34" charset="0"/>
              </a:rPr>
              <a:t>Nouns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415FA4-8681-44C4-9A6F-8515B34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258" y="2671082"/>
            <a:ext cx="2736304" cy="3481478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sz="2000" b="1" u="sng" dirty="0">
                <a:latin typeface="Calibri" panose="020F0502020204030204" pitchFamily="34" charset="0"/>
                <a:ea typeface="Arial" panose="020B0604020202020204" pitchFamily="34" charset="0"/>
              </a:rPr>
              <a:t>Uncountable </a:t>
            </a:r>
            <a:r>
              <a:rPr lang="en-US" sz="2000" b="1" u="sng" dirty="0">
                <a:latin typeface="Calibri" panose="020F0502020204030204" pitchFamily="34" charset="0"/>
              </a:rPr>
              <a:t>Nouns</a:t>
            </a:r>
          </a:p>
          <a:p>
            <a:pPr algn="l" eaLnBrk="0" fontAlgn="base" hangingPunct="0">
              <a:lnSpc>
                <a:spcPct val="3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805C20-17B9-4C90-AAAC-878F98C7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96" y="1566468"/>
            <a:ext cx="10708754" cy="72572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DE92C-9E9F-48B0-9DB6-69AED0FC72E6}"/>
              </a:ext>
            </a:extLst>
          </p:cNvPr>
          <p:cNvSpPr txBox="1"/>
          <p:nvPr/>
        </p:nvSpPr>
        <p:spPr>
          <a:xfrm>
            <a:off x="1052128" y="1714396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money</a:t>
            </a:r>
            <a:endParaRPr lang="ar-B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2C198-0EB5-4E88-B19B-726930FEBFD1}"/>
              </a:ext>
            </a:extLst>
          </p:cNvPr>
          <p:cNvSpPr txBox="1"/>
          <p:nvPr/>
        </p:nvSpPr>
        <p:spPr>
          <a:xfrm>
            <a:off x="2402292" y="1731854"/>
            <a:ext cx="156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suitcases</a:t>
            </a:r>
            <a:endParaRPr lang="ar-B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C85BC-68AC-4C9C-8BD8-7EB6BC7C37A3}"/>
              </a:ext>
            </a:extLst>
          </p:cNvPr>
          <p:cNvSpPr txBox="1"/>
          <p:nvPr/>
        </p:nvSpPr>
        <p:spPr>
          <a:xfrm>
            <a:off x="4017866" y="1714393"/>
            <a:ext cx="149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luggage</a:t>
            </a:r>
            <a:endParaRPr lang="ar-B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550F1-26AF-4368-8EF1-D6D0B5EF14ED}"/>
              </a:ext>
            </a:extLst>
          </p:cNvPr>
          <p:cNvSpPr txBox="1"/>
          <p:nvPr/>
        </p:nvSpPr>
        <p:spPr>
          <a:xfrm>
            <a:off x="5494186" y="1702365"/>
            <a:ext cx="156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apples</a:t>
            </a:r>
            <a:endParaRPr lang="ar-B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B9FC1-9E94-4957-A95F-1F51077BE6A0}"/>
              </a:ext>
            </a:extLst>
          </p:cNvPr>
          <p:cNvSpPr txBox="1"/>
          <p:nvPr/>
        </p:nvSpPr>
        <p:spPr>
          <a:xfrm>
            <a:off x="6795264" y="1718375"/>
            <a:ext cx="1109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water</a:t>
            </a:r>
            <a:endParaRPr lang="ar-B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1FB4A-49C1-4989-8920-73EF0998BF9E}"/>
              </a:ext>
            </a:extLst>
          </p:cNvPr>
          <p:cNvSpPr txBox="1"/>
          <p:nvPr/>
        </p:nvSpPr>
        <p:spPr>
          <a:xfrm>
            <a:off x="7971003" y="1714393"/>
            <a:ext cx="1043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coins</a:t>
            </a:r>
            <a:endParaRPr lang="ar-B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B1718C-82A5-4007-A14D-B155622D8882}"/>
              </a:ext>
            </a:extLst>
          </p:cNvPr>
          <p:cNvSpPr txBox="1"/>
          <p:nvPr/>
        </p:nvSpPr>
        <p:spPr>
          <a:xfrm>
            <a:off x="8989563" y="1714393"/>
            <a:ext cx="1043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milk</a:t>
            </a:r>
            <a:endParaRPr lang="ar-BH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3B651-060D-414C-AC47-87B0D24A89BF}"/>
              </a:ext>
            </a:extLst>
          </p:cNvPr>
          <p:cNvSpPr txBox="1"/>
          <p:nvPr/>
        </p:nvSpPr>
        <p:spPr>
          <a:xfrm>
            <a:off x="9830534" y="1698495"/>
            <a:ext cx="2050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passengers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699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58125 0.228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852 L -0.06615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63 L 0.32696 0.3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32135 0.29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1459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51015 0.398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5638 0.504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9414 0.4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9" grpId="0"/>
      <p:bldP spid="21" grpId="0"/>
      <p:bldP spid="23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64B77C-F6FB-4B49-A4CC-6EB641780D12}"/>
              </a:ext>
            </a:extLst>
          </p:cNvPr>
          <p:cNvSpPr txBox="1"/>
          <p:nvPr/>
        </p:nvSpPr>
        <p:spPr>
          <a:xfrm>
            <a:off x="1677549" y="494319"/>
            <a:ext cx="7663414" cy="787286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Assessment (1)  Model Answer</a:t>
            </a:r>
            <a:endParaRPr lang="en-GB" sz="19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مربع نص 6">
            <a:extLst>
              <a:ext uri="{FF2B5EF4-FFF2-40B4-BE49-F238E27FC236}">
                <a16:creationId xmlns:a16="http://schemas.microsoft.com/office/drawing/2014/main" id="{28702027-8C23-4486-B370-CEF39A13AB90}"/>
              </a:ext>
            </a:extLst>
          </p:cNvPr>
          <p:cNvSpPr txBox="1"/>
          <p:nvPr/>
        </p:nvSpPr>
        <p:spPr>
          <a:xfrm>
            <a:off x="736311" y="1640478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u="sng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Put the words in the right place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: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E769AE-32F3-47A9-866E-50568ECA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28" y="2473808"/>
            <a:ext cx="2736304" cy="3591494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Countable </a:t>
            </a:r>
            <a:r>
              <a:rPr lang="en-US" sz="2000" b="1" u="sng" dirty="0">
                <a:latin typeface="Calibri" panose="020F0502020204030204" pitchFamily="34" charset="0"/>
              </a:rPr>
              <a:t>Nouns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415FA4-8681-44C4-9A6F-8515B34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258" y="2671082"/>
            <a:ext cx="2736304" cy="3481478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sz="2000" b="1" u="sng" dirty="0">
                <a:latin typeface="Calibri" panose="020F0502020204030204" pitchFamily="34" charset="0"/>
                <a:ea typeface="Arial" panose="020B0604020202020204" pitchFamily="34" charset="0"/>
              </a:rPr>
              <a:t>Uncountable </a:t>
            </a:r>
            <a:r>
              <a:rPr lang="en-US" sz="2000" b="1" u="sng" dirty="0">
                <a:latin typeface="Calibri" panose="020F0502020204030204" pitchFamily="34" charset="0"/>
              </a:rPr>
              <a:t>Nouns</a:t>
            </a:r>
          </a:p>
          <a:p>
            <a:pPr algn="l" eaLnBrk="0" fontAlgn="base" hangingPunct="0">
              <a:lnSpc>
                <a:spcPct val="3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DE92C-9E9F-48B0-9DB6-69AED0FC72E6}"/>
              </a:ext>
            </a:extLst>
          </p:cNvPr>
          <p:cNvSpPr txBox="1"/>
          <p:nvPr/>
        </p:nvSpPr>
        <p:spPr>
          <a:xfrm>
            <a:off x="7904313" y="3198167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money</a:t>
            </a:r>
            <a:endParaRPr lang="ar-B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2C198-0EB5-4E88-B19B-726930FEBFD1}"/>
              </a:ext>
            </a:extLst>
          </p:cNvPr>
          <p:cNvSpPr txBox="1"/>
          <p:nvPr/>
        </p:nvSpPr>
        <p:spPr>
          <a:xfrm>
            <a:off x="1382384" y="2958435"/>
            <a:ext cx="156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suitcases</a:t>
            </a:r>
            <a:endParaRPr lang="ar-B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C85BC-68AC-4C9C-8BD8-7EB6BC7C37A3}"/>
              </a:ext>
            </a:extLst>
          </p:cNvPr>
          <p:cNvSpPr txBox="1"/>
          <p:nvPr/>
        </p:nvSpPr>
        <p:spPr>
          <a:xfrm>
            <a:off x="7944615" y="3807890"/>
            <a:ext cx="149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luggage</a:t>
            </a:r>
            <a:endParaRPr lang="ar-B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550F1-26AF-4368-8EF1-D6D0B5EF14ED}"/>
              </a:ext>
            </a:extLst>
          </p:cNvPr>
          <p:cNvSpPr txBox="1"/>
          <p:nvPr/>
        </p:nvSpPr>
        <p:spPr>
          <a:xfrm>
            <a:off x="1673774" y="3586636"/>
            <a:ext cx="156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apples</a:t>
            </a:r>
            <a:endParaRPr lang="ar-B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B9FC1-9E94-4957-A95F-1F51077BE6A0}"/>
              </a:ext>
            </a:extLst>
          </p:cNvPr>
          <p:cNvSpPr txBox="1"/>
          <p:nvPr/>
        </p:nvSpPr>
        <p:spPr>
          <a:xfrm>
            <a:off x="7880514" y="4356813"/>
            <a:ext cx="1109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water</a:t>
            </a:r>
            <a:endParaRPr lang="ar-B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11FB4A-49C1-4989-8920-73EF0998BF9E}"/>
              </a:ext>
            </a:extLst>
          </p:cNvPr>
          <p:cNvSpPr txBox="1"/>
          <p:nvPr/>
        </p:nvSpPr>
        <p:spPr>
          <a:xfrm>
            <a:off x="1576985" y="4356813"/>
            <a:ext cx="1043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coins</a:t>
            </a:r>
            <a:endParaRPr lang="ar-B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B1718C-82A5-4007-A14D-B155622D8882}"/>
              </a:ext>
            </a:extLst>
          </p:cNvPr>
          <p:cNvSpPr txBox="1"/>
          <p:nvPr/>
        </p:nvSpPr>
        <p:spPr>
          <a:xfrm>
            <a:off x="8080389" y="5114730"/>
            <a:ext cx="1043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milk</a:t>
            </a:r>
            <a:endParaRPr lang="ar-BH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3B651-060D-414C-AC47-87B0D24A89BF}"/>
              </a:ext>
            </a:extLst>
          </p:cNvPr>
          <p:cNvSpPr txBox="1"/>
          <p:nvPr/>
        </p:nvSpPr>
        <p:spPr>
          <a:xfrm>
            <a:off x="1477357" y="4843038"/>
            <a:ext cx="2050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passengers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61793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257</Words>
  <Application>Microsoft Office PowerPoint</Application>
  <PresentationFormat>Widescreen</PresentationFormat>
  <Paragraphs>67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lUnit 1 Companies</dc:title>
  <dc:creator>DELL</dc:creator>
  <cp:lastModifiedBy>MISHAL SAMEER ALOWN</cp:lastModifiedBy>
  <cp:revision>593</cp:revision>
  <dcterms:created xsi:type="dcterms:W3CDTF">2017-09-17T19:27:27Z</dcterms:created>
  <dcterms:modified xsi:type="dcterms:W3CDTF">2022-04-24T09:49:12Z</dcterms:modified>
</cp:coreProperties>
</file>