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CBE9"/>
    <a:srgbClr val="3377FF"/>
    <a:srgbClr val="800080"/>
    <a:srgbClr val="FFFF00"/>
    <a:srgbClr val="6600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6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49C8-6363-4554-9483-867F4722C4D9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B61C-F93B-48C7-83A7-27E9A5A30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1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49C8-6363-4554-9483-867F4722C4D9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B61C-F93B-48C7-83A7-27E9A5A30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1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49C8-6363-4554-9483-867F4722C4D9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B61C-F93B-48C7-83A7-27E9A5A30B5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37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49C8-6363-4554-9483-867F4722C4D9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B61C-F93B-48C7-83A7-27E9A5A30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22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49C8-6363-4554-9483-867F4722C4D9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B61C-F93B-48C7-83A7-27E9A5A30B5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3089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49C8-6363-4554-9483-867F4722C4D9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B61C-F93B-48C7-83A7-27E9A5A30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79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49C8-6363-4554-9483-867F4722C4D9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B61C-F93B-48C7-83A7-27E9A5A30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19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49C8-6363-4554-9483-867F4722C4D9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B61C-F93B-48C7-83A7-27E9A5A30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6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49C8-6363-4554-9483-867F4722C4D9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B61C-F93B-48C7-83A7-27E9A5A30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0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49C8-6363-4554-9483-867F4722C4D9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B61C-F93B-48C7-83A7-27E9A5A30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8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49C8-6363-4554-9483-867F4722C4D9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B61C-F93B-48C7-83A7-27E9A5A30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1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49C8-6363-4554-9483-867F4722C4D9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B61C-F93B-48C7-83A7-27E9A5A30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6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49C8-6363-4554-9483-867F4722C4D9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B61C-F93B-48C7-83A7-27E9A5A30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7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49C8-6363-4554-9483-867F4722C4D9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B61C-F93B-48C7-83A7-27E9A5A30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8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49C8-6363-4554-9483-867F4722C4D9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B61C-F93B-48C7-83A7-27E9A5A30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4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49C8-6363-4554-9483-867F4722C4D9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3B61C-F93B-48C7-83A7-27E9A5A30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7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49C8-6363-4554-9483-867F4722C4D9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43B61C-F93B-48C7-83A7-27E9A5A30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5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oebh-my.sharepoint.com/:v:/g/personal/650235738_moe_bh/EaaqSA1kMAxAlyRrDYPtKjcB21shabL89XC8k7kRSbCfhg?e=HvNdG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E36FEF-E7EE-8656-4CD4-AFAEB46F56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209" y="272410"/>
            <a:ext cx="8388626" cy="1640667"/>
          </a:xfrm>
          <a:prstGeom prst="rect">
            <a:avLst/>
          </a:prstGeom>
        </p:spPr>
      </p:pic>
      <p:pic>
        <p:nvPicPr>
          <p:cNvPr id="5" name="Picture 2" descr="رخصة المشاع الابداعي">
            <a:extLst>
              <a:ext uri="{FF2B5EF4-FFF2-40B4-BE49-F238E27FC236}">
                <a16:creationId xmlns:a16="http://schemas.microsoft.com/office/drawing/2014/main" id="{DC25BA92-E1B4-1471-6ADE-79E63C208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94" y="6072781"/>
            <a:ext cx="2268197" cy="57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بدايه الدرس">
            <a:hlinkClick r:id="" action="ppaction://noaction"/>
            <a:extLst>
              <a:ext uri="{FF2B5EF4-FFF2-40B4-BE49-F238E27FC236}">
                <a16:creationId xmlns:a16="http://schemas.microsoft.com/office/drawing/2014/main" id="{5DEA95A7-621D-FB78-9B7C-EE09866FFB6F}"/>
              </a:ext>
            </a:extLst>
          </p:cNvPr>
          <p:cNvSpPr/>
          <p:nvPr/>
        </p:nvSpPr>
        <p:spPr>
          <a:xfrm>
            <a:off x="1768285" y="4213767"/>
            <a:ext cx="7778263" cy="1650935"/>
          </a:xfrm>
          <a:prstGeom prst="rect">
            <a:avLst/>
          </a:prstGeom>
          <a:solidFill>
            <a:srgbClr val="66FF66"/>
          </a:solidFill>
          <a:ln w="304800">
            <a:noFill/>
            <a:prstDash val="sysDot"/>
            <a:miter lim="400000"/>
          </a:ln>
          <a:effectLst>
            <a:outerShdw blurRad="50800" dist="50800" dir="5400000" algn="ctr" rotWithShape="0">
              <a:srgbClr val="92D050"/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defTabSz="825500">
              <a:defRPr sz="10000">
                <a:solidFill>
                  <a:srgbClr val="000000"/>
                </a:solidFill>
                <a:latin typeface="Geeza Pro Bold"/>
                <a:ea typeface="Geeza Pro Bold"/>
                <a:cs typeface="Geeza Pro Bold"/>
                <a:sym typeface="Geeza Pro Bold"/>
              </a:defRPr>
            </a:lvl1pPr>
          </a:lstStyle>
          <a:p>
            <a:pPr algn="r"/>
            <a:r>
              <a:rPr lang="ar-BH" sz="4800" dirty="0">
                <a:solidFill>
                  <a:prstClr val="black"/>
                </a:solidFill>
                <a:latin typeface="Aldhabi" pitchFamily="2" charset="-78"/>
                <a:cs typeface="Aldhabi" pitchFamily="2" charset="-78"/>
              </a:rPr>
              <a:t>  </a:t>
            </a:r>
          </a:p>
          <a:p>
            <a:pPr algn="r"/>
            <a:r>
              <a:rPr lang="ar-BH" sz="4800" dirty="0">
                <a:solidFill>
                  <a:prstClr val="black"/>
                </a:solidFill>
                <a:latin typeface="Aldhabi" pitchFamily="2" charset="-78"/>
                <a:cs typeface="Aldhabi" pitchFamily="2" charset="-78"/>
              </a:rPr>
              <a:t>   </a:t>
            </a:r>
            <a:r>
              <a:rPr lang="ar-SA" sz="4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ldhabi" pitchFamily="2" charset="-78"/>
                <a:cs typeface="Aldhabi" pitchFamily="2" charset="-78"/>
              </a:rPr>
              <a:t>عمل الطالب: </a:t>
            </a:r>
            <a:r>
              <a:rPr lang="ar-BH" sz="4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ldhabi" pitchFamily="2" charset="-78"/>
                <a:cs typeface="Aldhabi" pitchFamily="2" charset="-78"/>
              </a:rPr>
              <a:t>يوسف العوضي        </a:t>
            </a:r>
            <a:r>
              <a:rPr lang="ar-SA" sz="4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ldhabi" pitchFamily="2" charset="-78"/>
                <a:cs typeface="Aldhabi" pitchFamily="2" charset="-78"/>
              </a:rPr>
              <a:t>الصف: سادس ف </a:t>
            </a:r>
            <a:r>
              <a:rPr lang="ar-BH" sz="4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ldhabi" pitchFamily="2" charset="-78"/>
                <a:cs typeface="Aldhabi" pitchFamily="2" charset="-78"/>
              </a:rPr>
              <a:t>ج</a:t>
            </a:r>
            <a:endParaRPr lang="ar-SA" sz="48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0000"/>
              </a:solidFill>
              <a:latin typeface="Aldhabi" pitchFamily="2" charset="-78"/>
              <a:cs typeface="Aldhabi" pitchFamily="2" charset="-78"/>
            </a:endParaRPr>
          </a:p>
          <a:p>
            <a:pPr algn="r"/>
            <a:r>
              <a:rPr lang="ar-BH" sz="4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ldhabi" pitchFamily="2" charset="-78"/>
                <a:cs typeface="Aldhabi" pitchFamily="2" charset="-78"/>
              </a:rPr>
              <a:t>  إشراف </a:t>
            </a:r>
            <a:r>
              <a:rPr lang="ar-SA" sz="4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ldhabi" pitchFamily="2" charset="-78"/>
                <a:cs typeface="Aldhabi" pitchFamily="2" charset="-78"/>
              </a:rPr>
              <a:t>: أ. أحمد حمزةمدير </a:t>
            </a:r>
            <a:r>
              <a:rPr lang="ar-BH" sz="4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ldhabi" pitchFamily="2" charset="-78"/>
                <a:cs typeface="Aldhabi" pitchFamily="2" charset="-78"/>
              </a:rPr>
              <a:t>    </a:t>
            </a:r>
            <a:r>
              <a:rPr lang="ar-SA" sz="4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Aldhabi" pitchFamily="2" charset="-78"/>
                <a:cs typeface="Aldhabi" pitchFamily="2" charset="-78"/>
              </a:rPr>
              <a:t>المعهد: د. عبدالعزيز السعدي </a:t>
            </a:r>
          </a:p>
          <a:p>
            <a:pPr lvl="0" algn="ctr"/>
            <a:endParaRPr lang="ar-SA" sz="4800" dirty="0">
              <a:solidFill>
                <a:prstClr val="black"/>
              </a:solidFill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5840EBD-50F9-17CE-4039-550EBE23F1EC}"/>
              </a:ext>
            </a:extLst>
          </p:cNvPr>
          <p:cNvSpPr txBox="1">
            <a:spLocks/>
          </p:cNvSpPr>
          <p:nvPr/>
        </p:nvSpPr>
        <p:spPr>
          <a:xfrm>
            <a:off x="2057880" y="2640408"/>
            <a:ext cx="9144000" cy="11516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800" kern="1200" spc="-116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BH" b="1" dirty="0">
                <a:ln w="28575">
                  <a:solidFill>
                    <a:srgbClr val="49CBE9"/>
                  </a:solidFill>
                </a:ln>
                <a:solidFill>
                  <a:srgbClr val="FF0000"/>
                </a:solidFill>
                <a:effectLst>
                  <a:glow rad="139700">
                    <a:srgbClr val="FFFF00">
                      <a:alpha val="40000"/>
                    </a:srgbClr>
                  </a:glow>
                </a:effectLst>
                <a:latin typeface="Calibri Light" panose="020F0302020204030204"/>
                <a:cs typeface="Times New Roman"/>
              </a:rPr>
              <a:t>القطع الضوئية و مسار الضوء</a:t>
            </a:r>
          </a:p>
        </p:txBody>
      </p:sp>
    </p:spTree>
    <p:extLst>
      <p:ext uri="{BB962C8B-B14F-4D97-AF65-F5344CB8AC3E}">
        <p14:creationId xmlns:p14="http://schemas.microsoft.com/office/powerpoint/2010/main" val="386967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32 Points 3">
            <a:extLst>
              <a:ext uri="{FF2B5EF4-FFF2-40B4-BE49-F238E27FC236}">
                <a16:creationId xmlns:a16="http://schemas.microsoft.com/office/drawing/2014/main" id="{63A2B7C5-1C4C-1083-6F06-D7DFB30EA09C}"/>
              </a:ext>
            </a:extLst>
          </p:cNvPr>
          <p:cNvSpPr/>
          <p:nvPr/>
        </p:nvSpPr>
        <p:spPr>
          <a:xfrm>
            <a:off x="5227435" y="901148"/>
            <a:ext cx="4046398" cy="1976628"/>
          </a:xfrm>
          <a:prstGeom prst="star32">
            <a:avLst/>
          </a:prstGeom>
          <a:solidFill>
            <a:srgbClr val="92D050"/>
          </a:solidFill>
          <a:ln w="38100" cap="flat" cmpd="sng" algn="ctr">
            <a:solidFill>
              <a:srgbClr val="A71809"/>
            </a:solidFill>
            <a:prstDash val="solid"/>
            <a:miter lim="800000"/>
          </a:ln>
          <a:effectLst>
            <a:glow rad="139700">
              <a:srgbClr val="FFC000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27DD175-3CE8-D68D-E096-7C3F3A06C441}"/>
              </a:ext>
            </a:extLst>
          </p:cNvPr>
          <p:cNvSpPr txBox="1">
            <a:spLocks/>
          </p:cNvSpPr>
          <p:nvPr/>
        </p:nvSpPr>
        <p:spPr>
          <a:xfrm>
            <a:off x="4460443" y="1179832"/>
            <a:ext cx="5076798" cy="1343487"/>
          </a:xfrm>
          <a:prstGeom prst="rect">
            <a:avLst/>
          </a:prstGeom>
          <a:effectLst>
            <a:glow rad="139700">
              <a:srgbClr val="FFC000">
                <a:satMod val="175000"/>
                <a:alpha val="40000"/>
              </a:srgbClr>
            </a:glow>
          </a:effectLst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8000" b="0" i="0" u="sng" strike="noStrike" kern="1200" cap="none" spc="0" normalizeH="0" baseline="0" noProof="0" dirty="0">
                <a:ln w="28575">
                  <a:solidFill>
                    <a:srgbClr val="49CBE9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Calibri Light" panose="020F0302020204030204"/>
                <a:ea typeface="+mj-ea"/>
                <a:cs typeface="Afsaneh Font" panose="02000700000000000000" pitchFamily="2" charset="-78"/>
              </a:rPr>
              <a:t>الهدف </a:t>
            </a:r>
            <a:r>
              <a:rPr kumimoji="0" lang="ar-BH" sz="8000" b="0" i="0" u="none" strike="noStrike" kern="1200" cap="none" spc="0" normalizeH="0" baseline="0" noProof="0" dirty="0">
                <a:ln w="28575">
                  <a:solidFill>
                    <a:srgbClr val="49CBE9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Calibri Light" panose="020F0302020204030204"/>
                <a:ea typeface="+mj-ea"/>
                <a:cs typeface="Afsaneh Font" panose="02000700000000000000" pitchFamily="2" charset="-78"/>
              </a:rPr>
              <a:t>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033788-CCA5-26D8-1085-188157A3D94A}"/>
              </a:ext>
            </a:extLst>
          </p:cNvPr>
          <p:cNvSpPr txBox="1"/>
          <p:nvPr/>
        </p:nvSpPr>
        <p:spPr>
          <a:xfrm>
            <a:off x="955982" y="3480477"/>
            <a:ext cx="90757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 rtl="1">
              <a:buFont typeface="Wingdings" panose="05000000000000000000" pitchFamily="2" charset="2"/>
              <a:buChar char="q"/>
            </a:pPr>
            <a:r>
              <a:rPr lang="ar-BH" sz="3600" b="1" dirty="0"/>
              <a:t>أن يستنتج الطالب بالتجربة العلمية أثر القطع الضوئية الشفافة على مسار شعاع ضوئي أبيض 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2648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6B1A585-989E-AB4A-A211-BFCBBC248544}"/>
              </a:ext>
            </a:extLst>
          </p:cNvPr>
          <p:cNvGrpSpPr/>
          <p:nvPr/>
        </p:nvGrpSpPr>
        <p:grpSpPr>
          <a:xfrm>
            <a:off x="4859223" y="474634"/>
            <a:ext cx="4550414" cy="1238430"/>
            <a:chOff x="3851674" y="2190570"/>
            <a:chExt cx="4158717" cy="924839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A0A93429-1FCC-61A3-6BE9-D7D0D53C7C76}"/>
                </a:ext>
              </a:extLst>
            </p:cNvPr>
            <p:cNvSpPr/>
            <p:nvPr/>
          </p:nvSpPr>
          <p:spPr>
            <a:xfrm>
              <a:off x="3944203" y="2190570"/>
              <a:ext cx="4066188" cy="924839"/>
            </a:xfrm>
            <a:prstGeom prst="roundRect">
              <a:avLst/>
            </a:prstGeom>
            <a:solidFill>
              <a:srgbClr val="FFFF0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مربع نص 1">
              <a:extLst>
                <a:ext uri="{FF2B5EF4-FFF2-40B4-BE49-F238E27FC236}">
                  <a16:creationId xmlns:a16="http://schemas.microsoft.com/office/drawing/2014/main" id="{70810AFE-BC33-2516-8DDF-831B7FF88C72}"/>
                </a:ext>
              </a:extLst>
            </p:cNvPr>
            <p:cNvSpPr txBox="1"/>
            <p:nvPr/>
          </p:nvSpPr>
          <p:spPr>
            <a:xfrm>
              <a:off x="3851674" y="2208329"/>
              <a:ext cx="4066188" cy="8822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25400" tIns="25400" rIns="25400" bIns="25400" numCol="1" spcCol="38100" rtlCol="1" anchor="ctr">
              <a:spAutoFit/>
            </a:bodyPr>
            <a:lstStyle/>
            <a:p>
              <a:pPr marL="0" marR="0" lvl="0" indent="0" algn="ctr" defTabSz="1219169" rtl="1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BH" sz="5400" b="0" i="0" u="sng" strike="noStrike" kern="0" cap="none" spc="600" normalizeH="0" baseline="0" noProof="0" dirty="0">
                  <a:ln w="19050">
                    <a:solidFill>
                      <a:srgbClr val="FF0000"/>
                    </a:solidFill>
                  </a:ln>
                  <a:solidFill>
                    <a:srgbClr val="003DB8"/>
                  </a:solidFill>
                  <a:effectLst>
                    <a:glow rad="139700">
                      <a:srgbClr val="ED7D31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Calibri Light" panose="020F0302020204030204"/>
                  <a:cs typeface="Afsaneh Font" panose="02000700000000000000" pitchFamily="2" charset="-78"/>
                  <a:sym typeface="Helvetica Neue"/>
                </a:rPr>
                <a:t>عرض التجربة  : </a:t>
              </a:r>
              <a:endParaRPr kumimoji="0" lang="ar-EG" sz="5400" b="0" i="0" u="sng" strike="noStrike" kern="0" cap="none" spc="600" normalizeH="0" baseline="0" noProof="0" dirty="0">
                <a:ln w="19050">
                  <a:solidFill>
                    <a:srgbClr val="FF0000"/>
                  </a:solidFill>
                </a:ln>
                <a:solidFill>
                  <a:srgbClr val="003DB8"/>
                </a:solidFill>
                <a:effectLst>
                  <a:glow rad="139700">
                    <a:srgbClr val="ED7D31">
                      <a:satMod val="175000"/>
                      <a:alpha val="40000"/>
                    </a:srgbClr>
                  </a:glow>
                </a:effectLst>
                <a:uLnTx/>
                <a:uFillTx/>
                <a:latin typeface="Calibri Light" panose="020F0302020204030204"/>
                <a:cs typeface="Afsaneh Font" panose="02000700000000000000" pitchFamily="2" charset="-78"/>
                <a:sym typeface="Helvetica Neue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6211F81-29BF-4875-3636-37BC33175ABE}"/>
              </a:ext>
            </a:extLst>
          </p:cNvPr>
          <p:cNvSpPr txBox="1"/>
          <p:nvPr/>
        </p:nvSpPr>
        <p:spPr>
          <a:xfrm>
            <a:off x="3600164" y="2204011"/>
            <a:ext cx="70900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ar-BH" sz="48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اضغط على الرابط التالي :  </a:t>
            </a:r>
            <a:endParaRPr lang="en-US" sz="4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D653EF-6CC8-32FC-52D3-CFEA1DC953B1}"/>
              </a:ext>
            </a:extLst>
          </p:cNvPr>
          <p:cNvSpPr txBox="1"/>
          <p:nvPr/>
        </p:nvSpPr>
        <p:spPr>
          <a:xfrm>
            <a:off x="374372" y="3408863"/>
            <a:ext cx="1063818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https://moebh-my.sharepoint.com/:v:/g/personal/650235738_moe_bh/EaaqSA1kMAxAlyRrDYPtKjcB21shabL89XC8k7kRSbCfhg?e=HvNdGd</a:t>
            </a:r>
            <a:endParaRPr lang="ar-BH" sz="2800" b="1" dirty="0">
              <a:ln>
                <a:solidFill>
                  <a:srgbClr val="00B0F0"/>
                </a:solidFill>
              </a:ln>
              <a:solidFill>
                <a:srgbClr val="FF0000"/>
              </a:solidFill>
            </a:endParaRPr>
          </a:p>
          <a:p>
            <a:endParaRPr lang="en-US" sz="2800" b="1" dirty="0">
              <a:ln>
                <a:solidFill>
                  <a:srgbClr val="00B0F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13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A3DF7D7-88DF-DE8F-1E65-04CECA56EB0D}"/>
              </a:ext>
            </a:extLst>
          </p:cNvPr>
          <p:cNvGrpSpPr/>
          <p:nvPr/>
        </p:nvGrpSpPr>
        <p:grpSpPr>
          <a:xfrm>
            <a:off x="5947035" y="0"/>
            <a:ext cx="5951340" cy="1534429"/>
            <a:chOff x="2632933" y="467307"/>
            <a:chExt cx="5951340" cy="1534429"/>
          </a:xfrm>
        </p:grpSpPr>
        <p:sp>
          <p:nvSpPr>
            <p:cNvPr id="5" name="Star: 32 Points 4">
              <a:extLst>
                <a:ext uri="{FF2B5EF4-FFF2-40B4-BE49-F238E27FC236}">
                  <a16:creationId xmlns:a16="http://schemas.microsoft.com/office/drawing/2014/main" id="{C98B0290-E12F-B36A-9ABD-C5A19B3ECBFB}"/>
                </a:ext>
              </a:extLst>
            </p:cNvPr>
            <p:cNvSpPr/>
            <p:nvPr/>
          </p:nvSpPr>
          <p:spPr>
            <a:xfrm>
              <a:off x="2632933" y="467307"/>
              <a:ext cx="5951340" cy="1534429"/>
            </a:xfrm>
            <a:prstGeom prst="star32">
              <a:avLst/>
            </a:prstGeom>
            <a:solidFill>
              <a:srgbClr val="92D050"/>
            </a:solidFill>
            <a:ln w="38100" cap="flat" cmpd="sng" algn="ctr">
              <a:solidFill>
                <a:srgbClr val="A71809"/>
              </a:solidFill>
              <a:prstDash val="solid"/>
              <a:miter lim="800000"/>
            </a:ln>
            <a:effectLst>
              <a:glow rad="139700">
                <a:srgbClr val="FFC000">
                  <a:satMod val="175000"/>
                  <a:alpha val="40000"/>
                </a:srgbClr>
              </a:glo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2A4B0899-5353-7C0D-EF83-971E87CB9FDA}"/>
                </a:ext>
              </a:extLst>
            </p:cNvPr>
            <p:cNvSpPr txBox="1">
              <a:spLocks/>
            </p:cNvSpPr>
            <p:nvPr/>
          </p:nvSpPr>
          <p:spPr>
            <a:xfrm>
              <a:off x="3073081" y="602891"/>
              <a:ext cx="4945595" cy="1358319"/>
            </a:xfrm>
            <a:prstGeom prst="rect">
              <a:avLst/>
            </a:prstGeom>
            <a:effectLst>
              <a:glow rad="139700">
                <a:srgbClr val="FFC000">
                  <a:satMod val="175000"/>
                  <a:alpha val="40000"/>
                </a:srgbClr>
              </a:glow>
            </a:effectLst>
          </p:spPr>
          <p:txBody>
            <a:bodyPr vert="horz" lIns="91440" tIns="45720" rIns="91440" bIns="45720" rtlCol="0" anchor="ctr">
              <a:noAutofit/>
              <a:scene3d>
                <a:camera prst="orthographicFront"/>
                <a:lightRig rig="threePt" dir="t"/>
              </a:scene3d>
              <a:sp3d extrusionH="57150">
                <a:bevelT w="57150" h="38100" prst="artDeco"/>
              </a:sp3d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BH" sz="5400" b="1" i="0" u="sng" strike="noStrike" kern="1200" cap="none" spc="-300" normalizeH="0" baseline="0" noProof="0" dirty="0">
                  <a:ln w="19050">
                    <a:solidFill>
                      <a:srgbClr val="FF0000"/>
                    </a:solidFill>
                  </a:ln>
                  <a:solidFill>
                    <a:srgbClr val="002060"/>
                  </a:solidFill>
                  <a:effectLst>
                    <a:glow rad="139700">
                      <a:srgbClr val="ED7D31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التقيم و المراجعة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A50F5BE6-F448-7E07-D593-2074188B7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808" y="2894188"/>
            <a:ext cx="590632" cy="17623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72BD2C0-813F-5418-CDAA-9CF651AB5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5492" y="803777"/>
            <a:ext cx="819264" cy="17909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2F361CB-DD73-8A34-847F-B32A5586F4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3953" y="4975922"/>
            <a:ext cx="1209844" cy="164805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7495397-0F1D-F40E-E7C3-47B33D260672}"/>
              </a:ext>
            </a:extLst>
          </p:cNvPr>
          <p:cNvSpPr txBox="1"/>
          <p:nvPr/>
        </p:nvSpPr>
        <p:spPr>
          <a:xfrm>
            <a:off x="5941311" y="1613118"/>
            <a:ext cx="42071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BH" sz="2800" b="1" dirty="0"/>
              <a:t>ضع كل وظيفة  مما يلي بين القوسين أمام شكل القطعة الضوئية المناسبة لوظيفتها .</a:t>
            </a:r>
            <a:endParaRPr lang="en-US" sz="28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E65142-4CC8-77A9-83F5-185255EDBF84}"/>
              </a:ext>
            </a:extLst>
          </p:cNvPr>
          <p:cNvSpPr txBox="1"/>
          <p:nvPr/>
        </p:nvSpPr>
        <p:spPr>
          <a:xfrm>
            <a:off x="0" y="1228397"/>
            <a:ext cx="44390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4400" b="1" dirty="0"/>
              <a:t>(</a:t>
            </a:r>
            <a:r>
              <a:rPr lang="ar-BH" dirty="0"/>
              <a:t> ................................................... </a:t>
            </a:r>
            <a:r>
              <a:rPr lang="ar-BH" sz="4400" b="1" dirty="0"/>
              <a:t>)</a:t>
            </a:r>
            <a:endParaRPr lang="en-US" sz="44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E69C31-E31C-90A5-30FD-8A8F5129B267}"/>
              </a:ext>
            </a:extLst>
          </p:cNvPr>
          <p:cNvSpPr txBox="1"/>
          <p:nvPr/>
        </p:nvSpPr>
        <p:spPr>
          <a:xfrm>
            <a:off x="141065" y="3410309"/>
            <a:ext cx="42979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4400" b="1" dirty="0"/>
              <a:t>(</a:t>
            </a:r>
            <a:r>
              <a:rPr lang="ar-BH" dirty="0"/>
              <a:t> ................................................. </a:t>
            </a:r>
            <a:r>
              <a:rPr lang="ar-BH" sz="4400" b="1" dirty="0"/>
              <a:t>)</a:t>
            </a:r>
            <a:endParaRPr lang="en-US" sz="4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187FF0-1BD0-9AA8-BC4D-8421E60DD4B1}"/>
              </a:ext>
            </a:extLst>
          </p:cNvPr>
          <p:cNvSpPr txBox="1"/>
          <p:nvPr/>
        </p:nvSpPr>
        <p:spPr>
          <a:xfrm>
            <a:off x="0" y="5614682"/>
            <a:ext cx="44390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4400" b="1" dirty="0"/>
              <a:t>(</a:t>
            </a:r>
            <a:r>
              <a:rPr lang="ar-BH" dirty="0"/>
              <a:t> ................................................... </a:t>
            </a:r>
            <a:r>
              <a:rPr lang="ar-BH" sz="4400" b="1" dirty="0"/>
              <a:t>)</a:t>
            </a:r>
            <a:endParaRPr lang="en-US" sz="4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9A759E-655B-68F6-0329-B17E63CBD302}"/>
              </a:ext>
            </a:extLst>
          </p:cNvPr>
          <p:cNvSpPr txBox="1"/>
          <p:nvPr/>
        </p:nvSpPr>
        <p:spPr>
          <a:xfrm>
            <a:off x="6881562" y="3575318"/>
            <a:ext cx="2791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3200" b="1" dirty="0">
                <a:solidFill>
                  <a:srgbClr val="FF0000"/>
                </a:solidFill>
              </a:rPr>
              <a:t>تجمع الأشعة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9251F7-0C50-B7E2-F33E-A378A6F2381D}"/>
              </a:ext>
            </a:extLst>
          </p:cNvPr>
          <p:cNvSpPr txBox="1"/>
          <p:nvPr/>
        </p:nvSpPr>
        <p:spPr>
          <a:xfrm>
            <a:off x="6862585" y="5414628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3200" b="1" dirty="0">
                <a:solidFill>
                  <a:srgbClr val="FF0000"/>
                </a:solidFill>
              </a:rPr>
              <a:t>تفرق الأشعة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091639-4642-E396-C72A-8D65BBC557A5}"/>
              </a:ext>
            </a:extLst>
          </p:cNvPr>
          <p:cNvSpPr txBox="1"/>
          <p:nvPr/>
        </p:nvSpPr>
        <p:spPr>
          <a:xfrm>
            <a:off x="6237154" y="4391147"/>
            <a:ext cx="4079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BH" sz="3200" b="1" dirty="0">
                <a:solidFill>
                  <a:srgbClr val="FF0000"/>
                </a:solidFill>
              </a:rPr>
              <a:t>تحلل الشعاع الأبيض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62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19 -0.0037 L -0.12019 -0.00347 C -0.12631 0.0037 -0.13386 0.01227 -0.13907 0.02153 C -0.14571 0.03264 -0.15183 0.04467 -0.15795 0.05625 C -0.16146 0.06273 -0.1642 0.0713 -0.16836 0.07569 C -0.17578 0.0831 -0.18112 0.09028 -0.1892 0.09305 C -0.19349 0.09444 -0.19805 0.09467 -0.20248 0.09491 L -0.26081 0.09884 L -0.30339 0.10092 C -0.32513 0.0993 -0.33451 0.10046 -0.35521 0.09305 C -0.36784 0.08866 -0.3668 0.08889 -0.37409 0.08148 C -0.37539 0.07824 -0.37657 0.07477 -0.378 0.07176 C -0.3793 0.06875 -0.38138 0.06736 -0.38256 0.06412 C -0.38399 0.06065 -0.38438 0.05602 -0.38555 0.05231 C -0.38685 0.04884 -0.38881 0.0463 -0.39024 0.04282 C -0.39167 0.03912 -0.39258 0.03472 -0.39401 0.03125 C -0.39506 0.02824 -0.39662 0.02616 -0.39779 0.02338 C -0.40274 0.01157 -0.39571 0.02361 -0.40339 0.0118 L -0.40534 0.00602 L -0.40534 0.00625 L -0.48542 0.00995 L -0.46953 0.00995 L -0.47422 -0.01713 " pathEditMode="relative" rAng="0" ptsTypes="AAAAAAAAAAAAAAAAAA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68" y="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623 0.1919 C -0.49623 0.26644 -0.41732 0.32708 -0.32032 0.32708 C -0.20612 0.32708 -0.16485 0.25972 -0.1474 0.21898 L -0.12982 0.16458 C -0.11211 0.12384 -0.06823 0.05671 0.0608 0.05671 C 0.14283 0.05671 0.23698 0.11713 0.23698 0.1919 C 0.23698 0.26644 0.14283 0.32708 0.0608 0.32708 C -0.06823 0.32708 -0.11211 0.25972 -0.12982 0.21898 L -0.1474 0.16458 C -0.16485 0.12384 -0.20612 0.05671 -0.32032 0.05671 C -0.41732 0.05671 -0.49623 0.11713 -0.49623 0.1919 Z " pathEditMode="relative" rAng="0" ptsTypes="AAAAAAAAA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07407E-6 L -0.24414 4.07407E-6 C -0.35351 4.07407E-6 -0.48815 -0.1625 -0.48815 -0.29445 L -0.48815 -0.58866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14" y="-2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113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MOHAMED HAMZA LIL</dc:creator>
  <cp:lastModifiedBy>AHMED MOHAMED HAMZA LIL</cp:lastModifiedBy>
  <cp:revision>5</cp:revision>
  <dcterms:created xsi:type="dcterms:W3CDTF">2022-06-01T04:17:50Z</dcterms:created>
  <dcterms:modified xsi:type="dcterms:W3CDTF">2022-06-01T17:21:33Z</dcterms:modified>
</cp:coreProperties>
</file>