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334" r:id="rId4"/>
    <p:sldId id="272" r:id="rId5"/>
    <p:sldId id="333" r:id="rId6"/>
    <p:sldId id="264" r:id="rId7"/>
    <p:sldId id="335" r:id="rId8"/>
    <p:sldId id="337" r:id="rId9"/>
    <p:sldId id="336" r:id="rId10"/>
  </p:sldIdLst>
  <p:sldSz cx="12192000" cy="6858000"/>
  <p:notesSz cx="6858000" cy="9144000"/>
  <p:embeddedFontLst>
    <p:embeddedFont>
      <p:font typeface="Arabic Typesetting" panose="03020402040406030203" pitchFamily="66" charset="-7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</p:embeddedFont>
    <p:embeddedFont>
      <p:font typeface="Dubai Medium" panose="020B0603030403030204" pitchFamily="34" charset="-7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00"/>
    <a:srgbClr val="079807"/>
    <a:srgbClr val="FFFFFF"/>
    <a:srgbClr val="FF0066"/>
    <a:srgbClr val="079407"/>
    <a:srgbClr val="C15913"/>
    <a:srgbClr val="CA6018"/>
    <a:srgbClr val="F2F2F2"/>
    <a:srgbClr val="C15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9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4530630A-0C30-44A0-B52F-FA46CA50A53D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6FCCBB20-1CF5-4717-8E8D-0D8CC12F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DBC29-A3A9-4ACF-AF00-597D31AC9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5E449-F4F9-4140-BFCB-CCBD1E05C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328EF-5D88-4554-BDB6-A110BA98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9B0E-7677-41FD-B6C4-EBE4321555C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78685-0771-4A78-B7B5-A20471EE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D8B45-86F9-4C21-8E61-3F7DBF94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65AF-ECEC-45EC-91EE-456BC3ABD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819E-1DD0-4077-A886-57B44AFDC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192E2-9841-4B32-9C63-0CFBF79EC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05D85-69C3-4B4B-8D1A-11C77064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9B0E-7677-41FD-B6C4-EBE4321555C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4F804-B6DC-4BF0-BEE4-99DB376F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597ED-9A2B-4675-ACBF-710DC436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65AF-ECEC-45EC-91EE-456BC3ABD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4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4B223-8927-4311-BAB3-94B3BBF2D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24A3-6753-4E2E-9C1E-D07F0D05F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928B1-F7E7-4F78-B302-95F5C096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9B0E-7677-41FD-B6C4-EBE4321555C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70FF6-A510-436D-84D3-81654188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2B27E-200F-44DA-B859-042F6649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65AF-ECEC-45EC-91EE-456BC3ABD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5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3DCA-4F23-4DB0-A71F-C6341CB30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2FEE9-AA78-431D-AD89-49CD522EB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8D4D-78EE-4B1E-9839-95288A6D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9B0E-7677-41FD-B6C4-EBE4321555C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97F10-23B1-4337-BCDB-6ACE1C55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11527-9C1B-4D21-8B09-0A1722A1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65AF-ECEC-45EC-91EE-456BC3ABD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06FB-716A-463C-A956-DB2A5866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1189D-1679-4A5D-9690-050DF3688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639B8-4CE1-4ED7-9258-7641FCCC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9B0E-7677-41FD-B6C4-EBE4321555C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ABFF-D0F9-416F-83C6-E47E5BC1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80297-9847-479C-B4E6-39E815CB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65AF-ECEC-45EC-91EE-456BC3ABD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29F8-7E3F-4E06-BC07-3B09BBA3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1575B-DE60-4690-8132-1F17EB3ED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8A8BF-71B8-4EAD-8EAE-00B1C04B7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2F449-B753-40BC-9667-EDA69C8E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9B0E-7677-41FD-B6C4-EBE4321555C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75810-17DA-4B97-9749-C56F53FF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9061C-ADA9-4DFA-8A4A-506B8760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65AF-ECEC-45EC-91EE-456BC3ABD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5525-F3D2-434D-8C3C-1D725E7E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7819C-CE0B-4870-8888-4D10B35AE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92AB7-2CB4-4322-B8D5-50F4BD981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29A9C-2DCE-4381-99A8-8BD5232E0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E5C91-CE70-4505-8F20-2B255CDFA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258A8-99D6-4E79-8076-3456F99A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9B0E-7677-41FD-B6C4-EBE4321555C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1BCBA-7976-46C1-BCA7-F2BD2C48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B200-ED16-411D-BB17-1D0B5B3E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65AF-ECEC-45EC-91EE-456BC3ABD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C295-6DD7-4B8B-BCD8-C6A215AB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E11DE-E308-4D36-8CEB-7B72C5BE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9B0E-7677-41FD-B6C4-EBE4321555C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7926C-71A0-4E0A-A173-9E2582F20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721BE-A113-412A-9624-2C9734CE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65AF-ECEC-45EC-91EE-456BC3ABD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1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0B6CD-5DA4-4217-81D1-1B1FD9E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9B0E-7677-41FD-B6C4-EBE4321555C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617944-177C-4048-BE0F-B089CAF6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A88AC-F522-47A8-B2EB-80091CD0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65AF-ECEC-45EC-91EE-456BC3ABD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9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F0BE-8285-459E-A38F-2AFB1F2A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94C18-94D5-4548-82DD-F7AD4544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B25EB-AE25-4523-BF94-434FE6F4B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7C9E9-6082-4AB2-B12E-1B0B4670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9B0E-7677-41FD-B6C4-EBE4321555C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8D81A-DE6E-476C-9E96-7312238E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83C41-BDC0-47A9-B218-39FCDD1F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65AF-ECEC-45EC-91EE-456BC3ABD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2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43A2-020D-4D8F-93A6-FF6EAA20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DDD7F7-2E20-4523-8423-752ADD4C1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6E359-ADD5-4F4B-A720-14061783A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B211D-9EB0-4F52-AAE0-1A115F82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9B0E-7677-41FD-B6C4-EBE4321555C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AD309-F9FB-47DC-9442-D48D393E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46F75-7713-4B18-9F50-034E3295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65AF-ECEC-45EC-91EE-456BC3ABD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0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DA60B-5E91-4513-B17C-28DE41AF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E1EDF-0CB9-47E5-959F-604F9C424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E3C79-E297-456C-9204-EB3E30929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9B0E-7677-41FD-B6C4-EBE4321555C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70817-7146-491E-9417-116764ABE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E171-B11D-4844-B31B-572FB0BB9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65AF-ECEC-45EC-91EE-456BC3ABD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5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BC71-CD91-480A-869B-770311818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737" y="2227020"/>
            <a:ext cx="8843554" cy="115167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BH" sz="4800">
                <a:solidFill>
                  <a:srgbClr val="FFFF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المساحة</a:t>
            </a:r>
            <a:endParaRPr lang="ar-BH" sz="4800" dirty="0">
              <a:solidFill>
                <a:srgbClr val="FFFF00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7725F-E4E0-458B-B651-9CE2958F3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097" y="3479304"/>
            <a:ext cx="9581806" cy="247719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ar-BH" sz="280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إعداد الطالب : محمد محمود الشيباني</a:t>
            </a:r>
          </a:p>
          <a:p>
            <a:pPr>
              <a:lnSpc>
                <a:spcPct val="120000"/>
              </a:lnSpc>
            </a:pPr>
            <a:r>
              <a:rPr lang="ar-BH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الصف الخامس الابتدائي (الفصل الدراسي الثاني)</a:t>
            </a:r>
          </a:p>
          <a:p>
            <a:pPr>
              <a:lnSpc>
                <a:spcPct val="120000"/>
              </a:lnSpc>
            </a:pPr>
            <a:r>
              <a:rPr lang="ar-BH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رياضيات</a:t>
            </a:r>
            <a:endParaRPr lang="en-US" sz="28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>
              <a:lnSpc>
                <a:spcPct val="120000"/>
              </a:lnSpc>
            </a:pPr>
            <a:r>
              <a:rPr lang="ar-BH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المعهد الديني الابتدائي</a:t>
            </a:r>
          </a:p>
        </p:txBody>
      </p:sp>
      <p:pic>
        <p:nvPicPr>
          <p:cNvPr id="1026" name="Picture 2" descr="رخصة المشاع الابداعي">
            <a:extLst>
              <a:ext uri="{FF2B5EF4-FFF2-40B4-BE49-F238E27FC236}">
                <a16:creationId xmlns:a16="http://schemas.microsoft.com/office/drawing/2014/main" id="{284B9F6A-2472-46C7-A08F-2BD94123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46" y="5956497"/>
            <a:ext cx="2273508" cy="80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7D0DE9-4E52-409F-AA33-E0AB9862D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14" y="500296"/>
            <a:ext cx="8034006" cy="12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6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AABE39A-ABE6-4316-B7EB-8F90A5F7B724}"/>
              </a:ext>
            </a:extLst>
          </p:cNvPr>
          <p:cNvSpPr txBox="1">
            <a:spLocks/>
          </p:cNvSpPr>
          <p:nvPr/>
        </p:nvSpPr>
        <p:spPr>
          <a:xfrm>
            <a:off x="3605319" y="2214979"/>
            <a:ext cx="4864982" cy="11516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5400" dirty="0">
                <a:solidFill>
                  <a:srgbClr val="FFFF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الهدف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60879-E3E2-4C7C-B4A8-8BE208B825C7}"/>
              </a:ext>
            </a:extLst>
          </p:cNvPr>
          <p:cNvSpPr txBox="1"/>
          <p:nvPr/>
        </p:nvSpPr>
        <p:spPr>
          <a:xfrm>
            <a:off x="2046514" y="4023227"/>
            <a:ext cx="80698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3200" b="1" kern="0" dirty="0">
                <a:solidFill>
                  <a:schemeClr val="accent6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تقدير مساحة شكل و إيجاده بعّد المربعات </a:t>
            </a:r>
          </a:p>
        </p:txBody>
      </p:sp>
    </p:spTree>
    <p:extLst>
      <p:ext uri="{BB962C8B-B14F-4D97-AF65-F5344CB8AC3E}">
        <p14:creationId xmlns:p14="http://schemas.microsoft.com/office/powerpoint/2010/main" val="230644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90172A-0F93-44B6-B2B5-1F62903DE48D}"/>
              </a:ext>
            </a:extLst>
          </p:cNvPr>
          <p:cNvGrpSpPr/>
          <p:nvPr/>
        </p:nvGrpSpPr>
        <p:grpSpPr>
          <a:xfrm>
            <a:off x="5834129" y="283335"/>
            <a:ext cx="5160811" cy="1069510"/>
            <a:chOff x="8092649" y="1326901"/>
            <a:chExt cx="5775617" cy="1101117"/>
          </a:xfrm>
        </p:grpSpPr>
        <p:sp>
          <p:nvSpPr>
            <p:cNvPr id="5" name="Cloud Callout 16">
              <a:extLst>
                <a:ext uri="{FF2B5EF4-FFF2-40B4-BE49-F238E27FC236}">
                  <a16:creationId xmlns:a16="http://schemas.microsoft.com/office/drawing/2014/main" id="{FC605090-244E-48D0-82D7-17D509955C4F}"/>
                </a:ext>
              </a:extLst>
            </p:cNvPr>
            <p:cNvSpPr/>
            <p:nvPr/>
          </p:nvSpPr>
          <p:spPr>
            <a:xfrm>
              <a:off x="8321445" y="1326901"/>
              <a:ext cx="5546821" cy="1101117"/>
            </a:xfrm>
            <a:prstGeom prst="cloudCallout">
              <a:avLst>
                <a:gd name="adj1" fmla="val -57527"/>
                <a:gd name="adj2" fmla="val 54211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160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A55EEA-611C-4260-A59A-D7F37ED8AD8C}"/>
                </a:ext>
              </a:extLst>
            </p:cNvPr>
            <p:cNvSpPr txBox="1"/>
            <p:nvPr/>
          </p:nvSpPr>
          <p:spPr>
            <a:xfrm>
              <a:off x="8092649" y="1556976"/>
              <a:ext cx="5510768" cy="411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000" b="1" kern="0" dirty="0">
                  <a:solidFill>
                    <a:srgbClr val="FF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ولكن كيف نوجد مساحة الأشكال؟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3AB42AB-9E13-4E14-A759-03C12D75F39C}"/>
              </a:ext>
            </a:extLst>
          </p:cNvPr>
          <p:cNvGrpSpPr/>
          <p:nvPr/>
        </p:nvGrpSpPr>
        <p:grpSpPr>
          <a:xfrm>
            <a:off x="607166" y="1874302"/>
            <a:ext cx="10217378" cy="2584640"/>
            <a:chOff x="3250295" y="2369713"/>
            <a:chExt cx="8693240" cy="2382591"/>
          </a:xfrm>
        </p:grpSpPr>
        <p:sp>
          <p:nvSpPr>
            <p:cNvPr id="8" name="Rounded Rectangle 19">
              <a:extLst>
                <a:ext uri="{FF2B5EF4-FFF2-40B4-BE49-F238E27FC236}">
                  <a16:creationId xmlns:a16="http://schemas.microsoft.com/office/drawing/2014/main" id="{0A8974FA-7624-473B-BC10-EE6FFFB75BC1}"/>
                </a:ext>
              </a:extLst>
            </p:cNvPr>
            <p:cNvSpPr/>
            <p:nvPr/>
          </p:nvSpPr>
          <p:spPr>
            <a:xfrm>
              <a:off x="3599896" y="2369713"/>
              <a:ext cx="8161644" cy="238259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160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439901-1E47-416B-ADB5-87AE5E28236D}"/>
                </a:ext>
              </a:extLst>
            </p:cNvPr>
            <p:cNvSpPr txBox="1"/>
            <p:nvPr/>
          </p:nvSpPr>
          <p:spPr>
            <a:xfrm>
              <a:off x="3250295" y="2557266"/>
              <a:ext cx="8693240" cy="1787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ar-BH" sz="2000" b="1" kern="0" dirty="0">
                  <a:solidFill>
                    <a:srgbClr val="FF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 نستطيع إيجاد المساحة إذا عرفنا عدد الوحدات المربعة التي تغطي سطح الشكل</a:t>
              </a:r>
            </a:p>
            <a:p>
              <a:pPr algn="ctr">
                <a:defRPr/>
              </a:pPr>
              <a:endParaRPr lang="ar-BH" sz="20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  <a:p>
              <a:pPr algn="ctr">
                <a:defRPr/>
              </a:pPr>
              <a:endParaRPr lang="ar-BH" sz="20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  <a:p>
              <a:pPr algn="ctr">
                <a:defRPr/>
              </a:pPr>
              <a:endParaRPr lang="ar-BH" sz="20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  <a:p>
              <a:pPr algn="ctr">
                <a:defRPr/>
              </a:pPr>
              <a:endParaRPr lang="ar-BH" sz="20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  <a:p>
              <a:pPr algn="ctr">
                <a:defRPr/>
              </a:pPr>
              <a:endParaRPr lang="ar-BH" sz="2000" b="1" kern="0" dirty="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E23675-4337-434F-8F9D-0D103B83EE75}"/>
              </a:ext>
            </a:extLst>
          </p:cNvPr>
          <p:cNvGrpSpPr/>
          <p:nvPr/>
        </p:nvGrpSpPr>
        <p:grpSpPr>
          <a:xfrm>
            <a:off x="1188716" y="5270349"/>
            <a:ext cx="9230875" cy="725502"/>
            <a:chOff x="3294300" y="2369713"/>
            <a:chExt cx="8693240" cy="2382591"/>
          </a:xfrm>
        </p:grpSpPr>
        <p:sp>
          <p:nvSpPr>
            <p:cNvPr id="11" name="Rounded Rectangle 42">
              <a:extLst>
                <a:ext uri="{FF2B5EF4-FFF2-40B4-BE49-F238E27FC236}">
                  <a16:creationId xmlns:a16="http://schemas.microsoft.com/office/drawing/2014/main" id="{8BD5D707-D9BE-4A38-BE25-D0B2D692164C}"/>
                </a:ext>
              </a:extLst>
            </p:cNvPr>
            <p:cNvSpPr/>
            <p:nvPr/>
          </p:nvSpPr>
          <p:spPr>
            <a:xfrm>
              <a:off x="3599896" y="2369713"/>
              <a:ext cx="8161644" cy="238259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160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FF5C7E-E714-408C-9C7F-7350606C6752}"/>
                </a:ext>
              </a:extLst>
            </p:cNvPr>
            <p:cNvSpPr txBox="1"/>
            <p:nvPr/>
          </p:nvSpPr>
          <p:spPr>
            <a:xfrm>
              <a:off x="3294300" y="2803182"/>
              <a:ext cx="8693240" cy="13139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ar-BH" sz="2000" b="1" kern="0" dirty="0">
                  <a:solidFill>
                    <a:srgbClr val="FF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وإذا لم يكن الشكل مربعًا أو مستطيلًا ، فعُد المربعات الكاملة وأنصاف المربعات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FD44872-AA47-46A2-90DC-E406B8797D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6" t="59427" r="4650" b="2864"/>
          <a:stretch/>
        </p:blipFill>
        <p:spPr>
          <a:xfrm>
            <a:off x="10346940" y="305614"/>
            <a:ext cx="1296000" cy="12472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05C051-3CA3-4685-ACD3-C565BF257F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6486" r="62581" b="60801"/>
          <a:stretch/>
        </p:blipFill>
        <p:spPr>
          <a:xfrm>
            <a:off x="1967406" y="656602"/>
            <a:ext cx="1296000" cy="1199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833824C-3C0F-4B29-85F3-528272BFA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04608"/>
              </p:ext>
            </p:extLst>
          </p:nvPr>
        </p:nvGraphicFramePr>
        <p:xfrm>
          <a:off x="8458210" y="2839825"/>
          <a:ext cx="720000" cy="720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E9F68D0-BCF0-41FF-BF1B-DB234379B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138313"/>
              </p:ext>
            </p:extLst>
          </p:nvPr>
        </p:nvGraphicFramePr>
        <p:xfrm>
          <a:off x="5747782" y="3333083"/>
          <a:ext cx="720000" cy="720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896ED28-3295-4B10-9218-1CC3BA83F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369194"/>
              </p:ext>
            </p:extLst>
          </p:nvPr>
        </p:nvGraphicFramePr>
        <p:xfrm>
          <a:off x="5747782" y="2601003"/>
          <a:ext cx="720000" cy="720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F27548E-A3B1-44E6-87A5-F2FD3A930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6908"/>
              </p:ext>
            </p:extLst>
          </p:nvPr>
        </p:nvGraphicFramePr>
        <p:xfrm>
          <a:off x="3121618" y="3360837"/>
          <a:ext cx="720000" cy="720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BF34C7D-A08F-4A9C-8195-77DC64E25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70267"/>
              </p:ext>
            </p:extLst>
          </p:nvPr>
        </p:nvGraphicFramePr>
        <p:xfrm>
          <a:off x="2401618" y="3357271"/>
          <a:ext cx="720000" cy="720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EA2E6D9-542E-46A7-A1B5-8F0A7DEDB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132429"/>
              </p:ext>
            </p:extLst>
          </p:nvPr>
        </p:nvGraphicFramePr>
        <p:xfrm>
          <a:off x="3121618" y="2626692"/>
          <a:ext cx="720000" cy="720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AF65803-804A-4D73-9FD5-F7F28742A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78839"/>
              </p:ext>
            </p:extLst>
          </p:nvPr>
        </p:nvGraphicFramePr>
        <p:xfrm>
          <a:off x="2401618" y="2626743"/>
          <a:ext cx="720000" cy="720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0368171C-28C4-499E-B438-959F9FA81C4D}"/>
              </a:ext>
            </a:extLst>
          </p:cNvPr>
          <p:cNvGrpSpPr/>
          <p:nvPr/>
        </p:nvGrpSpPr>
        <p:grpSpPr>
          <a:xfrm>
            <a:off x="7974314" y="4241984"/>
            <a:ext cx="2258513" cy="571293"/>
            <a:chOff x="5495490" y="2369713"/>
            <a:chExt cx="5103823" cy="1170882"/>
          </a:xfrm>
          <a:solidFill>
            <a:srgbClr val="FFFF99"/>
          </a:solidFill>
        </p:grpSpPr>
        <p:sp>
          <p:nvSpPr>
            <p:cNvPr id="23" name="Rounded Rectangle 33">
              <a:extLst>
                <a:ext uri="{FF2B5EF4-FFF2-40B4-BE49-F238E27FC236}">
                  <a16:creationId xmlns:a16="http://schemas.microsoft.com/office/drawing/2014/main" id="{863DF261-3AD8-41E1-9FE4-266C4C7445C3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FE25B2-7C2E-4EB6-87E0-208A68DEE64D}"/>
                </a:ext>
              </a:extLst>
            </p:cNvPr>
            <p:cNvSpPr txBox="1"/>
            <p:nvPr/>
          </p:nvSpPr>
          <p:spPr>
            <a:xfrm>
              <a:off x="5620607" y="2434876"/>
              <a:ext cx="4780710" cy="8200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000" b="1" kern="0" dirty="0">
                  <a:solidFill>
                    <a:srgbClr val="FF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وحدة مربعة واحدة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EE49DE-EDB1-4906-A735-E55274CE90CD}"/>
              </a:ext>
            </a:extLst>
          </p:cNvPr>
          <p:cNvGrpSpPr/>
          <p:nvPr/>
        </p:nvGrpSpPr>
        <p:grpSpPr>
          <a:xfrm>
            <a:off x="5129181" y="4302179"/>
            <a:ext cx="2258513" cy="571293"/>
            <a:chOff x="5495490" y="2369713"/>
            <a:chExt cx="5103823" cy="1170882"/>
          </a:xfrm>
          <a:solidFill>
            <a:srgbClr val="FFFF99"/>
          </a:solidFill>
        </p:grpSpPr>
        <p:sp>
          <p:nvSpPr>
            <p:cNvPr id="26" name="Rounded Rectangle 37">
              <a:extLst>
                <a:ext uri="{FF2B5EF4-FFF2-40B4-BE49-F238E27FC236}">
                  <a16:creationId xmlns:a16="http://schemas.microsoft.com/office/drawing/2014/main" id="{D6DBB2D7-3015-4453-9982-905868CBCB2E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86B2B2-2FF8-49DD-847C-E160168B3B35}"/>
                </a:ext>
              </a:extLst>
            </p:cNvPr>
            <p:cNvSpPr txBox="1"/>
            <p:nvPr/>
          </p:nvSpPr>
          <p:spPr>
            <a:xfrm>
              <a:off x="5620607" y="2434876"/>
              <a:ext cx="4780710" cy="8200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000" b="1" kern="0" dirty="0">
                  <a:solidFill>
                    <a:srgbClr val="FF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وحدتان مربعتان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8EC282-07CC-43C8-86C2-461A2F56AFE4}"/>
              </a:ext>
            </a:extLst>
          </p:cNvPr>
          <p:cNvGrpSpPr/>
          <p:nvPr/>
        </p:nvGrpSpPr>
        <p:grpSpPr>
          <a:xfrm>
            <a:off x="2059557" y="4316523"/>
            <a:ext cx="2258513" cy="571293"/>
            <a:chOff x="5495490" y="2369713"/>
            <a:chExt cx="5103823" cy="1170882"/>
          </a:xfrm>
          <a:solidFill>
            <a:srgbClr val="FFFF99"/>
          </a:solidFill>
        </p:grpSpPr>
        <p:sp>
          <p:nvSpPr>
            <p:cNvPr id="29" name="Rounded Rectangle 40">
              <a:extLst>
                <a:ext uri="{FF2B5EF4-FFF2-40B4-BE49-F238E27FC236}">
                  <a16:creationId xmlns:a16="http://schemas.microsoft.com/office/drawing/2014/main" id="{3A3E8E35-A77B-493E-AE47-3D42EA7E6849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ED71D1-980F-4FF3-92E0-FE629C6754D6}"/>
                </a:ext>
              </a:extLst>
            </p:cNvPr>
            <p:cNvSpPr txBox="1"/>
            <p:nvPr/>
          </p:nvSpPr>
          <p:spPr>
            <a:xfrm>
              <a:off x="5620607" y="2434876"/>
              <a:ext cx="4780710" cy="8200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000" b="1" kern="0" dirty="0">
                  <a:solidFill>
                    <a:srgbClr val="FF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4وحدات مربعة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77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018275"/>
              </p:ext>
            </p:extLst>
          </p:nvPr>
        </p:nvGraphicFramePr>
        <p:xfrm>
          <a:off x="864208" y="3074242"/>
          <a:ext cx="2926800" cy="2962547"/>
        </p:xfrm>
        <a:graphic>
          <a:graphicData uri="http://schemas.openxmlformats.org/drawingml/2006/table">
            <a:tbl>
              <a:tblPr rtl="1" firstRow="1" bandRow="1"/>
              <a:tblGrid>
                <a:gridCol w="358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endParaRPr lang="ar-BH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27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096990" y="-1242039"/>
            <a:ext cx="8481374" cy="3074421"/>
            <a:chOff x="1934944" y="-1383762"/>
            <a:chExt cx="8481374" cy="4379935"/>
          </a:xfrm>
          <a:solidFill>
            <a:srgbClr val="EEEEEE"/>
          </a:solidFill>
        </p:grpSpPr>
        <p:grpSp>
          <p:nvGrpSpPr>
            <p:cNvPr id="29" name="Group 28"/>
            <p:cNvGrpSpPr/>
            <p:nvPr/>
          </p:nvGrpSpPr>
          <p:grpSpPr>
            <a:xfrm>
              <a:off x="1934944" y="2040001"/>
              <a:ext cx="8481374" cy="956172"/>
              <a:chOff x="5686353" y="2368568"/>
              <a:chExt cx="4816350" cy="439655"/>
            </a:xfrm>
            <a:grpFill/>
          </p:grpSpPr>
          <p:sp>
            <p:nvSpPr>
              <p:cNvPr id="45" name="Rounded Rectangle 44"/>
              <p:cNvSpPr/>
              <p:nvPr/>
            </p:nvSpPr>
            <p:spPr>
              <a:xfrm>
                <a:off x="6579490" y="2368568"/>
                <a:ext cx="3923213" cy="439655"/>
              </a:xfrm>
              <a:prstGeom prst="roundRect">
                <a:avLst/>
              </a:prstGeom>
              <a:grp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2000">
                  <a:latin typeface="Dubai Medium" panose="020B0603030403030204" pitchFamily="34" charset="-78"/>
                  <a:cs typeface="Dubai Medium" panose="020B0603030403030204" pitchFamily="34" charset="-78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686353" y="2455709"/>
                <a:ext cx="4780709" cy="262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BH" sz="2000" b="1" kern="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يمكننا إيجاد مساحة الشكل بعد المربعات التي تغطي سطحه 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544865" y="-1383762"/>
              <a:ext cx="2334671" cy="6753"/>
              <a:chOff x="7863840" y="570498"/>
              <a:chExt cx="2334671" cy="6753"/>
            </a:xfrm>
            <a:grpFill/>
          </p:grpSpPr>
          <p:cxnSp>
            <p:nvCxnSpPr>
              <p:cNvPr id="43" name="Straight Connector 42"/>
              <p:cNvCxnSpPr/>
              <p:nvPr/>
            </p:nvCxnSpPr>
            <p:spPr>
              <a:xfrm rot="10800000" flipH="1" flipV="1">
                <a:off x="7863840" y="577251"/>
                <a:ext cx="20160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 flipV="1">
                <a:off x="9996957" y="570498"/>
                <a:ext cx="201554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/>
          <p:cNvGrpSpPr/>
          <p:nvPr/>
        </p:nvGrpSpPr>
        <p:grpSpPr>
          <a:xfrm>
            <a:off x="2466562" y="1969339"/>
            <a:ext cx="7249991" cy="835377"/>
            <a:chOff x="5495490" y="2369713"/>
            <a:chExt cx="5103823" cy="1170882"/>
          </a:xfrm>
          <a:solidFill>
            <a:srgbClr val="FFFF99"/>
          </a:solidFill>
        </p:grpSpPr>
        <p:sp>
          <p:nvSpPr>
            <p:cNvPr id="48" name="Rounded Rectangle 47"/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20606" y="2407380"/>
              <a:ext cx="4780710" cy="1081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400" b="1" kern="0" dirty="0">
                  <a:solidFill>
                    <a:srgbClr val="FF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أوجد مساحة الشكل المجاور 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221850" y="3454457"/>
            <a:ext cx="2201071" cy="1852124"/>
            <a:chOff x="2100475" y="3374265"/>
            <a:chExt cx="2201071" cy="185212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125014" y="4108364"/>
              <a:ext cx="0" cy="1116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301544" y="3374265"/>
              <a:ext cx="2" cy="18521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>
              <a:off x="3180475" y="4108969"/>
              <a:ext cx="0" cy="21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846231" y="3398854"/>
              <a:ext cx="1433699" cy="1432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2125014" y="4165563"/>
              <a:ext cx="721217" cy="66569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3991734" y="3176309"/>
            <a:ext cx="76927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4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الخطوة 1 : </a:t>
            </a:r>
            <a:r>
              <a:rPr lang="ar-BH" sz="24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عد المربعات الكاملة في الشكل 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4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13</a:t>
            </a:r>
            <a:r>
              <a:rPr lang="ar-BH" sz="24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 مربع كامل = </a:t>
            </a:r>
            <a:r>
              <a:rPr lang="ar-BH" sz="24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13</a:t>
            </a:r>
            <a:r>
              <a:rPr lang="ar-BH" sz="24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 وحدة مربعة </a:t>
            </a:r>
            <a:endParaRPr lang="ar-BH" sz="2800" b="1" kern="0" dirty="0">
              <a:solidFill>
                <a:srgbClr val="FF0000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615849" y="4325641"/>
            <a:ext cx="7075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4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الخطوة 2 : </a:t>
            </a:r>
            <a:r>
              <a:rPr lang="ar-BH" sz="24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عد أنصاف المربعات في الشكل 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4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6</a:t>
            </a:r>
            <a:r>
              <a:rPr lang="ar-BH" sz="24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 أنصاف مربعات = </a:t>
            </a:r>
            <a:r>
              <a:rPr lang="ar-BH" sz="24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</a:t>
            </a:r>
            <a:r>
              <a:rPr lang="ar-BH" sz="24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 وحدات مربعة </a:t>
            </a:r>
            <a:endParaRPr lang="ar-BH" sz="2800" b="1" kern="0" dirty="0">
              <a:solidFill>
                <a:srgbClr val="FF0000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19462" y="5525706"/>
            <a:ext cx="8152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4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الخطوة 3 : </a:t>
            </a:r>
            <a:r>
              <a:rPr lang="ar-BH" sz="24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اجمع عدد المربعات الكاملة و أنصاف المربعات 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4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13</a:t>
            </a:r>
            <a:r>
              <a:rPr lang="ar-BH" sz="24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وحدة مربعة + </a:t>
            </a:r>
            <a:r>
              <a:rPr lang="ar-BH" sz="24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</a:t>
            </a:r>
            <a:r>
              <a:rPr lang="ar-BH" sz="24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وحدات مربعة = </a:t>
            </a:r>
            <a:r>
              <a:rPr lang="ar-BH" sz="24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16</a:t>
            </a:r>
            <a:r>
              <a:rPr lang="ar-BH" sz="24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وحدة مربعة </a:t>
            </a:r>
            <a:endParaRPr lang="ar-BH" sz="2800" b="1" kern="0" dirty="0">
              <a:solidFill>
                <a:srgbClr val="FF0000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pSp>
        <p:nvGrpSpPr>
          <p:cNvPr id="30" name="مجموعة 631">
            <a:extLst>
              <a:ext uri="{FF2B5EF4-FFF2-40B4-BE49-F238E27FC236}">
                <a16:creationId xmlns:a16="http://schemas.microsoft.com/office/drawing/2014/main" id="{D611F2C6-147A-4EE9-A3CA-C2C7E586C34C}"/>
              </a:ext>
            </a:extLst>
          </p:cNvPr>
          <p:cNvGrpSpPr/>
          <p:nvPr/>
        </p:nvGrpSpPr>
        <p:grpSpPr>
          <a:xfrm>
            <a:off x="9275651" y="223253"/>
            <a:ext cx="2556143" cy="659071"/>
            <a:chOff x="1967405" y="2087222"/>
            <a:chExt cx="2556143" cy="659071"/>
          </a:xfrm>
        </p:grpSpPr>
        <p:sp>
          <p:nvSpPr>
            <p:cNvPr id="32" name="مستطيل 632">
              <a:extLst>
                <a:ext uri="{FF2B5EF4-FFF2-40B4-BE49-F238E27FC236}">
                  <a16:creationId xmlns:a16="http://schemas.microsoft.com/office/drawing/2014/main" id="{C68EB2EF-A2D6-410F-84BB-6D0E455B8659}"/>
                </a:ext>
              </a:extLst>
            </p:cNvPr>
            <p:cNvSpPr/>
            <p:nvPr/>
          </p:nvSpPr>
          <p:spPr>
            <a:xfrm>
              <a:off x="1967405" y="2150772"/>
              <a:ext cx="2556143" cy="595521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33" name="مربع نص 636">
              <a:extLst>
                <a:ext uri="{FF2B5EF4-FFF2-40B4-BE49-F238E27FC236}">
                  <a16:creationId xmlns:a16="http://schemas.microsoft.com/office/drawing/2014/main" id="{B72801C2-BE4B-4AC9-B162-E97F455549B6}"/>
                </a:ext>
              </a:extLst>
            </p:cNvPr>
            <p:cNvSpPr txBox="1"/>
            <p:nvPr/>
          </p:nvSpPr>
          <p:spPr>
            <a:xfrm>
              <a:off x="2762874" y="2087222"/>
              <a:ext cx="965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dirty="0">
                  <a:solidFill>
                    <a:schemeClr val="bg1"/>
                  </a:solidFill>
                  <a:latin typeface="Dubai Medium" panose="020B0603030403030204" pitchFamily="34" charset="-78"/>
                  <a:ea typeface="Hayah" panose="020B0800040000020004" pitchFamily="34" charset="-78"/>
                  <a:cs typeface="Dubai Medium" panose="020B0603030403030204" pitchFamily="34" charset="-78"/>
                </a:rPr>
                <a:t>مثال</a:t>
              </a:r>
              <a:endParaRPr lang="ar-BH" sz="2000" dirty="0">
                <a:solidFill>
                  <a:schemeClr val="bg1"/>
                </a:solidFill>
                <a:latin typeface="Dubai Medium" panose="020B0603030403030204" pitchFamily="34" charset="-78"/>
                <a:ea typeface="Calibri" panose="020F0502020204030204" pitchFamily="34" charset="0"/>
                <a:cs typeface="Dubai Medium" panose="020B0603030403030204" pitchFamily="34" charset="-78"/>
              </a:endParaRPr>
            </a:p>
          </p:txBody>
        </p:sp>
        <p:pic>
          <p:nvPicPr>
            <p:cNvPr id="34" name="صورة 634">
              <a:extLst>
                <a:ext uri="{FF2B5EF4-FFF2-40B4-BE49-F238E27FC236}">
                  <a16:creationId xmlns:a16="http://schemas.microsoft.com/office/drawing/2014/main" id="{BFB221D0-3AF0-4572-AF7F-E189C3A4E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3381" y="2272585"/>
              <a:ext cx="337161" cy="337161"/>
            </a:xfrm>
            <a:prstGeom prst="rect">
              <a:avLst/>
            </a:prstGeom>
          </p:spPr>
        </p:pic>
        <p:pic>
          <p:nvPicPr>
            <p:cNvPr id="35" name="صورة 635">
              <a:extLst>
                <a:ext uri="{FF2B5EF4-FFF2-40B4-BE49-F238E27FC236}">
                  <a16:creationId xmlns:a16="http://schemas.microsoft.com/office/drawing/2014/main" id="{23DCD1E4-A199-4023-B234-ACA9A4B50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768" y="2290981"/>
              <a:ext cx="337161" cy="337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85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229">
            <a:extLst>
              <a:ext uri="{FF2B5EF4-FFF2-40B4-BE49-F238E27FC236}">
                <a16:creationId xmlns:a16="http://schemas.microsoft.com/office/drawing/2014/main" id="{07C78726-94E5-45EA-A32B-1116B64B2AD9}"/>
              </a:ext>
            </a:extLst>
          </p:cNvPr>
          <p:cNvGrpSpPr/>
          <p:nvPr/>
        </p:nvGrpSpPr>
        <p:grpSpPr>
          <a:xfrm>
            <a:off x="9295750" y="248932"/>
            <a:ext cx="2556143" cy="605814"/>
            <a:chOff x="1967405" y="2140479"/>
            <a:chExt cx="2556143" cy="605814"/>
          </a:xfrm>
        </p:grpSpPr>
        <p:sp>
          <p:nvSpPr>
            <p:cNvPr id="5" name="مستطيل 230">
              <a:extLst>
                <a:ext uri="{FF2B5EF4-FFF2-40B4-BE49-F238E27FC236}">
                  <a16:creationId xmlns:a16="http://schemas.microsoft.com/office/drawing/2014/main" id="{1C768BDA-5A29-4E4D-8924-8752BCF46BE6}"/>
                </a:ext>
              </a:extLst>
            </p:cNvPr>
            <p:cNvSpPr/>
            <p:nvPr/>
          </p:nvSpPr>
          <p:spPr>
            <a:xfrm>
              <a:off x="1967405" y="2150772"/>
              <a:ext cx="2556143" cy="595521"/>
            </a:xfrm>
            <a:prstGeom prst="rect">
              <a:avLst/>
            </a:prstGeom>
            <a:solidFill>
              <a:srgbClr val="079407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160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6" name="مربع نص 237">
              <a:extLst>
                <a:ext uri="{FF2B5EF4-FFF2-40B4-BE49-F238E27FC236}">
                  <a16:creationId xmlns:a16="http://schemas.microsoft.com/office/drawing/2014/main" id="{BFCA2AFF-D6FF-4BFC-B104-363133EF141C}"/>
                </a:ext>
              </a:extLst>
            </p:cNvPr>
            <p:cNvSpPr txBox="1"/>
            <p:nvPr/>
          </p:nvSpPr>
          <p:spPr>
            <a:xfrm>
              <a:off x="2590980" y="2140479"/>
              <a:ext cx="1097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dirty="0">
                  <a:solidFill>
                    <a:schemeClr val="bg1"/>
                  </a:solidFill>
                  <a:latin typeface="Dubai Medium" panose="020B0603030403030204" pitchFamily="34" charset="-78"/>
                  <a:ea typeface="Hayah" panose="020B0800040000020004" pitchFamily="34" charset="-78"/>
                  <a:cs typeface="Dubai Medium" panose="020B0603030403030204" pitchFamily="34" charset="-78"/>
                </a:rPr>
                <a:t>تدريب</a:t>
              </a:r>
              <a:endParaRPr lang="ar-BH" dirty="0">
                <a:solidFill>
                  <a:schemeClr val="bg1"/>
                </a:solidFill>
                <a:latin typeface="Dubai Medium" panose="020B0603030403030204" pitchFamily="34" charset="-78"/>
                <a:ea typeface="Calibri" panose="020F0502020204030204" pitchFamily="34" charset="0"/>
                <a:cs typeface="Dubai Medium" panose="020B0603030403030204" pitchFamily="34" charset="-78"/>
              </a:endParaRPr>
            </a:p>
          </p:txBody>
        </p:sp>
        <p:pic>
          <p:nvPicPr>
            <p:cNvPr id="7" name="صورة 235">
              <a:extLst>
                <a:ext uri="{FF2B5EF4-FFF2-40B4-BE49-F238E27FC236}">
                  <a16:creationId xmlns:a16="http://schemas.microsoft.com/office/drawing/2014/main" id="{F2707B9F-D0B7-480C-A250-3299F3C53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3381" y="2272585"/>
              <a:ext cx="337161" cy="337161"/>
            </a:xfrm>
            <a:prstGeom prst="rect">
              <a:avLst/>
            </a:prstGeom>
          </p:spPr>
        </p:pic>
        <p:pic>
          <p:nvPicPr>
            <p:cNvPr id="8" name="صورة 236">
              <a:extLst>
                <a:ext uri="{FF2B5EF4-FFF2-40B4-BE49-F238E27FC236}">
                  <a16:creationId xmlns:a16="http://schemas.microsoft.com/office/drawing/2014/main" id="{63FFB838-5D85-461C-86F5-143928F0C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768" y="2290981"/>
              <a:ext cx="337161" cy="33716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4A0C1B-7CA0-46FB-A2F3-62AF0ACD5CB0}"/>
              </a:ext>
            </a:extLst>
          </p:cNvPr>
          <p:cNvGrpSpPr/>
          <p:nvPr/>
        </p:nvGrpSpPr>
        <p:grpSpPr>
          <a:xfrm>
            <a:off x="6167994" y="5485802"/>
            <a:ext cx="5835116" cy="1165709"/>
            <a:chOff x="5495490" y="3065662"/>
            <a:chExt cx="5547631" cy="113800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" name="Rounded Rectangle 47">
              <a:extLst>
                <a:ext uri="{FF2B5EF4-FFF2-40B4-BE49-F238E27FC236}">
                  <a16:creationId xmlns:a16="http://schemas.microsoft.com/office/drawing/2014/main" id="{6D4175F3-A5D5-41A1-969E-477268B7862F}"/>
                </a:ext>
              </a:extLst>
            </p:cNvPr>
            <p:cNvSpPr/>
            <p:nvPr/>
          </p:nvSpPr>
          <p:spPr>
            <a:xfrm>
              <a:off x="5495490" y="3071280"/>
              <a:ext cx="5547631" cy="1132385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836876-9950-4E98-B342-D2452B970584}"/>
                </a:ext>
              </a:extLst>
            </p:cNvPr>
            <p:cNvSpPr txBox="1"/>
            <p:nvPr/>
          </p:nvSpPr>
          <p:spPr>
            <a:xfrm>
              <a:off x="5510104" y="3065662"/>
              <a:ext cx="4780710" cy="3906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000" b="1" kern="0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عدد المربعات الكاملة = </a:t>
              </a:r>
              <a:r>
                <a:rPr lang="ar-BH" sz="2000" b="1" kern="0" dirty="0">
                  <a:solidFill>
                    <a:srgbClr val="FF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18</a:t>
              </a:r>
              <a:r>
                <a:rPr lang="ar-BH" sz="2000" b="1" kern="0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 سم مربع 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5055AB-D245-4CED-88F4-43F46FBD17F4}"/>
              </a:ext>
            </a:extLst>
          </p:cNvPr>
          <p:cNvCxnSpPr/>
          <p:nvPr/>
        </p:nvCxnSpPr>
        <p:spPr>
          <a:xfrm flipH="1">
            <a:off x="5989484" y="2396756"/>
            <a:ext cx="18295" cy="42440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6BED6F-C701-4A10-8DA7-B0E601A9F30F}"/>
              </a:ext>
            </a:extLst>
          </p:cNvPr>
          <p:cNvGrpSpPr/>
          <p:nvPr/>
        </p:nvGrpSpPr>
        <p:grpSpPr>
          <a:xfrm>
            <a:off x="193183" y="5470780"/>
            <a:ext cx="5645985" cy="1206490"/>
            <a:chOff x="5495490" y="3067473"/>
            <a:chExt cx="5547631" cy="113619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Rounded Rectangle 37">
              <a:extLst>
                <a:ext uri="{FF2B5EF4-FFF2-40B4-BE49-F238E27FC236}">
                  <a16:creationId xmlns:a16="http://schemas.microsoft.com/office/drawing/2014/main" id="{68884908-7AE9-4652-BE67-7C6CD774474E}"/>
                </a:ext>
              </a:extLst>
            </p:cNvPr>
            <p:cNvSpPr/>
            <p:nvPr/>
          </p:nvSpPr>
          <p:spPr>
            <a:xfrm>
              <a:off x="5495490" y="3071280"/>
              <a:ext cx="5547631" cy="1132385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07A5C9-12F5-42D8-B729-1E09EDD2CA0F}"/>
                </a:ext>
              </a:extLst>
            </p:cNvPr>
            <p:cNvSpPr txBox="1"/>
            <p:nvPr/>
          </p:nvSpPr>
          <p:spPr>
            <a:xfrm>
              <a:off x="5691305" y="3067473"/>
              <a:ext cx="4780710" cy="666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000" b="1" kern="0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عدد المربعات الكاملة = </a:t>
              </a:r>
              <a:r>
                <a:rPr lang="ar-BH" sz="2000" b="1" kern="0" dirty="0">
                  <a:solidFill>
                    <a:srgbClr val="FF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14</a:t>
              </a:r>
              <a:r>
                <a:rPr lang="ar-BH" sz="2000" b="1" kern="0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 سم مربع  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000" b="1" kern="0" dirty="0">
                  <a:solidFill>
                    <a:srgbClr val="FF0000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          </a:t>
              </a:r>
            </a:p>
          </p:txBody>
        </p:sp>
      </p:grpSp>
      <p:sp>
        <p:nvSpPr>
          <p:cNvPr id="16" name="Pentagon 39">
            <a:extLst>
              <a:ext uri="{FF2B5EF4-FFF2-40B4-BE49-F238E27FC236}">
                <a16:creationId xmlns:a16="http://schemas.microsoft.com/office/drawing/2014/main" id="{16A60C73-E62B-4D92-A494-AE6C61B01C35}"/>
              </a:ext>
            </a:extLst>
          </p:cNvPr>
          <p:cNvSpPr/>
          <p:nvPr/>
        </p:nvSpPr>
        <p:spPr>
          <a:xfrm rot="16200000" flipV="1">
            <a:off x="7618094" y="3152465"/>
            <a:ext cx="2176530" cy="1416676"/>
          </a:xfrm>
          <a:prstGeom prst="homePlate">
            <a:avLst/>
          </a:prstGeom>
          <a:solidFill>
            <a:srgbClr val="FFFFCC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FDDEE0-6396-4BE1-BC9B-C2523E3DA912}"/>
              </a:ext>
            </a:extLst>
          </p:cNvPr>
          <p:cNvSpPr txBox="1"/>
          <p:nvPr/>
        </p:nvSpPr>
        <p:spPr>
          <a:xfrm>
            <a:off x="5807386" y="5844267"/>
            <a:ext cx="5797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0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عدد أنصاف المربعات = </a:t>
            </a:r>
            <a:r>
              <a:rPr lang="ar-BH" sz="20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4</a:t>
            </a:r>
            <a:r>
              <a:rPr lang="ar-BH" sz="20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 انصاف = </a:t>
            </a:r>
            <a:r>
              <a:rPr lang="ar-BH" sz="20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</a:t>
            </a:r>
            <a:r>
              <a:rPr lang="ar-BH" sz="20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 سم مربع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5ABC45-677E-43FD-8052-AB149748DBB6}"/>
              </a:ext>
            </a:extLst>
          </p:cNvPr>
          <p:cNvSpPr txBox="1"/>
          <p:nvPr/>
        </p:nvSpPr>
        <p:spPr>
          <a:xfrm>
            <a:off x="6580458" y="6179116"/>
            <a:ext cx="5028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0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إذن مساحة الشكل = </a:t>
            </a:r>
            <a:r>
              <a:rPr lang="ar-BH" sz="20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18</a:t>
            </a:r>
            <a:r>
              <a:rPr lang="ar-BH" sz="20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+ </a:t>
            </a:r>
            <a:r>
              <a:rPr lang="ar-BH" sz="20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</a:t>
            </a:r>
            <a:r>
              <a:rPr lang="ar-BH" sz="20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 = </a:t>
            </a:r>
            <a:r>
              <a:rPr lang="ar-BH" sz="20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20</a:t>
            </a:r>
            <a:r>
              <a:rPr lang="ar-BH" sz="20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 سم مربع </a:t>
            </a:r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1A3685A9-67DA-467F-BED5-EAE866B5E150}"/>
              </a:ext>
            </a:extLst>
          </p:cNvPr>
          <p:cNvSpPr/>
          <p:nvPr/>
        </p:nvSpPr>
        <p:spPr>
          <a:xfrm>
            <a:off x="1986829" y="3110287"/>
            <a:ext cx="2125014" cy="1836000"/>
          </a:xfrm>
          <a:prstGeom prst="heart">
            <a:avLst/>
          </a:prstGeom>
          <a:solidFill>
            <a:srgbClr val="FFFFCC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36BD16-60CA-4571-983D-FC5DBA0B0056}"/>
              </a:ext>
            </a:extLst>
          </p:cNvPr>
          <p:cNvSpPr txBox="1"/>
          <p:nvPr/>
        </p:nvSpPr>
        <p:spPr>
          <a:xfrm>
            <a:off x="-260718" y="5803482"/>
            <a:ext cx="5797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0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عدد أجزاء المربعات </a:t>
            </a:r>
            <a:r>
              <a:rPr lang="ar-BH" sz="20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10</a:t>
            </a:r>
            <a:r>
              <a:rPr lang="ar-BH" sz="20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 أجزاء = </a:t>
            </a:r>
            <a:r>
              <a:rPr lang="ar-BH" sz="20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5</a:t>
            </a:r>
            <a:r>
              <a:rPr lang="ar-BH" sz="20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 سم مربع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B78785-EB34-4CE8-B6ED-E42A85750BFF}"/>
              </a:ext>
            </a:extLst>
          </p:cNvPr>
          <p:cNvSpPr txBox="1"/>
          <p:nvPr/>
        </p:nvSpPr>
        <p:spPr>
          <a:xfrm>
            <a:off x="313164" y="6189847"/>
            <a:ext cx="5420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0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إذن مساحة الشكل = </a:t>
            </a:r>
            <a:r>
              <a:rPr lang="ar-BH" sz="20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14</a:t>
            </a:r>
            <a:r>
              <a:rPr lang="ar-BH" sz="20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+ </a:t>
            </a:r>
            <a:r>
              <a:rPr lang="ar-BH" sz="20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5</a:t>
            </a:r>
            <a:r>
              <a:rPr lang="ar-BH" sz="20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 = </a:t>
            </a:r>
            <a:r>
              <a:rPr lang="ar-BH" sz="2000" b="1" kern="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19</a:t>
            </a:r>
            <a:r>
              <a:rPr lang="ar-BH" sz="2000" b="1" kern="0" dirty="0">
                <a:latin typeface="Dubai Medium" panose="020B0603030403030204" pitchFamily="34" charset="-78"/>
                <a:cs typeface="Dubai Medium" panose="020B0603030403030204" pitchFamily="34" charset="-78"/>
              </a:rPr>
              <a:t> سم </a:t>
            </a:r>
            <a:r>
              <a:rPr lang="ar-BH" sz="2000" b="1" kern="0">
                <a:latin typeface="Dubai Medium" panose="020B0603030403030204" pitchFamily="34" charset="-78"/>
                <a:cs typeface="Dubai Medium" panose="020B0603030403030204" pitchFamily="34" charset="-78"/>
              </a:rPr>
              <a:t>مربع تقريبًا </a:t>
            </a:r>
            <a:endParaRPr lang="ar-BH" sz="2000" b="1" kern="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166F1B7-0EB9-44D9-A104-F00413B40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107608"/>
              </p:ext>
            </p:extLst>
          </p:nvPr>
        </p:nvGraphicFramePr>
        <p:xfrm>
          <a:off x="1575408" y="2382873"/>
          <a:ext cx="2926800" cy="2962547"/>
        </p:xfrm>
        <a:graphic>
          <a:graphicData uri="http://schemas.openxmlformats.org/drawingml/2006/table">
            <a:tbl>
              <a:tblPr rtl="1" firstRow="1" bandRow="1"/>
              <a:tblGrid>
                <a:gridCol w="358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endParaRPr lang="ar-BH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27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66C4D39-851F-4327-82C1-37833738D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643287"/>
              </p:ext>
            </p:extLst>
          </p:nvPr>
        </p:nvGraphicFramePr>
        <p:xfrm>
          <a:off x="7252027" y="2355244"/>
          <a:ext cx="2926800" cy="2962547"/>
        </p:xfrm>
        <a:graphic>
          <a:graphicData uri="http://schemas.openxmlformats.org/drawingml/2006/table">
            <a:tbl>
              <a:tblPr rtl="1" firstRow="1" bandRow="1"/>
              <a:tblGrid>
                <a:gridCol w="358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endParaRPr lang="ar-BH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27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69214290-E685-4FCA-916F-3FFE75AC38B5}"/>
              </a:ext>
            </a:extLst>
          </p:cNvPr>
          <p:cNvGrpSpPr/>
          <p:nvPr/>
        </p:nvGrpSpPr>
        <p:grpSpPr>
          <a:xfrm>
            <a:off x="1495686" y="-1938417"/>
            <a:ext cx="8987595" cy="3960000"/>
            <a:chOff x="1428715" y="-1383762"/>
            <a:chExt cx="8987595" cy="4438498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B901C9-D482-469B-ACBF-E3A2B641C058}"/>
                </a:ext>
              </a:extLst>
            </p:cNvPr>
            <p:cNvGrpSpPr/>
            <p:nvPr/>
          </p:nvGrpSpPr>
          <p:grpSpPr>
            <a:xfrm>
              <a:off x="1428715" y="1931221"/>
              <a:ext cx="8987595" cy="1123515"/>
              <a:chOff x="5398880" y="2318553"/>
              <a:chExt cx="5103823" cy="516601"/>
            </a:xfrm>
            <a:grpFill/>
          </p:grpSpPr>
          <p:sp>
            <p:nvSpPr>
              <p:cNvPr id="29" name="Rounded Rectangle 44">
                <a:extLst>
                  <a:ext uri="{FF2B5EF4-FFF2-40B4-BE49-F238E27FC236}">
                    <a16:creationId xmlns:a16="http://schemas.microsoft.com/office/drawing/2014/main" id="{319AA776-44CE-44DD-9604-AE9B452B4BB2}"/>
                  </a:ext>
                </a:extLst>
              </p:cNvPr>
              <p:cNvSpPr/>
              <p:nvPr/>
            </p:nvSpPr>
            <p:spPr>
              <a:xfrm>
                <a:off x="5398880" y="2318553"/>
                <a:ext cx="5103823" cy="516601"/>
              </a:xfrm>
              <a:prstGeom prst="roundRect">
                <a:avLst/>
              </a:prstGeom>
              <a:grp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sz="1600" dirty="0">
                  <a:latin typeface="Dubai Medium" panose="020B0603030403030204" pitchFamily="34" charset="-78"/>
                  <a:cs typeface="Dubai Medium" panose="020B0603030403030204" pitchFamily="34" charset="-78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5A82D21-2090-4402-82F2-D247A68AB969}"/>
                  </a:ext>
                </a:extLst>
              </p:cNvPr>
              <p:cNvSpPr txBox="1"/>
              <p:nvPr/>
            </p:nvSpPr>
            <p:spPr>
              <a:xfrm>
                <a:off x="5619163" y="2437943"/>
                <a:ext cx="4780709" cy="23792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BH" sz="2400" b="1" kern="0" dirty="0">
                    <a:latin typeface="Dubai Medium" panose="020B0603030403030204" pitchFamily="34" charset="-78"/>
                    <a:cs typeface="Dubai Medium" panose="020B0603030403030204" pitchFamily="34" charset="-78"/>
                  </a:rPr>
                  <a:t>قدر مساحة كل شكل مما يأتي، حيث كل مربع يمثل سنتيمترًا مربعًا: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722BA98-1631-429F-885A-9A330482D3A7}"/>
                </a:ext>
              </a:extLst>
            </p:cNvPr>
            <p:cNvGrpSpPr/>
            <p:nvPr/>
          </p:nvGrpSpPr>
          <p:grpSpPr>
            <a:xfrm>
              <a:off x="2544865" y="-1383762"/>
              <a:ext cx="2334671" cy="6753"/>
              <a:chOff x="7863840" y="570498"/>
              <a:chExt cx="2334671" cy="6753"/>
            </a:xfrm>
            <a:grpFill/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4A0C8F3-FA3D-4587-8C77-AF6350871CC3}"/>
                  </a:ext>
                </a:extLst>
              </p:cNvPr>
              <p:cNvCxnSpPr/>
              <p:nvPr/>
            </p:nvCxnSpPr>
            <p:spPr>
              <a:xfrm rot="10800000" flipH="1" flipV="1">
                <a:off x="7863840" y="577251"/>
                <a:ext cx="201600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16BA045-7A1E-4665-897F-56E7E3D1A52E}"/>
                  </a:ext>
                </a:extLst>
              </p:cNvPr>
              <p:cNvCxnSpPr/>
              <p:nvPr/>
            </p:nvCxnSpPr>
            <p:spPr>
              <a:xfrm rot="10800000" flipV="1">
                <a:off x="9996957" y="570498"/>
                <a:ext cx="201554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020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50794D-A907-4B75-B4F2-361BCEBACDA4}"/>
              </a:ext>
            </a:extLst>
          </p:cNvPr>
          <p:cNvSpPr txBox="1">
            <a:spLocks/>
          </p:cNvSpPr>
          <p:nvPr/>
        </p:nvSpPr>
        <p:spPr>
          <a:xfrm>
            <a:off x="3663509" y="2277324"/>
            <a:ext cx="4864982" cy="11516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5400" dirty="0">
                <a:solidFill>
                  <a:srgbClr val="FFFF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التقييم والمراجعة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B60F0FD-51A0-48AC-8DF6-705FBA01C6FB}"/>
              </a:ext>
            </a:extLst>
          </p:cNvPr>
          <p:cNvSpPr txBox="1">
            <a:spLocks/>
          </p:cNvSpPr>
          <p:nvPr/>
        </p:nvSpPr>
        <p:spPr>
          <a:xfrm>
            <a:off x="3382932" y="3940233"/>
            <a:ext cx="5309756" cy="631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BH" sz="3600" dirty="0">
                <a:solidFill>
                  <a:srgbClr val="0099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أسئلة وحلولها في الشرائح التالية</a:t>
            </a:r>
          </a:p>
        </p:txBody>
      </p:sp>
    </p:spTree>
    <p:extLst>
      <p:ext uri="{BB962C8B-B14F-4D97-AF65-F5344CB8AC3E}">
        <p14:creationId xmlns:p14="http://schemas.microsoft.com/office/powerpoint/2010/main" val="104976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566B86F-D938-4EBF-9187-5E1B1194A314}"/>
              </a:ext>
            </a:extLst>
          </p:cNvPr>
          <p:cNvGrpSpPr/>
          <p:nvPr/>
        </p:nvGrpSpPr>
        <p:grpSpPr>
          <a:xfrm>
            <a:off x="371591" y="1866412"/>
            <a:ext cx="11418994" cy="900000"/>
            <a:chOff x="5495490" y="2369713"/>
            <a:chExt cx="5103823" cy="1170882"/>
          </a:xfrm>
          <a:solidFill>
            <a:srgbClr val="FFFF99"/>
          </a:solidFill>
        </p:grpSpPr>
        <p:sp>
          <p:nvSpPr>
            <p:cNvPr id="9" name="Rounded Rectangle 47">
              <a:extLst>
                <a:ext uri="{FF2B5EF4-FFF2-40B4-BE49-F238E27FC236}">
                  <a16:creationId xmlns:a16="http://schemas.microsoft.com/office/drawing/2014/main" id="{4ECACD80-3D69-4E7E-9BF4-426F692EBD96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AAF785-9CA7-4819-88D0-3529C5B2F427}"/>
                </a:ext>
              </a:extLst>
            </p:cNvPr>
            <p:cNvSpPr txBox="1"/>
            <p:nvPr/>
          </p:nvSpPr>
          <p:spPr>
            <a:xfrm>
              <a:off x="5620606" y="2651498"/>
              <a:ext cx="4780710" cy="6006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400" b="1" kern="0" dirty="0">
                  <a:solidFill>
                    <a:srgbClr val="FF0000"/>
                  </a:solidFill>
                  <a:latin typeface="Arabic Typesetting" panose="03020402040406030203" pitchFamily="66" charset="-78"/>
                </a:rPr>
                <a:t>قدر</a:t>
              </a:r>
              <a:r>
                <a:rPr lang="ar-BH" sz="2400" b="1" kern="0" dirty="0">
                  <a:solidFill>
                    <a:srgbClr val="FF0000"/>
                  </a:solidFill>
                  <a:latin typeface="Arabic Typesetting" panose="03020402040406030203" pitchFamily="66" charset="-78"/>
                  <a:cs typeface="+mn-cs"/>
                </a:rPr>
                <a:t> مساحة المخطط المجاور بالوحدات المربعة إذا كان كل مربع على المخطط يمثل وحدة مربعة 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0D5DA3C-F4C5-4E74-A104-360E67192931}"/>
              </a:ext>
            </a:extLst>
          </p:cNvPr>
          <p:cNvSpPr txBox="1"/>
          <p:nvPr/>
        </p:nvSpPr>
        <p:spPr>
          <a:xfrm>
            <a:off x="4868214" y="171932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ar-BH" dirty="0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B37670AD-B980-40DB-8C57-F32C1E5DE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94166"/>
              </p:ext>
            </p:extLst>
          </p:nvPr>
        </p:nvGraphicFramePr>
        <p:xfrm>
          <a:off x="5144830" y="2983006"/>
          <a:ext cx="2926800" cy="2993027"/>
        </p:xfrm>
        <a:graphic>
          <a:graphicData uri="http://schemas.openxmlformats.org/drawingml/2006/table">
            <a:tbl>
              <a:tblPr rtl="1" firstRow="1" bandRow="1"/>
              <a:tblGrid>
                <a:gridCol w="358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endParaRPr lang="ar-BH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27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221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8" name="مجموعة 23">
            <a:extLst>
              <a:ext uri="{FF2B5EF4-FFF2-40B4-BE49-F238E27FC236}">
                <a16:creationId xmlns:a16="http://schemas.microsoft.com/office/drawing/2014/main" id="{E7A6CBA3-AB23-4BCD-949D-131B50046F17}"/>
              </a:ext>
            </a:extLst>
          </p:cNvPr>
          <p:cNvGrpSpPr/>
          <p:nvPr/>
        </p:nvGrpSpPr>
        <p:grpSpPr>
          <a:xfrm>
            <a:off x="10875605" y="143344"/>
            <a:ext cx="1114004" cy="1719875"/>
            <a:chOff x="10975497" y="80652"/>
            <a:chExt cx="1114004" cy="1719875"/>
          </a:xfrm>
        </p:grpSpPr>
        <p:sp>
          <p:nvSpPr>
            <p:cNvPr id="49" name="مستطيل 24">
              <a:extLst>
                <a:ext uri="{FF2B5EF4-FFF2-40B4-BE49-F238E27FC236}">
                  <a16:creationId xmlns:a16="http://schemas.microsoft.com/office/drawing/2014/main" id="{F6D97B06-CAD8-4064-AE90-DC51FDFE4BDB}"/>
                </a:ext>
              </a:extLst>
            </p:cNvPr>
            <p:cNvSpPr/>
            <p:nvPr/>
          </p:nvSpPr>
          <p:spPr>
            <a:xfrm>
              <a:off x="10975497" y="113059"/>
              <a:ext cx="1114004" cy="157113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ar-BH"/>
            </a:p>
          </p:txBody>
        </p:sp>
        <p:sp>
          <p:nvSpPr>
            <p:cNvPr id="50" name="مربع نص 25">
              <a:extLst>
                <a:ext uri="{FF2B5EF4-FFF2-40B4-BE49-F238E27FC236}">
                  <a16:creationId xmlns:a16="http://schemas.microsoft.com/office/drawing/2014/main" id="{AD164B78-61EF-4D82-B0BB-245FE88A92D9}"/>
                </a:ext>
              </a:extLst>
            </p:cNvPr>
            <p:cNvSpPr txBox="1"/>
            <p:nvPr/>
          </p:nvSpPr>
          <p:spPr>
            <a:xfrm>
              <a:off x="10975497" y="80652"/>
              <a:ext cx="102633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3600" dirty="0">
                  <a:solidFill>
                    <a:srgbClr val="FF0000"/>
                  </a:solidFill>
                  <a:cs typeface="AGA Aladdin Regular" pitchFamily="2" charset="-78"/>
                </a:rPr>
                <a:t>سؤال</a:t>
              </a:r>
            </a:p>
          </p:txBody>
        </p:sp>
        <p:grpSp>
          <p:nvGrpSpPr>
            <p:cNvPr id="51" name="مجموعة 26">
              <a:extLst>
                <a:ext uri="{FF2B5EF4-FFF2-40B4-BE49-F238E27FC236}">
                  <a16:creationId xmlns:a16="http://schemas.microsoft.com/office/drawing/2014/main" id="{D118BFCD-A759-4B46-BC20-88BB87799AC3}"/>
                </a:ext>
              </a:extLst>
            </p:cNvPr>
            <p:cNvGrpSpPr/>
            <p:nvPr/>
          </p:nvGrpSpPr>
          <p:grpSpPr>
            <a:xfrm>
              <a:off x="11165123" y="692531"/>
              <a:ext cx="734752" cy="1107996"/>
              <a:chOff x="9354891" y="3565679"/>
              <a:chExt cx="631178" cy="904956"/>
            </a:xfrm>
          </p:grpSpPr>
          <p:sp>
            <p:nvSpPr>
              <p:cNvPr id="52" name="شكل بيضاوي 27">
                <a:extLst>
                  <a:ext uri="{FF2B5EF4-FFF2-40B4-BE49-F238E27FC236}">
                    <a16:creationId xmlns:a16="http://schemas.microsoft.com/office/drawing/2014/main" id="{5CCFC352-0330-4251-9D74-D3917CA663B2}"/>
                  </a:ext>
                </a:extLst>
              </p:cNvPr>
              <p:cNvSpPr/>
              <p:nvPr/>
            </p:nvSpPr>
            <p:spPr>
              <a:xfrm>
                <a:off x="9354891" y="3628439"/>
                <a:ext cx="631178" cy="6514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BH"/>
              </a:p>
            </p:txBody>
          </p:sp>
          <p:sp>
            <p:nvSpPr>
              <p:cNvPr id="53" name="مربع نص 28">
                <a:extLst>
                  <a:ext uri="{FF2B5EF4-FFF2-40B4-BE49-F238E27FC236}">
                    <a16:creationId xmlns:a16="http://schemas.microsoft.com/office/drawing/2014/main" id="{38E00A09-0351-4C6C-8E6F-86B913827C56}"/>
                  </a:ext>
                </a:extLst>
              </p:cNvPr>
              <p:cNvSpPr txBox="1"/>
              <p:nvPr/>
            </p:nvSpPr>
            <p:spPr>
              <a:xfrm>
                <a:off x="9631902" y="3565679"/>
                <a:ext cx="299405" cy="90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BH" sz="6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AGA Dimnah Regular" pitchFamily="2" charset="-78"/>
                  </a:rPr>
                  <a:t>1</a:t>
                </a:r>
              </a:p>
            </p:txBody>
          </p:sp>
        </p:grpSp>
      </p:grpSp>
      <p:sp>
        <p:nvSpPr>
          <p:cNvPr id="55" name="Teardrop 54">
            <a:extLst>
              <a:ext uri="{FF2B5EF4-FFF2-40B4-BE49-F238E27FC236}">
                <a16:creationId xmlns:a16="http://schemas.microsoft.com/office/drawing/2014/main" id="{FF66103E-7980-424F-A7F9-A2CFAAAA0555}"/>
              </a:ext>
            </a:extLst>
          </p:cNvPr>
          <p:cNvSpPr/>
          <p:nvPr/>
        </p:nvSpPr>
        <p:spPr>
          <a:xfrm>
            <a:off x="5529941" y="3373732"/>
            <a:ext cx="2177143" cy="1889680"/>
          </a:xfrm>
          <a:prstGeom prst="teardrop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2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799FDC2-BDC0-46ED-A219-24A40C33FD8D}"/>
              </a:ext>
            </a:extLst>
          </p:cNvPr>
          <p:cNvGrpSpPr/>
          <p:nvPr/>
        </p:nvGrpSpPr>
        <p:grpSpPr>
          <a:xfrm>
            <a:off x="371591" y="1866412"/>
            <a:ext cx="11418994" cy="900000"/>
            <a:chOff x="5495490" y="2369713"/>
            <a:chExt cx="5103823" cy="1170882"/>
          </a:xfrm>
          <a:solidFill>
            <a:srgbClr val="FFFF99"/>
          </a:solidFill>
        </p:grpSpPr>
        <p:sp>
          <p:nvSpPr>
            <p:cNvPr id="5" name="Rounded Rectangle 47">
              <a:extLst>
                <a:ext uri="{FF2B5EF4-FFF2-40B4-BE49-F238E27FC236}">
                  <a16:creationId xmlns:a16="http://schemas.microsoft.com/office/drawing/2014/main" id="{795B2A45-003E-4F56-9F77-047E2E3C1FF3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1127B3-DBC2-47F2-B2B4-8867DD1624A5}"/>
                </a:ext>
              </a:extLst>
            </p:cNvPr>
            <p:cNvSpPr txBox="1"/>
            <p:nvPr/>
          </p:nvSpPr>
          <p:spPr>
            <a:xfrm>
              <a:off x="5620606" y="2651498"/>
              <a:ext cx="4780710" cy="6006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400" b="1" kern="0" dirty="0">
                  <a:solidFill>
                    <a:srgbClr val="FF0000"/>
                  </a:solidFill>
                  <a:latin typeface="Arabic Typesetting" panose="03020402040406030203" pitchFamily="66" charset="-78"/>
                </a:rPr>
                <a:t>قدر</a:t>
              </a:r>
              <a:r>
                <a:rPr lang="ar-BH" sz="2400" b="1" kern="0" dirty="0">
                  <a:solidFill>
                    <a:srgbClr val="FF0000"/>
                  </a:solidFill>
                  <a:latin typeface="Arabic Typesetting" panose="03020402040406030203" pitchFamily="66" charset="-78"/>
                  <a:cs typeface="+mn-cs"/>
                </a:rPr>
                <a:t> مساحة المخطط المجاور بالوحدات المربعة إذا كان كل مربع على المخطط يمثل وحدة مربعة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D89BD4-FCBC-4509-82B8-72ADC1E556A5}"/>
              </a:ext>
            </a:extLst>
          </p:cNvPr>
          <p:cNvSpPr txBox="1"/>
          <p:nvPr/>
        </p:nvSpPr>
        <p:spPr>
          <a:xfrm>
            <a:off x="4868214" y="171932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ar-BH" dirty="0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0D364777-3C5D-4875-908A-7CC6FBC7B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519699"/>
              </p:ext>
            </p:extLst>
          </p:nvPr>
        </p:nvGraphicFramePr>
        <p:xfrm>
          <a:off x="4868214" y="2983006"/>
          <a:ext cx="2926800" cy="2993027"/>
        </p:xfrm>
        <a:graphic>
          <a:graphicData uri="http://schemas.openxmlformats.org/drawingml/2006/table">
            <a:tbl>
              <a:tblPr rtl="1" firstRow="1" bandRow="1"/>
              <a:tblGrid>
                <a:gridCol w="358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endParaRPr lang="ar-BH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27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221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" name="Rectangle: Diagonal Corners Snipped 40">
            <a:extLst>
              <a:ext uri="{FF2B5EF4-FFF2-40B4-BE49-F238E27FC236}">
                <a16:creationId xmlns:a16="http://schemas.microsoft.com/office/drawing/2014/main" id="{E6C73FFD-D044-42B2-B488-EF7755C400E0}"/>
              </a:ext>
            </a:extLst>
          </p:cNvPr>
          <p:cNvSpPr/>
          <p:nvPr/>
        </p:nvSpPr>
        <p:spPr>
          <a:xfrm>
            <a:off x="5259516" y="3316953"/>
            <a:ext cx="2142770" cy="1937217"/>
          </a:xfrm>
          <a:prstGeom prst="snip2Diag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2" name="مجموعة 23">
            <a:extLst>
              <a:ext uri="{FF2B5EF4-FFF2-40B4-BE49-F238E27FC236}">
                <a16:creationId xmlns:a16="http://schemas.microsoft.com/office/drawing/2014/main" id="{0A11B059-E382-455B-97D3-104B7B49FB38}"/>
              </a:ext>
            </a:extLst>
          </p:cNvPr>
          <p:cNvGrpSpPr/>
          <p:nvPr/>
        </p:nvGrpSpPr>
        <p:grpSpPr>
          <a:xfrm>
            <a:off x="10875605" y="126310"/>
            <a:ext cx="1114004" cy="1753943"/>
            <a:chOff x="10975497" y="92304"/>
            <a:chExt cx="1114004" cy="1753943"/>
          </a:xfrm>
        </p:grpSpPr>
        <p:sp>
          <p:nvSpPr>
            <p:cNvPr id="43" name="مستطيل 24">
              <a:extLst>
                <a:ext uri="{FF2B5EF4-FFF2-40B4-BE49-F238E27FC236}">
                  <a16:creationId xmlns:a16="http://schemas.microsoft.com/office/drawing/2014/main" id="{78B8EA9B-3B30-43F6-B7B9-D5A1BD68279C}"/>
                </a:ext>
              </a:extLst>
            </p:cNvPr>
            <p:cNvSpPr/>
            <p:nvPr/>
          </p:nvSpPr>
          <p:spPr>
            <a:xfrm>
              <a:off x="10975497" y="113059"/>
              <a:ext cx="1114004" cy="157113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endParaRPr lang="ar-BH"/>
            </a:p>
          </p:txBody>
        </p:sp>
        <p:sp>
          <p:nvSpPr>
            <p:cNvPr id="44" name="مربع نص 25">
              <a:extLst>
                <a:ext uri="{FF2B5EF4-FFF2-40B4-BE49-F238E27FC236}">
                  <a16:creationId xmlns:a16="http://schemas.microsoft.com/office/drawing/2014/main" id="{0C90CC30-DD15-45A6-AC57-17CE0C4A1F84}"/>
                </a:ext>
              </a:extLst>
            </p:cNvPr>
            <p:cNvSpPr txBox="1"/>
            <p:nvPr/>
          </p:nvSpPr>
          <p:spPr>
            <a:xfrm>
              <a:off x="10975497" y="92304"/>
              <a:ext cx="102633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3600" dirty="0">
                  <a:solidFill>
                    <a:srgbClr val="FF0000"/>
                  </a:solidFill>
                  <a:cs typeface="AGA Aladdin Regular" pitchFamily="2" charset="-78"/>
                </a:rPr>
                <a:t>سؤال</a:t>
              </a:r>
            </a:p>
          </p:txBody>
        </p:sp>
        <p:grpSp>
          <p:nvGrpSpPr>
            <p:cNvPr id="45" name="مجموعة 26">
              <a:extLst>
                <a:ext uri="{FF2B5EF4-FFF2-40B4-BE49-F238E27FC236}">
                  <a16:creationId xmlns:a16="http://schemas.microsoft.com/office/drawing/2014/main" id="{E76345DE-4DE8-4C35-AB6F-70476EC79ACE}"/>
                </a:ext>
              </a:extLst>
            </p:cNvPr>
            <p:cNvGrpSpPr/>
            <p:nvPr/>
          </p:nvGrpSpPr>
          <p:grpSpPr>
            <a:xfrm>
              <a:off x="11165123" y="738251"/>
              <a:ext cx="734752" cy="1107996"/>
              <a:chOff x="9354891" y="3603019"/>
              <a:chExt cx="631178" cy="904956"/>
            </a:xfrm>
          </p:grpSpPr>
          <p:sp>
            <p:nvSpPr>
              <p:cNvPr id="46" name="شكل بيضاوي 27">
                <a:extLst>
                  <a:ext uri="{FF2B5EF4-FFF2-40B4-BE49-F238E27FC236}">
                    <a16:creationId xmlns:a16="http://schemas.microsoft.com/office/drawing/2014/main" id="{D0BA61DF-5336-4746-B8DB-287076FFBF11}"/>
                  </a:ext>
                </a:extLst>
              </p:cNvPr>
              <p:cNvSpPr/>
              <p:nvPr/>
            </p:nvSpPr>
            <p:spPr>
              <a:xfrm>
                <a:off x="9354891" y="3628439"/>
                <a:ext cx="631178" cy="6514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BH"/>
              </a:p>
            </p:txBody>
          </p:sp>
          <p:sp>
            <p:nvSpPr>
              <p:cNvPr id="47" name="مربع نص 28">
                <a:extLst>
                  <a:ext uri="{FF2B5EF4-FFF2-40B4-BE49-F238E27FC236}">
                    <a16:creationId xmlns:a16="http://schemas.microsoft.com/office/drawing/2014/main" id="{FFA2A729-A8B7-46E0-BC1F-DACC303B11F6}"/>
                  </a:ext>
                </a:extLst>
              </p:cNvPr>
              <p:cNvSpPr txBox="1"/>
              <p:nvPr/>
            </p:nvSpPr>
            <p:spPr>
              <a:xfrm>
                <a:off x="9624047" y="3603019"/>
                <a:ext cx="299405" cy="90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BH" sz="6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AGA Dimnah Regular" pitchFamily="2" charset="-78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75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CFE17EA-47CC-4415-90AE-F43D78AACAD9}"/>
              </a:ext>
            </a:extLst>
          </p:cNvPr>
          <p:cNvSpPr txBox="1">
            <a:spLocks/>
          </p:cNvSpPr>
          <p:nvPr/>
        </p:nvSpPr>
        <p:spPr>
          <a:xfrm>
            <a:off x="3881090" y="865151"/>
            <a:ext cx="4864982" cy="11516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4000" dirty="0">
                <a:solidFill>
                  <a:srgbClr val="FFFF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الإجابات النموذجية</a:t>
            </a:r>
          </a:p>
        </p:txBody>
      </p:sp>
      <p:graphicFrame>
        <p:nvGraphicFramePr>
          <p:cNvPr id="7" name="جدول 4">
            <a:extLst>
              <a:ext uri="{FF2B5EF4-FFF2-40B4-BE49-F238E27FC236}">
                <a16:creationId xmlns:a16="http://schemas.microsoft.com/office/drawing/2014/main" id="{3349940F-EDD5-46B3-8404-E6B0B8A63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929365"/>
              </p:ext>
            </p:extLst>
          </p:nvPr>
        </p:nvGraphicFramePr>
        <p:xfrm>
          <a:off x="2269414" y="2940192"/>
          <a:ext cx="7653171" cy="2687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1057">
                  <a:extLst>
                    <a:ext uri="{9D8B030D-6E8A-4147-A177-3AD203B41FA5}">
                      <a16:colId xmlns:a16="http://schemas.microsoft.com/office/drawing/2014/main" val="1572495696"/>
                    </a:ext>
                  </a:extLst>
                </a:gridCol>
                <a:gridCol w="2551057">
                  <a:extLst>
                    <a:ext uri="{9D8B030D-6E8A-4147-A177-3AD203B41FA5}">
                      <a16:colId xmlns:a16="http://schemas.microsoft.com/office/drawing/2014/main" val="1368676182"/>
                    </a:ext>
                  </a:extLst>
                </a:gridCol>
                <a:gridCol w="2551057">
                  <a:extLst>
                    <a:ext uri="{9D8B030D-6E8A-4147-A177-3AD203B41FA5}">
                      <a16:colId xmlns:a16="http://schemas.microsoft.com/office/drawing/2014/main" val="3887160270"/>
                    </a:ext>
                  </a:extLst>
                </a:gridCol>
              </a:tblGrid>
              <a:tr h="1385539">
                <a:tc>
                  <a:txBody>
                    <a:bodyPr/>
                    <a:lstStyle/>
                    <a:p>
                      <a:pPr algn="ctr" rtl="1"/>
                      <a:r>
                        <a:rPr lang="ar-BH" sz="4800" dirty="0"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2</a:t>
                      </a:r>
                      <a:endParaRPr lang="en-US" sz="4800" dirty="0"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800" dirty="0"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1</a:t>
                      </a:r>
                      <a:endParaRPr lang="en-US" sz="4800" dirty="0"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السؤال</a:t>
                      </a:r>
                      <a:endParaRPr lang="en-US" sz="3600" dirty="0"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161171"/>
                  </a:ext>
                </a:extLst>
              </a:tr>
              <a:tr h="1301915"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29 تقريباً</a:t>
                      </a:r>
                      <a:endParaRPr lang="en-US" sz="3600" dirty="0"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25 تقريباً</a:t>
                      </a:r>
                      <a:endParaRPr lang="en-US" sz="3600" dirty="0"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الاجابة</a:t>
                      </a:r>
                      <a:endParaRPr lang="en-US" sz="3600" dirty="0"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381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835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3414</TotalTime>
  <Words>251</Words>
  <Application>Microsoft Office PowerPoint</Application>
  <PresentationFormat>شاشة عريضة</PresentationFormat>
  <Paragraphs>49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Arial</vt:lpstr>
      <vt:lpstr>Arabic Typesetting</vt:lpstr>
      <vt:lpstr>Dubai Medium</vt:lpstr>
      <vt:lpstr>Office Theme</vt:lpstr>
      <vt:lpstr>المساحة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owaisarabia@gmail.com</dc:creator>
  <cp:lastModifiedBy>pc-rv53</cp:lastModifiedBy>
  <cp:revision>177</cp:revision>
  <dcterms:created xsi:type="dcterms:W3CDTF">2019-12-03T18:00:30Z</dcterms:created>
  <dcterms:modified xsi:type="dcterms:W3CDTF">2022-06-01T04:33:56Z</dcterms:modified>
</cp:coreProperties>
</file>