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6" r:id="rId7"/>
    <p:sldId id="262" r:id="rId8"/>
    <p:sldId id="271" r:id="rId9"/>
    <p:sldId id="272" r:id="rId10"/>
    <p:sldId id="267" r:id="rId11"/>
    <p:sldId id="273" r:id="rId12"/>
    <p:sldId id="274" r:id="rId13"/>
    <p:sldId id="265" r:id="rId14"/>
  </p:sldIdLst>
  <p:sldSz cx="12192000" cy="6858000"/>
  <p:notesSz cx="6858000" cy="9144000"/>
  <p:defaultTextStyle>
    <a:defPPr>
      <a:defRPr lang="ar-B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8B5C27-E0A1-6AD4-1B68-23FF28CB87A1}" v="11" dt="2022-05-31T21:12:51.930"/>
    <p1510:client id="{BDCAD570-7569-2645-8B7F-9A1C24A6BCF5}" v="1" dt="2022-04-19T06:16:49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45" autoAdjust="0"/>
    <p:restoredTop sz="94660"/>
  </p:normalViewPr>
  <p:slideViewPr>
    <p:cSldViewPr snapToGrid="0">
      <p:cViewPr varScale="1">
        <p:scale>
          <a:sx n="95" d="100"/>
          <a:sy n="95" d="100"/>
        </p:scale>
        <p:origin x="9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909F-E049-4939-A770-B8D11D578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D6C7C-5852-49AD-8712-D9BAFCEC8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91697-61C0-4DA6-AE31-C9717754C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F7DB-D487-4316-B58C-2045EB0D9F0B}" type="datetimeFigureOut">
              <a:rPr lang="ar-BH" smtClean="0"/>
              <a:t>01/11/1443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B12A4-2B31-4299-A405-8DA3EC2BE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52387-A672-4F76-B12A-0067845C5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433B-E4F9-45BE-BFA5-8C07F88635E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04424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98789-B64F-4E3C-93B1-3FE90F37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92066-4210-48D9-8B66-17A3D2BDC9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9C01F-682E-4E2F-857E-F6B7C54EF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F7DB-D487-4316-B58C-2045EB0D9F0B}" type="datetimeFigureOut">
              <a:rPr lang="ar-BH" smtClean="0"/>
              <a:t>01/11/1443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419B0-5AC4-49A4-9F36-A4B8F3D1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C9F23-2245-46DD-8FA3-CCA9EC21B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433B-E4F9-45BE-BFA5-8C07F88635E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84036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F12D0-6250-4D69-A9C1-51CC8DFF5F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7E864-DC8C-4BEA-BBF9-D6599D90B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A5C88-794F-40AD-A0AA-07501934C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F7DB-D487-4316-B58C-2045EB0D9F0B}" type="datetimeFigureOut">
              <a:rPr lang="ar-BH" smtClean="0"/>
              <a:t>01/11/1443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AD9DA-2FCB-421A-BBA6-7F9761D2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0CAF3-141C-4CC4-9B26-F559E04B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433B-E4F9-45BE-BFA5-8C07F88635E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72032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969DE-26D8-462F-AE89-AFA916CDF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B38C2-3650-4A4F-BB7A-1780EDAA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2F6DC-DCCB-4045-BAAF-070B17F3B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F7DB-D487-4316-B58C-2045EB0D9F0B}" type="datetimeFigureOut">
              <a:rPr lang="ar-BH" smtClean="0"/>
              <a:t>01/11/1443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95897-FBB9-42A9-AAD7-2DC08C80C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46961-F86F-49F9-BC7B-1DAB01DB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433B-E4F9-45BE-BFA5-8C07F88635E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02850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A0265-7E6C-43D4-A645-3CB55F77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595ED-173A-443D-9985-088FA9D77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723C5-AE5D-4BFF-8688-1F16A838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F7DB-D487-4316-B58C-2045EB0D9F0B}" type="datetimeFigureOut">
              <a:rPr lang="ar-BH" smtClean="0"/>
              <a:t>01/11/1443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C8935-CDAF-42FC-920E-DD55BCC2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69C93-27F5-4CDB-BE06-45E9A3115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433B-E4F9-45BE-BFA5-8C07F88635E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699694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52458-4975-4E35-9502-B253F94D2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A82E0-729A-4BA3-A09E-177231F2F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E6577B-35A2-466D-B8E0-276384FA5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60074-413B-4A7A-911F-FF6945BD4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F7DB-D487-4316-B58C-2045EB0D9F0B}" type="datetimeFigureOut">
              <a:rPr lang="ar-BH" smtClean="0"/>
              <a:t>01/11/1443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B8960-1398-4AB6-9947-B90E6199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9270B-27B7-4091-A510-D5B54BB0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433B-E4F9-45BE-BFA5-8C07F88635E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27081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272A-6C5A-4735-B60E-FFD0F14D8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B91FF-6977-466B-A7D2-EDDEFF39C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34FAC-E9AF-4A29-A620-E3C664C83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2FB5F-8180-41D3-85C8-852F685661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38EE39-8E91-4BC6-9098-B4E228066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97DAC-FF1F-49C2-B76F-2C4874E8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F7DB-D487-4316-B58C-2045EB0D9F0B}" type="datetimeFigureOut">
              <a:rPr lang="ar-BH" smtClean="0"/>
              <a:t>01/11/1443</a:t>
            </a:fld>
            <a:endParaRPr lang="ar-B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E6974-31C1-41A8-915D-DA20A399A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3212F-DD90-4818-B8EE-9F7F118BD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433B-E4F9-45BE-BFA5-8C07F88635E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70630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A6EC4-B09F-440A-BD47-985884AB1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46FA1-BD44-4458-A2BE-D252A63F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F7DB-D487-4316-B58C-2045EB0D9F0B}" type="datetimeFigureOut">
              <a:rPr lang="ar-BH" smtClean="0"/>
              <a:t>01/11/1443</a:t>
            </a:fld>
            <a:endParaRPr lang="ar-B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577B47-A530-4C6F-BC9F-1E9E9AB3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9BDD0-5A26-4792-9F89-27916509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433B-E4F9-45BE-BFA5-8C07F88635E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66147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0713A3-0A37-4069-A528-0282F102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F7DB-D487-4316-B58C-2045EB0D9F0B}" type="datetimeFigureOut">
              <a:rPr lang="ar-BH" smtClean="0"/>
              <a:t>01/11/1443</a:t>
            </a:fld>
            <a:endParaRPr lang="ar-B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5EBB1A-305D-4DAE-847A-64F61B129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5317C-6BEC-4C13-B005-BFCBE7124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433B-E4F9-45BE-BFA5-8C07F88635E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4768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D8D70-D8ED-4ADC-A2E9-5BCE058DF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E04FE-1208-418B-928D-79F224D27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749D-379B-4336-93B8-D8B9C5D0D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8EA23-CCBF-4308-BFA1-BDF13EC0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F7DB-D487-4316-B58C-2045EB0D9F0B}" type="datetimeFigureOut">
              <a:rPr lang="ar-BH" smtClean="0"/>
              <a:t>01/11/1443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595CB-46B0-4C84-A23B-8076DAF4A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06463-3F18-40E6-8939-B6676493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433B-E4F9-45BE-BFA5-8C07F88635E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06596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DF8D-78C3-48CE-8F06-A4AF7A0F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66403A-5825-4726-92F9-D25BFCAD89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6303AC-E882-4735-BCC9-57272E030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77F49A-CCA3-4C78-B03C-4B4E863EA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3F7DB-D487-4316-B58C-2045EB0D9F0B}" type="datetimeFigureOut">
              <a:rPr lang="ar-BH" smtClean="0"/>
              <a:t>01/11/1443</a:t>
            </a:fld>
            <a:endParaRPr lang="ar-B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9C382-6215-41A9-8090-FEE72EDE2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D7EFB-8ADF-4089-9D69-B1DB86627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C433B-E4F9-45BE-BFA5-8C07F88635E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9301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19D6F-088A-4824-9339-B02578F5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EF656-BDA5-44E8-93CE-5BA52CFA6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C8225-549B-4F4D-A298-EF17862E6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3F7DB-D487-4316-B58C-2045EB0D9F0B}" type="datetimeFigureOut">
              <a:rPr lang="ar-BH" smtClean="0"/>
              <a:t>01/11/1443</a:t>
            </a:fld>
            <a:endParaRPr lang="ar-B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DA5E7-6F96-4251-914E-BF8833FE9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215F3-3E6F-491D-9553-5C735970A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C433B-E4F9-45BE-BFA5-8C07F88635E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57042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bh/url?sa=i&amp;rct=j&amp;q=challenge+clipart&amp;source=images&amp;cd=&amp;cad=rja&amp;docid=jK8PJScrE_y2XM&amp;tbnid=oob2PZxXSAaB6M:&amp;ved=0CAUQjRw&amp;url=http://lucymonroeblog.blogspot.com/2012/03/reader-fitness-challenge.html&amp;ei=mPV0UeLjCpH6sga8zoHgCA&amp;psig=AFQjCNHpdq4JhpaSyQqqugnkbv3NJ3hhlQ&amp;ust=136670593092302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CBC71-CD91-480A-869B-770311818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6375" y="2079292"/>
            <a:ext cx="9144000" cy="1655761"/>
          </a:xfrm>
        </p:spPr>
        <p:txBody>
          <a:bodyPr>
            <a:normAutofit fontScale="90000"/>
          </a:bodyPr>
          <a:lstStyle/>
          <a:p>
            <a:r>
              <a:rPr lang="ar-BH" b="1" dirty="0">
                <a:solidFill>
                  <a:srgbClr val="FF0000"/>
                </a:solidFill>
              </a:rPr>
              <a:t>أدوات العطف</a:t>
            </a:r>
            <a:br>
              <a:rPr lang="ar-BH" dirty="0">
                <a:solidFill>
                  <a:srgbClr val="FF0000"/>
                </a:solidFill>
              </a:rPr>
            </a:br>
            <a:r>
              <a:rPr lang="ar-BH" dirty="0">
                <a:solidFill>
                  <a:srgbClr val="002060"/>
                </a:solidFill>
              </a:rPr>
              <a:t>تدريبات لغوية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7725F-E4E0-458B-B651-9CE2958F3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1015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ar-BH" dirty="0"/>
              <a:t>أ/ إيهاب محمد محيي</a:t>
            </a:r>
          </a:p>
          <a:p>
            <a:r>
              <a:rPr lang="ar-BH" dirty="0">
                <a:cs typeface="Arial"/>
              </a:rPr>
              <a:t>معلم لغة عربية</a:t>
            </a:r>
          </a:p>
          <a:p>
            <a:r>
              <a:rPr lang="ar-BH" dirty="0"/>
              <a:t>اللغة العربية</a:t>
            </a:r>
            <a:endParaRPr lang="en-US" dirty="0"/>
          </a:p>
          <a:p>
            <a:r>
              <a:rPr lang="ar-BH" dirty="0"/>
              <a:t>المعهد الديني الابتدائي</a:t>
            </a:r>
          </a:p>
        </p:txBody>
      </p:sp>
      <p:pic>
        <p:nvPicPr>
          <p:cNvPr id="1026" name="Picture 2" descr="رخصة المشاع الابداعي">
            <a:extLst>
              <a:ext uri="{FF2B5EF4-FFF2-40B4-BE49-F238E27FC236}">
                <a16:creationId xmlns:a16="http://schemas.microsoft.com/office/drawing/2014/main" id="{284B9F6A-2472-46C7-A08F-2BD941232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25" y="5138328"/>
            <a:ext cx="2268197" cy="79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7D0DE9-4E52-409F-AA33-E0AB9862D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01" y="256315"/>
            <a:ext cx="8034006" cy="12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62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EA79-8854-4343-9636-D5E0B4FD6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BH" dirty="0">
                <a:solidFill>
                  <a:srgbClr val="FF0000"/>
                </a:solidFill>
              </a:rPr>
              <a:t>إجابة سؤال التحدي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7C1484-58CE-FB4E-A92E-06C7698A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BH" b="1" dirty="0">
                <a:solidFill>
                  <a:srgbClr val="0070C0"/>
                </a:solidFill>
              </a:rPr>
              <a:t>كلمة ( الموزُ ) الصواب أن تُضبط بالفتحة فتصبح : ( الموزَ) لأنها اسم معطوف منصوب 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BH" b="1" dirty="0">
                <a:solidFill>
                  <a:srgbClr val="0070C0"/>
                </a:solidFill>
              </a:rPr>
              <a:t>بالفتحة يتبع المعطوف عليه ( البرتقالَ) 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73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289C2-F5FB-4487-A3F3-EE98520EE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BH" dirty="0">
                <a:solidFill>
                  <a:srgbClr val="FF0000"/>
                </a:solidFill>
              </a:rPr>
              <a:t>الهدف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E7C49-569C-4262-A042-A737A6BD8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BH" sz="4400" dirty="0"/>
              <a:t>أن يحدد الطالب أدوات العطف واستخدامها</a:t>
            </a:r>
          </a:p>
        </p:txBody>
      </p:sp>
    </p:spTree>
    <p:extLst>
      <p:ext uri="{BB962C8B-B14F-4D97-AF65-F5344CB8AC3E}">
        <p14:creationId xmlns:p14="http://schemas.microsoft.com/office/powerpoint/2010/main" val="230644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783632" y="764704"/>
            <a:ext cx="6477000" cy="2209800"/>
          </a:xfrm>
          <a:prstGeom prst="roundRect">
            <a:avLst/>
          </a:prstGeom>
          <a:solidFill>
            <a:schemeClr val="bg1">
              <a:alpha val="38000"/>
            </a:schemeClr>
          </a:solidFill>
          <a:ln w="114300" cmpd="tri">
            <a:gradFill flip="none" rotWithShape="1">
              <a:gsLst>
                <a:gs pos="27000">
                  <a:srgbClr val="C23E9E"/>
                </a:gs>
                <a:gs pos="100000">
                  <a:srgbClr val="FFFFFF"/>
                </a:gs>
                <a:gs pos="50000">
                  <a:srgbClr val="008000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8000" dirty="0">
                <a:solidFill>
                  <a:srgbClr val="FF07B2"/>
                </a:solidFill>
                <a:cs typeface="AGA Sindibad Regular" pitchFamily="2" charset="-78"/>
              </a:rPr>
              <a:t>حروف العطف</a:t>
            </a:r>
            <a:endParaRPr lang="en-US" sz="8000" dirty="0">
              <a:solidFill>
                <a:srgbClr val="FF07B2"/>
              </a:solidFill>
              <a:cs typeface="AGA Sindibad Regular" pitchFamily="2" charset="-78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1524000" y="3573016"/>
            <a:ext cx="3240360" cy="2880320"/>
          </a:xfrm>
          <a:prstGeom prst="star5">
            <a:avLst/>
          </a:prstGeom>
          <a:solidFill>
            <a:srgbClr val="FF51D0"/>
          </a:solidFill>
          <a:ln w="28575">
            <a:solidFill>
              <a:srgbClr val="00C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6000" dirty="0">
                <a:solidFill>
                  <a:schemeClr val="bg1"/>
                </a:solidFill>
                <a:latin typeface="ae_Tholoth" pitchFamily="18" charset="-78"/>
                <a:cs typeface="ae_Tholoth" pitchFamily="18" charset="-78"/>
              </a:rPr>
              <a:t>أو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4439816" y="3212976"/>
            <a:ext cx="3240360" cy="2880320"/>
          </a:xfrm>
          <a:prstGeom prst="star5">
            <a:avLst/>
          </a:prstGeom>
          <a:solidFill>
            <a:srgbClr val="FF51D0"/>
          </a:solidFill>
          <a:ln w="28575">
            <a:solidFill>
              <a:srgbClr val="00C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6000" dirty="0">
                <a:solidFill>
                  <a:schemeClr val="bg1"/>
                </a:solidFill>
                <a:latin typeface="ae_Tholoth" pitchFamily="18" charset="-78"/>
                <a:cs typeface="ae_Tholoth" pitchFamily="18" charset="-78"/>
              </a:rPr>
              <a:t>ثم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7427640" y="3573016"/>
            <a:ext cx="3240360" cy="2880320"/>
          </a:xfrm>
          <a:prstGeom prst="star5">
            <a:avLst/>
          </a:prstGeom>
          <a:solidFill>
            <a:srgbClr val="FF51D0"/>
          </a:solidFill>
          <a:ln w="28575">
            <a:solidFill>
              <a:srgbClr val="00C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4400" dirty="0">
                <a:solidFill>
                  <a:schemeClr val="bg1"/>
                </a:solidFill>
                <a:latin typeface="ae_Tholoth" pitchFamily="18" charset="-78"/>
                <a:cs typeface="ae_Tholoth" pitchFamily="18" charset="-78"/>
              </a:rPr>
              <a:t>الواو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k-Flowers-Green-Curves-170613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3800" y="-76200"/>
            <a:ext cx="7010400" cy="701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0"/>
            <a:ext cx="9144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1775520" y="381000"/>
            <a:ext cx="8640960" cy="6019800"/>
          </a:xfrm>
          <a:prstGeom prst="round2DiagRect">
            <a:avLst/>
          </a:prstGeom>
          <a:gradFill flip="none" rotWithShape="1">
            <a:gsLst>
              <a:gs pos="92000">
                <a:schemeClr val="bg1">
                  <a:alpha val="73000"/>
                </a:schemeClr>
              </a:gs>
              <a:gs pos="100000">
                <a:srgbClr val="008000">
                  <a:alpha val="73000"/>
                </a:srgbClr>
              </a:gs>
            </a:gsLst>
            <a:path path="shape">
              <a:fillToRect l="50000" t="50000" r="50000" b="50000"/>
            </a:path>
            <a:tileRect/>
          </a:gradFill>
          <a:ln w="114300" cmpd="tri">
            <a:solidFill>
              <a:srgbClr val="C23E9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75521" y="1005408"/>
            <a:ext cx="889247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5400" dirty="0">
                <a:ln w="18415" cmpd="sng">
                  <a:solidFill>
                    <a:srgbClr val="C23E9E"/>
                  </a:solidFill>
                  <a:prstDash val="solid"/>
                </a:ln>
                <a:solidFill>
                  <a:srgbClr val="FF07B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Tholoth" pitchFamily="18" charset="-78"/>
                <a:cs typeface="ae_Tholoth" pitchFamily="18" charset="-78"/>
              </a:rPr>
              <a:t> اشترك التلاميذ والتلميذات في المسابقة</a:t>
            </a:r>
            <a:endParaRPr lang="en-US" sz="5400" dirty="0">
              <a:ln w="18415" cmpd="sng">
                <a:solidFill>
                  <a:srgbClr val="C23E9E"/>
                </a:solidFill>
                <a:prstDash val="solid"/>
              </a:ln>
              <a:solidFill>
                <a:srgbClr val="FF07B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Tholoth" pitchFamily="18" charset="-78"/>
              <a:cs typeface="ae_Tholoth" pitchFamily="18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25510" y="2996952"/>
            <a:ext cx="2232248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</a:rPr>
              <a:t>التلاميذُ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87888" y="2996952"/>
            <a:ext cx="2232248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</a:rPr>
              <a:t>و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17676" y="2996952"/>
            <a:ext cx="2232248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</a:rPr>
              <a:t>التلميذاتُ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4826" y="2428868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b="1" dirty="0"/>
              <a:t>المعطوف عليه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4496" y="2396602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b="1" dirty="0"/>
              <a:t>حرف العطف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3701" y="2428868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b="1" dirty="0"/>
              <a:t>المعطوف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68D7362B-D34A-4FCA-9446-A4FA1F755E02}"/>
              </a:ext>
            </a:extLst>
          </p:cNvPr>
          <p:cNvSpPr/>
          <p:nvPr/>
        </p:nvSpPr>
        <p:spPr>
          <a:xfrm>
            <a:off x="7902352" y="4263673"/>
            <a:ext cx="2232248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rgbClr val="FF0000"/>
                </a:solidFill>
              </a:rPr>
              <a:t>ما إعراب كلمة التلاميذ؟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18B5426D-F7F5-412D-A5A2-FA59D6F8D8E7}"/>
              </a:ext>
            </a:extLst>
          </p:cNvPr>
          <p:cNvSpPr/>
          <p:nvPr/>
        </p:nvSpPr>
        <p:spPr>
          <a:xfrm>
            <a:off x="5635711" y="4263673"/>
            <a:ext cx="2232248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solidFill>
                  <a:srgbClr val="FF0000"/>
                </a:solidFill>
              </a:rPr>
              <a:t>فاعل مرفوع وعلامة رفعه الضمة (معطوف عليه)</a:t>
            </a: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FDCAA655-587E-4D83-8BA0-9FA61E5D3876}"/>
              </a:ext>
            </a:extLst>
          </p:cNvPr>
          <p:cNvSpPr/>
          <p:nvPr/>
        </p:nvSpPr>
        <p:spPr>
          <a:xfrm>
            <a:off x="2425828" y="4263673"/>
            <a:ext cx="3126197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rgbClr val="FF0000"/>
                </a:solidFill>
              </a:rPr>
              <a:t>ما إعراب كلمة التلميذات؟</a:t>
            </a:r>
          </a:p>
          <a:p>
            <a:pPr algn="ctr"/>
            <a:r>
              <a:rPr lang="ar-BH" sz="2000" b="1" dirty="0">
                <a:solidFill>
                  <a:srgbClr val="FF0000"/>
                </a:solidFill>
              </a:rPr>
              <a:t>اسم معطوف مرفوع وعلامة رفعه الضمة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k-Flowers-Green-Curves-170613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3800" y="-76200"/>
            <a:ext cx="7010400" cy="701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0"/>
            <a:ext cx="9144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2057400" y="381000"/>
            <a:ext cx="8229600" cy="6019800"/>
          </a:xfrm>
          <a:prstGeom prst="round2DiagRect">
            <a:avLst/>
          </a:prstGeom>
          <a:gradFill flip="none" rotWithShape="1">
            <a:gsLst>
              <a:gs pos="92000">
                <a:schemeClr val="bg1">
                  <a:alpha val="73000"/>
                </a:schemeClr>
              </a:gs>
              <a:gs pos="100000">
                <a:srgbClr val="008000">
                  <a:alpha val="73000"/>
                </a:srgbClr>
              </a:gs>
            </a:gsLst>
            <a:path path="shape">
              <a:fillToRect l="50000" t="50000" r="50000" b="50000"/>
            </a:path>
            <a:tileRect/>
          </a:gradFill>
          <a:ln w="114300" cmpd="tri">
            <a:solidFill>
              <a:srgbClr val="C23E9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75521" y="1005408"/>
            <a:ext cx="889247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5400" dirty="0">
                <a:ln w="18415" cmpd="sng">
                  <a:solidFill>
                    <a:srgbClr val="C23E9E"/>
                  </a:solidFill>
                  <a:prstDash val="solid"/>
                </a:ln>
                <a:solidFill>
                  <a:srgbClr val="FF07B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Tholoth" pitchFamily="18" charset="-78"/>
                <a:cs typeface="ae_Tholoth" pitchFamily="18" charset="-78"/>
              </a:rPr>
              <a:t>استيقظت ثم ذهبت إلى المدرسة</a:t>
            </a:r>
            <a:endParaRPr lang="en-US" sz="5400" dirty="0">
              <a:ln w="18415" cmpd="sng">
                <a:solidFill>
                  <a:srgbClr val="C23E9E"/>
                </a:solidFill>
                <a:prstDash val="solid"/>
              </a:ln>
              <a:solidFill>
                <a:srgbClr val="FF07B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Tholoth" pitchFamily="18" charset="-78"/>
              <a:cs typeface="ae_Tholoth" pitchFamily="18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36160" y="2981194"/>
            <a:ext cx="2232248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</a:rPr>
              <a:t>استيقظتُ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87888" y="2996952"/>
            <a:ext cx="2232248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</a:rPr>
              <a:t>ثم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617676" y="2996952"/>
            <a:ext cx="2232248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</a:rPr>
              <a:t>ذهبتُ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4826" y="2428868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b="1" dirty="0"/>
              <a:t>المعطوف عليه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4496" y="2396602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b="1" dirty="0"/>
              <a:t>حرف العطف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3701" y="2428868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b="1" dirty="0"/>
              <a:t>المعطوف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820AC167-4E3D-44DE-AD76-3DC432FE75DC}"/>
              </a:ext>
            </a:extLst>
          </p:cNvPr>
          <p:cNvSpPr/>
          <p:nvPr/>
        </p:nvSpPr>
        <p:spPr>
          <a:xfrm>
            <a:off x="5087888" y="4317195"/>
            <a:ext cx="2232248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rgbClr val="FF0000"/>
                </a:solidFill>
              </a:rPr>
              <a:t>ما إعراب كلمة ذهبت ؟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98E3DC0E-8521-4D2D-BD04-506A6EF30D16}"/>
              </a:ext>
            </a:extLst>
          </p:cNvPr>
          <p:cNvSpPr/>
          <p:nvPr/>
        </p:nvSpPr>
        <p:spPr>
          <a:xfrm>
            <a:off x="2287724" y="4322284"/>
            <a:ext cx="2733228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rgbClr val="FF0000"/>
                </a:solidFill>
              </a:rPr>
              <a:t>فعل ماض مبني والتاء تاء الفاعل ( معطوف)</a:t>
            </a: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F8209B37-541C-4162-8D20-5B76B33C778A}"/>
              </a:ext>
            </a:extLst>
          </p:cNvPr>
          <p:cNvSpPr/>
          <p:nvPr/>
        </p:nvSpPr>
        <p:spPr>
          <a:xfrm>
            <a:off x="7387072" y="4302739"/>
            <a:ext cx="2232248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b="1" dirty="0">
                <a:solidFill>
                  <a:srgbClr val="FF0000"/>
                </a:solidFill>
              </a:rPr>
              <a:t>ما إعراب كلمة استيقظت؟</a:t>
            </a:r>
          </a:p>
          <a:p>
            <a:pPr algn="ctr"/>
            <a:r>
              <a:rPr lang="ar-BH" b="1" dirty="0">
                <a:solidFill>
                  <a:srgbClr val="FF0000"/>
                </a:solidFill>
              </a:rPr>
              <a:t>فعل ماض مبني والتاء تاء الفاعل( معطوف عليه)</a:t>
            </a:r>
          </a:p>
        </p:txBody>
      </p:sp>
    </p:spTree>
    <p:extLst>
      <p:ext uri="{BB962C8B-B14F-4D97-AF65-F5344CB8AC3E}">
        <p14:creationId xmlns:p14="http://schemas.microsoft.com/office/powerpoint/2010/main" val="2590940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k-Flowers-Green-Curves-170613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33800" y="-76200"/>
            <a:ext cx="7010400" cy="701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0"/>
            <a:ext cx="9144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2057400" y="381000"/>
            <a:ext cx="8229600" cy="6019800"/>
          </a:xfrm>
          <a:prstGeom prst="round2DiagRect">
            <a:avLst/>
          </a:prstGeom>
          <a:gradFill flip="none" rotWithShape="1">
            <a:gsLst>
              <a:gs pos="92000">
                <a:schemeClr val="bg1">
                  <a:alpha val="73000"/>
                </a:schemeClr>
              </a:gs>
              <a:gs pos="100000">
                <a:srgbClr val="008000">
                  <a:alpha val="73000"/>
                </a:srgbClr>
              </a:gs>
            </a:gsLst>
            <a:path path="shape">
              <a:fillToRect l="50000" t="50000" r="50000" b="50000"/>
            </a:path>
            <a:tileRect/>
          </a:gradFill>
          <a:ln w="114300" cmpd="tri">
            <a:solidFill>
              <a:srgbClr val="C23E9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75521" y="1005408"/>
            <a:ext cx="8892479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5400" dirty="0">
                <a:ln w="18415" cmpd="sng">
                  <a:solidFill>
                    <a:srgbClr val="C23E9E"/>
                  </a:solidFill>
                  <a:prstDash val="solid"/>
                </a:ln>
                <a:solidFill>
                  <a:srgbClr val="FF07B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Tholoth" pitchFamily="18" charset="-78"/>
                <a:cs typeface="ae_Tholoth" pitchFamily="18" charset="-78"/>
              </a:rPr>
              <a:t> أُحبُّ الموزَ أو البرتقالَ</a:t>
            </a:r>
            <a:endParaRPr lang="en-US" sz="5400" dirty="0">
              <a:ln w="18415" cmpd="sng">
                <a:solidFill>
                  <a:srgbClr val="C23E9E"/>
                </a:solidFill>
                <a:prstDash val="solid"/>
              </a:ln>
              <a:solidFill>
                <a:srgbClr val="FF07B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Tholoth" pitchFamily="18" charset="-78"/>
              <a:cs typeface="ae_Tholoth" pitchFamily="18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551825" y="2798011"/>
            <a:ext cx="2232248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</a:rPr>
              <a:t>الموزَ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059579" y="2816932"/>
            <a:ext cx="2232248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</a:rPr>
              <a:t>أو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67333" y="2816932"/>
            <a:ext cx="2232248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</a:rPr>
              <a:t>البرتقالَ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24826" y="2428868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b="1" dirty="0"/>
              <a:t>المعطوف عليه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24496" y="2396602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b="1" dirty="0"/>
              <a:t>حرف العطف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3701" y="2428868"/>
            <a:ext cx="15001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BH" b="1" dirty="0"/>
              <a:t>المعطوف</a:t>
            </a: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1B427871-F781-44E1-9CAD-DB2778FE2C3C}"/>
              </a:ext>
            </a:extLst>
          </p:cNvPr>
          <p:cNvSpPr/>
          <p:nvPr/>
        </p:nvSpPr>
        <p:spPr>
          <a:xfrm>
            <a:off x="7799276" y="4340543"/>
            <a:ext cx="2232248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rgbClr val="FF0000"/>
                </a:solidFill>
              </a:rPr>
              <a:t>أعرب كلمة الموز؟ 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29B8C4F7-1E24-4B7F-8D87-6FE9E4049EEA}"/>
              </a:ext>
            </a:extLst>
          </p:cNvPr>
          <p:cNvSpPr/>
          <p:nvPr/>
        </p:nvSpPr>
        <p:spPr>
          <a:xfrm>
            <a:off x="4947740" y="4342277"/>
            <a:ext cx="2836237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</a:rPr>
              <a:t>مفعول به منصوب بالفتحة ( معطوف عليه)</a:t>
            </a: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D69846D3-140C-41D2-8BD2-35D051ADC69C}"/>
              </a:ext>
            </a:extLst>
          </p:cNvPr>
          <p:cNvSpPr/>
          <p:nvPr/>
        </p:nvSpPr>
        <p:spPr>
          <a:xfrm>
            <a:off x="2087083" y="4342277"/>
            <a:ext cx="2836237" cy="12241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rgbClr val="FF0000"/>
                </a:solidFill>
              </a:rPr>
              <a:t>ما إعراب كلمة البرتقال؟</a:t>
            </a:r>
          </a:p>
          <a:p>
            <a:pPr algn="ctr"/>
            <a:r>
              <a:rPr lang="ar-BH" sz="2400" b="1" dirty="0">
                <a:solidFill>
                  <a:srgbClr val="FF0000"/>
                </a:solidFill>
              </a:rPr>
              <a:t>اسم معطوف منصوب بالفتحة</a:t>
            </a:r>
          </a:p>
        </p:txBody>
      </p:sp>
    </p:spTree>
    <p:extLst>
      <p:ext uri="{BB962C8B-B14F-4D97-AF65-F5344CB8AC3E}">
        <p14:creationId xmlns:p14="http://schemas.microsoft.com/office/powerpoint/2010/main" val="1784882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BH" b="1" dirty="0">
                <a:solidFill>
                  <a:srgbClr val="FF0000"/>
                </a:solidFill>
              </a:rPr>
              <a:t>ماذا تفيد حروف العطف؟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5043510"/>
          </a:xfrm>
        </p:spPr>
        <p:txBody>
          <a:bodyPr>
            <a:normAutofit/>
          </a:bodyPr>
          <a:lstStyle/>
          <a:p>
            <a:pPr algn="r" rtl="1"/>
            <a:r>
              <a:rPr lang="ar-BH" b="1" dirty="0"/>
              <a:t>الواو: </a:t>
            </a:r>
          </a:p>
          <a:p>
            <a:pPr algn="r" rtl="1">
              <a:buNone/>
            </a:pPr>
            <a:r>
              <a:rPr lang="ar-BH" b="1" dirty="0">
                <a:solidFill>
                  <a:srgbClr val="FF0000"/>
                </a:solidFill>
              </a:rPr>
              <a:t>تدل على المشاركة.</a:t>
            </a:r>
          </a:p>
          <a:p>
            <a:pPr algn="r" rtl="1">
              <a:buNone/>
            </a:pPr>
            <a:endParaRPr lang="ar-BH" b="1" dirty="0"/>
          </a:p>
          <a:p>
            <a:pPr algn="r" rtl="1"/>
            <a:r>
              <a:rPr lang="ar-BH" b="1" dirty="0"/>
              <a:t>ثم: </a:t>
            </a:r>
          </a:p>
          <a:p>
            <a:pPr algn="r" rtl="1">
              <a:buNone/>
            </a:pPr>
            <a:r>
              <a:rPr lang="ar-BH" b="1" dirty="0">
                <a:solidFill>
                  <a:srgbClr val="FF0000"/>
                </a:solidFill>
              </a:rPr>
              <a:t>تدل على المشاركة مع الترتيب والتعقيب. </a:t>
            </a:r>
          </a:p>
          <a:p>
            <a:pPr algn="r" rtl="1">
              <a:buNone/>
            </a:pPr>
            <a:endParaRPr lang="ar-BH" b="1" dirty="0">
              <a:solidFill>
                <a:srgbClr val="FF0000"/>
              </a:solidFill>
            </a:endParaRPr>
          </a:p>
          <a:p>
            <a:pPr algn="r" rtl="1"/>
            <a:r>
              <a:rPr lang="ar-BH" b="1" dirty="0"/>
              <a:t>أو: </a:t>
            </a:r>
          </a:p>
          <a:p>
            <a:pPr algn="r" rtl="1">
              <a:buNone/>
            </a:pPr>
            <a:r>
              <a:rPr lang="ar-BH" b="1" dirty="0">
                <a:solidFill>
                  <a:srgbClr val="FF0000"/>
                </a:solidFill>
              </a:rPr>
              <a:t>تفيد التخيير بين شيئين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3749421" cy="495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918580" y="1905000"/>
            <a:ext cx="3749421" cy="4953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19300" y="1124744"/>
            <a:ext cx="8001000" cy="5486400"/>
          </a:xfrm>
          <a:prstGeom prst="roundRect">
            <a:avLst/>
          </a:prstGeom>
          <a:solidFill>
            <a:schemeClr val="bg1">
              <a:alpha val="91000"/>
            </a:schemeClr>
          </a:solidFill>
          <a:ln w="101600" cmpd="dbl">
            <a:solidFill>
              <a:srgbClr val="FF02A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3794" name="Picture 2" descr="http://4.bp.blogspot.com/-Y1UBRuVviG4/TxmnVVvPW2I/AAAAAAAABQA/eYFmuhT3w4k/s1600/exercise-clipar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9696" y="2057400"/>
            <a:ext cx="5486400" cy="42672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548680"/>
            <a:ext cx="9144000" cy="1676400"/>
          </a:xfrm>
          <a:solidFill>
            <a:srgbClr val="FF02A9"/>
          </a:solidFill>
        </p:spPr>
        <p:txBody>
          <a:bodyPr>
            <a:noAutofit/>
          </a:bodyPr>
          <a:lstStyle/>
          <a:p>
            <a:r>
              <a:rPr lang="ar-BH" sz="11500" dirty="0"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cs typeface="AF_Diwani" pitchFamily="2" charset="-78"/>
              </a:rPr>
              <a:t>سؤال التحدي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k-Flowers-Green-Curves-170613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-76200"/>
            <a:ext cx="7010400" cy="701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0"/>
            <a:ext cx="9144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2057400" y="381000"/>
            <a:ext cx="8229600" cy="6019800"/>
          </a:xfrm>
          <a:prstGeom prst="round2DiagRect">
            <a:avLst/>
          </a:prstGeom>
          <a:gradFill flip="none" rotWithShape="1">
            <a:gsLst>
              <a:gs pos="92000">
                <a:schemeClr val="bg1">
                  <a:alpha val="73000"/>
                </a:schemeClr>
              </a:gs>
              <a:gs pos="100000">
                <a:srgbClr val="008000">
                  <a:alpha val="73000"/>
                </a:srgbClr>
              </a:gs>
            </a:gsLst>
            <a:path path="shape">
              <a:fillToRect l="50000" t="50000" r="50000" b="50000"/>
            </a:path>
            <a:tileRect/>
          </a:gradFill>
          <a:ln w="114300" cmpd="tri">
            <a:solidFill>
              <a:srgbClr val="C23E9E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19864" y="620688"/>
            <a:ext cx="184730" cy="110799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6600" dirty="0">
              <a:ln w="18415" cmpd="sng">
                <a:solidFill>
                  <a:srgbClr val="C23E9E"/>
                </a:solidFill>
                <a:prstDash val="solid"/>
              </a:ln>
              <a:solidFill>
                <a:srgbClr val="FF07B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Tholoth" pitchFamily="18" charset="-78"/>
              <a:cs typeface="ae_Tholoth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5600" y="2636912"/>
            <a:ext cx="7416824" cy="2308324"/>
          </a:xfrm>
          <a:prstGeom prst="rect">
            <a:avLst/>
          </a:prstGeom>
          <a:solidFill>
            <a:schemeClr val="bg1"/>
          </a:solidFill>
          <a:ln>
            <a:solidFill>
              <a:srgbClr val="FF51D0"/>
            </a:solidFill>
          </a:ln>
        </p:spPr>
        <p:txBody>
          <a:bodyPr wrap="square" rtlCol="1">
            <a:spAutoFit/>
          </a:bodyPr>
          <a:lstStyle/>
          <a:p>
            <a:pPr algn="ctr" rtl="1"/>
            <a:r>
              <a:rPr lang="ar-BH" sz="7200" b="1" i="1" dirty="0">
                <a:solidFill>
                  <a:srgbClr val="C23E9E"/>
                </a:solidFill>
                <a:cs typeface="AGA Furat Regular" pitchFamily="2" charset="-78"/>
              </a:rPr>
              <a:t>يحبُّ أحمد البرتقالَ أو الموزُ 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3800" y="1052737"/>
            <a:ext cx="50264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72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e_Tholoth" pitchFamily="18" charset="-78"/>
                <a:cs typeface="ae_Tholoth" pitchFamily="18" charset="-78"/>
              </a:rPr>
              <a:t>اكتشف الخطأ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e_Tholoth" pitchFamily="18" charset="-78"/>
              <a:cs typeface="ae_Tholoth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8685C52C3734A8AB0C06CE408B5CB" ma:contentTypeVersion="14" ma:contentTypeDescription="Create a new document." ma:contentTypeScope="" ma:versionID="0520b87604c0c79723765a996750ea0d">
  <xsd:schema xmlns:xsd="http://www.w3.org/2001/XMLSchema" xmlns:xs="http://www.w3.org/2001/XMLSchema" xmlns:p="http://schemas.microsoft.com/office/2006/metadata/properties" xmlns:ns2="37edced1-1b39-4878-a517-2c9d66d7bd85" xmlns:ns3="64ae306b-f00a-4300-992c-7f119bd650de" targetNamespace="http://schemas.microsoft.com/office/2006/metadata/properties" ma:root="true" ma:fieldsID="07bda2adeb1bf80521b4c0ae4a3d984e" ns2:_="" ns3:_="">
    <xsd:import namespace="37edced1-1b39-4878-a517-2c9d66d7bd85"/>
    <xsd:import namespace="64ae306b-f00a-4300-992c-7f119bd650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x0639__x0628__x062f__x0627__x0644__x0643__x0631__x064a__x0645__x0645__x062d__x0645__x062f__x0627__x0644__x0642__x0648__x0627__x0633__x0645__x064a_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edced1-1b39-4878-a517-2c9d66d7bd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e306b-f00a-4300-992c-7f119bd650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_x0639__x0628__x062f__x0627__x0644__x0643__x0631__x064a__x0645__x0645__x062d__x0645__x062f__x0627__x0644__x0642__x0648__x0627__x0633__x0645__x064a_" ma:index="17" nillable="true" ma:displayName="عبدالكريم محمد القواسمي" ma:default="يعتنبر كين بيرنز هو اول من قدم فكرة حكي القصص الرقميةوذللك عند حكي القصص  وعناصر القصة الرقمية  1- الحدث وهوعبارة عن مشكلة القصة الرقمية او الهدف من كتابة القصة  2- الشخصيات  3- المشكلة 4- الزمان والمكان 5- الحل " ma:description="ما هية القصة الرقمية وما هي عناصلرها" ma:format="Dropdown" ma:internalName="_x0639__x0628__x062f__x0627__x0644__x0643__x0631__x064a__x0645__x0645__x062d__x0645__x062f__x0627__x0644__x0642__x0648__x0627__x0633__x0645__x064a_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639__x0628__x062f__x0627__x0644__x0643__x0631__x064a__x0645__x0645__x062d__x0645__x062f__x0627__x0644__x0642__x0648__x0627__x0633__x0645__x064a_ xmlns="64ae306b-f00a-4300-992c-7f119bd650de">يعتنبر كين بيرنز هو اول من قدم فكرة حكي القصص الرقميةوذللك عند حكي القصص  وعناصر القصة الرقمية  1- الحدث وهوعبارة عن مشكلة القصة الرقمية او الهدف من كتابة القصة  2- الشخصيات  3- المشكلة 4- الزمان والمكان 5- الحل </_x0639__x0628__x062f__x0627__x0644__x0643__x0631__x064a__x0645__x0645__x062d__x0645__x062f__x0627__x0644__x0642__x0648__x0627__x0633__x0645__x064a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B265C4-89C1-4CB2-A56C-6BDC3D398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edced1-1b39-4878-a517-2c9d66d7bd85"/>
    <ds:schemaRef ds:uri="64ae306b-f00a-4300-992c-7f119bd650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B0B71A-9AEC-4C34-9F31-B2D2EB07C989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64ae306b-f00a-4300-992c-7f119bd650de"/>
    <ds:schemaRef ds:uri="37edced1-1b39-4878-a517-2c9d66d7bd8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61C97F-8A17-4B79-A4AD-4DF27BE7E3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212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أدوات العطف تدريبات لغوية </vt:lpstr>
      <vt:lpstr>الهدف</vt:lpstr>
      <vt:lpstr>PowerPoint Presentation</vt:lpstr>
      <vt:lpstr>PowerPoint Presentation</vt:lpstr>
      <vt:lpstr>PowerPoint Presentation</vt:lpstr>
      <vt:lpstr>PowerPoint Presentation</vt:lpstr>
      <vt:lpstr>ماذا تفيد حروف العطف؟ </vt:lpstr>
      <vt:lpstr>سؤال التحدي</vt:lpstr>
      <vt:lpstr>PowerPoint Presentation</vt:lpstr>
      <vt:lpstr>إجابة سؤال التحدي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الاستعمال الآمن للتكنولوجيا</dc:title>
  <dc:creator>MISHAL SAMEER ALOWN</dc:creator>
  <cp:lastModifiedBy>ABID-KAREEM RADI AQLLAN</cp:lastModifiedBy>
  <cp:revision>72</cp:revision>
  <dcterms:created xsi:type="dcterms:W3CDTF">2018-11-15T06:02:32Z</dcterms:created>
  <dcterms:modified xsi:type="dcterms:W3CDTF">2022-05-31T21:13:00Z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0x010100EC18685C52C3734A8AB0C06CE408B5CB</vt:lpwstr>
  </property>
</Properties>
</file>