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9" r:id="rId1"/>
    <p:sldMasterId id="2147483787" r:id="rId2"/>
  </p:sldMasterIdLst>
  <p:notesMasterIdLst>
    <p:notesMasterId r:id="rId16"/>
  </p:notesMasterIdLst>
  <p:handoutMasterIdLst>
    <p:handoutMasterId r:id="rId17"/>
  </p:handoutMasterIdLst>
  <p:sldIdLst>
    <p:sldId id="1062" r:id="rId3"/>
    <p:sldId id="685" r:id="rId4"/>
    <p:sldId id="792" r:id="rId5"/>
    <p:sldId id="634" r:id="rId6"/>
    <p:sldId id="1068" r:id="rId7"/>
    <p:sldId id="1074" r:id="rId8"/>
    <p:sldId id="636" r:id="rId9"/>
    <p:sldId id="793" r:id="rId10"/>
    <p:sldId id="1077" r:id="rId11"/>
    <p:sldId id="1017" r:id="rId12"/>
    <p:sldId id="1028" r:id="rId13"/>
    <p:sldId id="1079" r:id="rId14"/>
    <p:sldId id="1050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9EF"/>
    <a:srgbClr val="9EC4E6"/>
    <a:srgbClr val="FFFF00"/>
    <a:srgbClr val="BA8CDC"/>
    <a:srgbClr val="69A4D9"/>
    <a:srgbClr val="327EC4"/>
    <a:srgbClr val="001B50"/>
    <a:srgbClr val="FF2525"/>
    <a:srgbClr val="954FC9"/>
    <a:srgbClr val="9E5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1" autoAdjust="0"/>
    <p:restoredTop sz="95101" autoAdjust="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A6C9EA-FBAA-4407-8DA1-0EC58CA824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C10BF-8F02-48DC-B845-2AAEE39036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7BF4A57-F5DA-4A32-88B2-87224AC0435A}" type="datetimeFigureOut">
              <a:rPr lang="ar-BH" smtClean="0"/>
              <a:t>15/10/1443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45384-5E08-48FB-B5AF-9ECDD31A62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B6C01-6C24-4988-A9E8-FDB67ADD05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932B4A67-FB08-4DC4-973A-DE6F028E11D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18564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65B648D-F4C9-44A0-AF4C-73369B5AC17E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EDCEA78-4D74-4DA8-B28F-4B7C4116EF14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4094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CEA78-4D74-4DA8-B28F-4B7C4116EF14}" type="slidenum">
              <a:rPr kumimoji="0" lang="ar-B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4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CEA78-4D74-4DA8-B28F-4B7C4116EF14}" type="slidenum">
              <a:rPr kumimoji="0" lang="ar-B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6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CEA78-4D74-4DA8-B28F-4B7C4116EF14}" type="slidenum">
              <a:rPr kumimoji="0" lang="ar-B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9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B2DE4-87D1-4516-8C58-F11650ED6B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2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1639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7121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02282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3159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13175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7053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5225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29626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2706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1678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32790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3A241C-05EC-4C4F-9CAE-C083C3243DCD}"/>
              </a:ext>
            </a:extLst>
          </p:cNvPr>
          <p:cNvGrpSpPr/>
          <p:nvPr userDrawn="1"/>
        </p:nvGrpSpPr>
        <p:grpSpPr>
          <a:xfrm>
            <a:off x="8410321" y="4829070"/>
            <a:ext cx="4434019" cy="796279"/>
            <a:chOff x="3675183" y="3393989"/>
            <a:chExt cx="3325514" cy="7962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C4C368-0C44-4B9A-A6E4-21811629569D}"/>
                </a:ext>
              </a:extLst>
            </p:cNvPr>
            <p:cNvSpPr txBox="1"/>
            <p:nvPr/>
          </p:nvSpPr>
          <p:spPr>
            <a:xfrm>
              <a:off x="4139110" y="3393989"/>
              <a:ext cx="236014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الرياضيات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9CAE0D-8EE3-4F64-B7F8-159820DA48E0}"/>
                </a:ext>
              </a:extLst>
            </p:cNvPr>
            <p:cNvSpPr txBox="1"/>
            <p:nvPr/>
          </p:nvSpPr>
          <p:spPr>
            <a:xfrm>
              <a:off x="4710578" y="3882491"/>
              <a:ext cx="2290119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الثقافة العددية للبحرين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6364E-AA02-48D4-AB1E-36DCD9C407FF}"/>
                </a:ext>
              </a:extLst>
            </p:cNvPr>
            <p:cNvSpPr txBox="1"/>
            <p:nvPr/>
          </p:nvSpPr>
          <p:spPr>
            <a:xfrm>
              <a:off x="3675183" y="3912188"/>
              <a:ext cx="229011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الصف السـادس الابتدائي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B0E3E81-0393-475B-8322-C1ECB53894BB}"/>
              </a:ext>
            </a:extLst>
          </p:cNvPr>
          <p:cNvSpPr txBox="1"/>
          <p:nvPr userDrawn="1"/>
        </p:nvSpPr>
        <p:spPr>
          <a:xfrm>
            <a:off x="-105381" y="161119"/>
            <a:ext cx="396431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Arabic Typesetting" panose="03020402040406030203" pitchFamily="66" charset="-78"/>
              </a:rPr>
              <a:t>النشاط الاستهلالي</a:t>
            </a:r>
            <a:endParaRPr kumimoji="0" lang="ar-BH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61175-827E-4F1A-968B-8BF1D527B58F}"/>
              </a:ext>
            </a:extLst>
          </p:cNvPr>
          <p:cNvSpPr/>
          <p:nvPr userDrawn="1"/>
        </p:nvSpPr>
        <p:spPr>
          <a:xfrm>
            <a:off x="9134645" y="-1"/>
            <a:ext cx="3064475" cy="40298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653BC-F46D-4603-989A-C78DC5EEAADA}"/>
              </a:ext>
            </a:extLst>
          </p:cNvPr>
          <p:cNvSpPr txBox="1"/>
          <p:nvPr userDrawn="1"/>
        </p:nvSpPr>
        <p:spPr>
          <a:xfrm>
            <a:off x="9134648" y="1084923"/>
            <a:ext cx="306447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B160E-D92B-4287-9BF4-3DD4A1CE1661}"/>
              </a:ext>
            </a:extLst>
          </p:cNvPr>
          <p:cNvSpPr txBox="1"/>
          <p:nvPr userDrawn="1"/>
        </p:nvSpPr>
        <p:spPr>
          <a:xfrm>
            <a:off x="9134648" y="243036"/>
            <a:ext cx="306447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الاستهلالي: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AD332C-3E08-4B96-8A8F-A13A081AABCD}"/>
              </a:ext>
            </a:extLst>
          </p:cNvPr>
          <p:cNvSpPr txBox="1"/>
          <p:nvPr userDrawn="1"/>
        </p:nvSpPr>
        <p:spPr>
          <a:xfrm>
            <a:off x="9134648" y="3079092"/>
            <a:ext cx="306447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الختامي: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BF38846-D485-4CFF-841D-5D15399C46B4}"/>
              </a:ext>
            </a:extLst>
          </p:cNvPr>
          <p:cNvSpPr txBox="1">
            <a:spLocks/>
          </p:cNvSpPr>
          <p:nvPr userDrawn="1"/>
        </p:nvSpPr>
        <p:spPr>
          <a:xfrm>
            <a:off x="9137428" y="3995223"/>
            <a:ext cx="3054573" cy="447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ar-BH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0E7515FC-B360-4042-BF30-BA8E1303DF88}" type="datetime13">
              <a:rPr lang="en-US" sz="2000" b="1" smtClean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pPr algn="ctr">
                <a:defRPr/>
              </a:pPr>
              <a:t>8:45:14 AM</a:t>
            </a:fld>
            <a:endParaRPr lang="en-US" sz="1200" b="1" dirty="0">
              <a:solidFill>
                <a:prstClr val="white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4AB7AD2-BDEB-4729-A57E-F3256A445843}"/>
              </a:ext>
            </a:extLst>
          </p:cNvPr>
          <p:cNvSpPr txBox="1">
            <a:spLocks/>
          </p:cNvSpPr>
          <p:nvPr userDrawn="1"/>
        </p:nvSpPr>
        <p:spPr>
          <a:xfrm>
            <a:off x="9134645" y="4459045"/>
            <a:ext cx="3064475" cy="4606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16F250-1384-411D-B322-10EB90B33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05" y="5597916"/>
            <a:ext cx="1668831" cy="12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19910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5914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25012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5094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778407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83621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545370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26977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1298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35996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31183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70776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88442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05692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2832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13235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51043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67868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0975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2451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79832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53327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094092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9435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02002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03545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49136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90933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79065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73782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6009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9623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97176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72516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727577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35441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34508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1291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763564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37138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54429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260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640525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679168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16223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32773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61758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80600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81055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8713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6460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89054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9127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225609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482372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41568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04061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3A241C-05EC-4C4F-9CAE-C083C3243DCD}"/>
              </a:ext>
            </a:extLst>
          </p:cNvPr>
          <p:cNvGrpSpPr/>
          <p:nvPr userDrawn="1"/>
        </p:nvGrpSpPr>
        <p:grpSpPr>
          <a:xfrm>
            <a:off x="8410321" y="4829070"/>
            <a:ext cx="4434019" cy="796279"/>
            <a:chOff x="3675183" y="3393989"/>
            <a:chExt cx="3325514" cy="7962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C4C368-0C44-4B9A-A6E4-21811629569D}"/>
                </a:ext>
              </a:extLst>
            </p:cNvPr>
            <p:cNvSpPr txBox="1"/>
            <p:nvPr/>
          </p:nvSpPr>
          <p:spPr>
            <a:xfrm>
              <a:off x="4139110" y="3393989"/>
              <a:ext cx="236014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الرياضيات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9CAE0D-8EE3-4F64-B7F8-159820DA48E0}"/>
                </a:ext>
              </a:extLst>
            </p:cNvPr>
            <p:cNvSpPr txBox="1"/>
            <p:nvPr/>
          </p:nvSpPr>
          <p:spPr>
            <a:xfrm>
              <a:off x="4710578" y="3882491"/>
              <a:ext cx="2290119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الثقافة العددية للبحرين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6364E-AA02-48D4-AB1E-36DCD9C407FF}"/>
                </a:ext>
              </a:extLst>
            </p:cNvPr>
            <p:cNvSpPr txBox="1"/>
            <p:nvPr/>
          </p:nvSpPr>
          <p:spPr>
            <a:xfrm>
              <a:off x="3675183" y="3912188"/>
              <a:ext cx="229011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الصف السـادس الابتدائي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B0E3E81-0393-475B-8322-C1ECB53894BB}"/>
              </a:ext>
            </a:extLst>
          </p:cNvPr>
          <p:cNvSpPr txBox="1"/>
          <p:nvPr userDrawn="1"/>
        </p:nvSpPr>
        <p:spPr>
          <a:xfrm>
            <a:off x="-105381" y="161119"/>
            <a:ext cx="396431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Arabic Typesetting" panose="03020402040406030203" pitchFamily="66" charset="-78"/>
              </a:rPr>
              <a:t>النشاط الاستهلالي</a:t>
            </a:r>
            <a:endParaRPr kumimoji="0" lang="ar-BH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61175-827E-4F1A-968B-8BF1D527B58F}"/>
              </a:ext>
            </a:extLst>
          </p:cNvPr>
          <p:cNvSpPr/>
          <p:nvPr userDrawn="1"/>
        </p:nvSpPr>
        <p:spPr>
          <a:xfrm>
            <a:off x="9134645" y="-1"/>
            <a:ext cx="3064475" cy="40298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653BC-F46D-4603-989A-C78DC5EEAADA}"/>
              </a:ext>
            </a:extLst>
          </p:cNvPr>
          <p:cNvSpPr txBox="1"/>
          <p:nvPr userDrawn="1"/>
        </p:nvSpPr>
        <p:spPr>
          <a:xfrm>
            <a:off x="9134648" y="1084923"/>
            <a:ext cx="306447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B160E-D92B-4287-9BF4-3DD4A1CE1661}"/>
              </a:ext>
            </a:extLst>
          </p:cNvPr>
          <p:cNvSpPr txBox="1"/>
          <p:nvPr userDrawn="1"/>
        </p:nvSpPr>
        <p:spPr>
          <a:xfrm>
            <a:off x="9134648" y="243036"/>
            <a:ext cx="306447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الاستهلالي: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AD332C-3E08-4B96-8A8F-A13A081AABCD}"/>
              </a:ext>
            </a:extLst>
          </p:cNvPr>
          <p:cNvSpPr txBox="1"/>
          <p:nvPr userDrawn="1"/>
        </p:nvSpPr>
        <p:spPr>
          <a:xfrm>
            <a:off x="9134648" y="3079092"/>
            <a:ext cx="306447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الختامي: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BF38846-D485-4CFF-841D-5D15399C46B4}"/>
              </a:ext>
            </a:extLst>
          </p:cNvPr>
          <p:cNvSpPr txBox="1">
            <a:spLocks/>
          </p:cNvSpPr>
          <p:nvPr userDrawn="1"/>
        </p:nvSpPr>
        <p:spPr>
          <a:xfrm>
            <a:off x="9137428" y="3995223"/>
            <a:ext cx="3054573" cy="447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ar-BH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0E7515FC-B360-4042-BF30-BA8E1303DF88}" type="datetime13">
              <a:rPr lang="en-US" sz="2000" b="1" smtClean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pPr algn="ctr">
                <a:defRPr/>
              </a:pPr>
              <a:t>8:45:14 AM</a:t>
            </a:fld>
            <a:endParaRPr lang="en-US" sz="1200" b="1" dirty="0">
              <a:solidFill>
                <a:prstClr val="white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4AB7AD2-BDEB-4729-A57E-F3256A445843}"/>
              </a:ext>
            </a:extLst>
          </p:cNvPr>
          <p:cNvSpPr txBox="1">
            <a:spLocks/>
          </p:cNvSpPr>
          <p:nvPr userDrawn="1"/>
        </p:nvSpPr>
        <p:spPr>
          <a:xfrm>
            <a:off x="9134645" y="4459045"/>
            <a:ext cx="3064475" cy="4606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16F250-1384-411D-B322-10EB90B33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05" y="5597916"/>
            <a:ext cx="1668831" cy="12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3685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023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D4C8C-25C3-44AD-8CED-794D2F190A0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pic>
        <p:nvPicPr>
          <p:cNvPr id="8" name="صورة 6">
            <a:extLst>
              <a:ext uri="{FF2B5EF4-FFF2-40B4-BE49-F238E27FC236}">
                <a16:creationId xmlns:a16="http://schemas.microsoft.com/office/drawing/2014/main" id="{30C6C6AC-14F9-401B-9F72-F99BCB6834D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1"/>
            <a:ext cx="12231405" cy="686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6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4055" r:id="rId3"/>
    <p:sldLayoutId id="2147484054" r:id="rId4"/>
    <p:sldLayoutId id="2147484053" r:id="rId5"/>
    <p:sldLayoutId id="2147484052" r:id="rId6"/>
    <p:sldLayoutId id="2147484036" r:id="rId7"/>
    <p:sldLayoutId id="2147484035" r:id="rId8"/>
    <p:sldLayoutId id="2147484034" r:id="rId9"/>
    <p:sldLayoutId id="2147484033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66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B8A26-85CE-45AC-AA24-673581D9AF7A}" type="datetimeFigureOut">
              <a:rPr lang="ar-BH" smtClean="0"/>
              <a:pPr/>
              <a:t>15/10/1443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81114-166F-4CBB-8305-494ED0B1A428}" type="slidenum">
              <a:rPr lang="ar-BH" smtClean="0"/>
              <a:pPr/>
              <a:t>‹#›</a:t>
            </a:fld>
            <a:endParaRPr lang="ar-BH"/>
          </a:p>
        </p:txBody>
      </p:sp>
      <p:pic>
        <p:nvPicPr>
          <p:cNvPr id="8" name="صورة 6">
            <a:extLst>
              <a:ext uri="{FF2B5EF4-FFF2-40B4-BE49-F238E27FC236}">
                <a16:creationId xmlns:a16="http://schemas.microsoft.com/office/drawing/2014/main" id="{E26526C8-386D-4448-9D24-81A5268A0883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4072" r:id="rId2"/>
    <p:sldLayoutId id="2147484066" r:id="rId3"/>
    <p:sldLayoutId id="2147484059" r:id="rId4"/>
    <p:sldLayoutId id="2147484058" r:id="rId5"/>
    <p:sldLayoutId id="2147484057" r:id="rId6"/>
    <p:sldLayoutId id="2147484056" r:id="rId7"/>
    <p:sldLayoutId id="2147484048" r:id="rId8"/>
    <p:sldLayoutId id="2147484039" r:id="rId9"/>
    <p:sldLayoutId id="2147484038" r:id="rId10"/>
    <p:sldLayoutId id="2147484037" r:id="rId11"/>
    <p:sldLayoutId id="2147483818" r:id="rId12"/>
    <p:sldLayoutId id="2147484082" r:id="rId13"/>
    <p:sldLayoutId id="2147484081" r:id="rId14"/>
    <p:sldLayoutId id="2147484080" r:id="rId15"/>
    <p:sldLayoutId id="2147484079" r:id="rId16"/>
    <p:sldLayoutId id="2147484078" r:id="rId17"/>
    <p:sldLayoutId id="2147484077" r:id="rId18"/>
    <p:sldLayoutId id="2147484076" r:id="rId19"/>
    <p:sldLayoutId id="2147484075" r:id="rId20"/>
    <p:sldLayoutId id="2147484074" r:id="rId21"/>
    <p:sldLayoutId id="2147484073" r:id="rId22"/>
    <p:sldLayoutId id="2147484071" r:id="rId23"/>
    <p:sldLayoutId id="2147484070" r:id="rId24"/>
    <p:sldLayoutId id="2147484065" r:id="rId25"/>
    <p:sldLayoutId id="2147484064" r:id="rId26"/>
    <p:sldLayoutId id="2147484063" r:id="rId27"/>
    <p:sldLayoutId id="2147484062" r:id="rId28"/>
    <p:sldLayoutId id="2147484061" r:id="rId29"/>
    <p:sldLayoutId id="2147484060" r:id="rId30"/>
    <p:sldLayoutId id="2147484050" r:id="rId31"/>
    <p:sldLayoutId id="2147484049" r:id="rId32"/>
    <p:sldLayoutId id="2147484047" r:id="rId33"/>
    <p:sldLayoutId id="2147484046" r:id="rId34"/>
    <p:sldLayoutId id="2147484045" r:id="rId35"/>
    <p:sldLayoutId id="2147484044" r:id="rId36"/>
    <p:sldLayoutId id="2147484043" r:id="rId37"/>
    <p:sldLayoutId id="2147484042" r:id="rId38"/>
    <p:sldLayoutId id="2147484041" r:id="rId39"/>
    <p:sldLayoutId id="2147484040" r:id="rId40"/>
    <p:sldLayoutId id="2147484032" r:id="rId41"/>
    <p:sldLayoutId id="2147484031" r:id="rId42"/>
    <p:sldLayoutId id="2147484030" r:id="rId43"/>
    <p:sldLayoutId id="2147483819" r:id="rId44"/>
    <p:sldLayoutId id="2147483820" r:id="rId45"/>
    <p:sldLayoutId id="2147483821" r:id="rId46"/>
    <p:sldLayoutId id="2147483822" r:id="rId47"/>
    <p:sldLayoutId id="2147483823" r:id="rId48"/>
    <p:sldLayoutId id="2147483824" r:id="rId49"/>
    <p:sldLayoutId id="2147483825" r:id="rId50"/>
    <p:sldLayoutId id="2147483826" r:id="rId51"/>
    <p:sldLayoutId id="2147483827" r:id="rId52"/>
    <p:sldLayoutId id="214748382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AA3025-8DBB-4A4B-8D7E-C9C4C459A332}"/>
              </a:ext>
            </a:extLst>
          </p:cNvPr>
          <p:cNvCxnSpPr>
            <a:cxnSpLocks/>
          </p:cNvCxnSpPr>
          <p:nvPr/>
        </p:nvCxnSpPr>
        <p:spPr>
          <a:xfrm>
            <a:off x="8432693" y="2125204"/>
            <a:ext cx="0" cy="3012292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693063-4C0E-4D33-92A7-C214F669F76F}"/>
              </a:ext>
            </a:extLst>
          </p:cNvPr>
          <p:cNvSpPr txBox="1"/>
          <p:nvPr/>
        </p:nvSpPr>
        <p:spPr>
          <a:xfrm>
            <a:off x="4086455" y="1924223"/>
            <a:ext cx="42484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srgbClr val="0083E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الـريـاضـيـات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2FAC06-E004-4F5F-BF16-2DECFD35A540}"/>
              </a:ext>
            </a:extLst>
          </p:cNvPr>
          <p:cNvSpPr/>
          <p:nvPr/>
        </p:nvSpPr>
        <p:spPr>
          <a:xfrm>
            <a:off x="4099334" y="2952570"/>
            <a:ext cx="4176464" cy="64807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 السادس الابتدائي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D4AB2-2572-408D-8739-1CCA01E0F5A2}"/>
              </a:ext>
            </a:extLst>
          </p:cNvPr>
          <p:cNvSpPr/>
          <p:nvPr/>
        </p:nvSpPr>
        <p:spPr>
          <a:xfrm>
            <a:off x="4102882" y="3664026"/>
            <a:ext cx="4176464" cy="721362"/>
          </a:xfrm>
          <a:prstGeom prst="rect">
            <a:avLst/>
          </a:prstGeom>
          <a:solidFill>
            <a:srgbClr val="D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83E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مساحة</a:t>
            </a:r>
            <a:r>
              <a:rPr kumimoji="0" lang="ar-BH" sz="3600" b="1" i="0" u="none" strike="noStrike" kern="1200" cap="none" spc="0" normalizeH="0" noProof="0" dirty="0">
                <a:ln>
                  <a:noFill/>
                </a:ln>
                <a:solidFill>
                  <a:srgbClr val="0083E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متوازي الأضلاع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0083E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766622-FCE3-428F-A68F-90CF7E2D8E63}"/>
              </a:ext>
            </a:extLst>
          </p:cNvPr>
          <p:cNvCxnSpPr>
            <a:cxnSpLocks/>
          </p:cNvCxnSpPr>
          <p:nvPr/>
        </p:nvCxnSpPr>
        <p:spPr>
          <a:xfrm>
            <a:off x="3972568" y="2147417"/>
            <a:ext cx="0" cy="299941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E6FA2-BB66-436F-8751-CF84DC40E7CD}"/>
              </a:ext>
            </a:extLst>
          </p:cNvPr>
          <p:cNvSpPr/>
          <p:nvPr/>
        </p:nvSpPr>
        <p:spPr>
          <a:xfrm>
            <a:off x="4099334" y="4470762"/>
            <a:ext cx="4176464" cy="64807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أ. علي ميرزا النشيط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6EE1915-3788-4830-BEDA-BEB57784B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17" y="104965"/>
            <a:ext cx="8910735" cy="1384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26BC38-2153-44D5-A2AA-8F99A2852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71" y="5446064"/>
            <a:ext cx="2418862" cy="852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0E845-491F-96C7-BC26-5CEA93823A5C}"/>
              </a:ext>
            </a:extLst>
          </p:cNvPr>
          <p:cNvSpPr txBox="1"/>
          <p:nvPr/>
        </p:nvSpPr>
        <p:spPr>
          <a:xfrm>
            <a:off x="5701577" y="6298163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9922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0700E-BF18-4919-AE62-CEC31C535471}"/>
              </a:ext>
            </a:extLst>
          </p:cNvPr>
          <p:cNvSpPr txBox="1"/>
          <p:nvPr/>
        </p:nvSpPr>
        <p:spPr>
          <a:xfrm>
            <a:off x="139869" y="117428"/>
            <a:ext cx="2184232" cy="105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BH" sz="2800" b="1" dirty="0">
                <a:solidFill>
                  <a:prstClr val="white"/>
                </a:solidFill>
                <a:latin typeface="Calibri Light" panose="020F0302020204030204" pitchFamily="34" charset="0"/>
                <a:ea typeface="GE SS Unique Bold" panose="020A0503020102020204" pitchFamily="18" charset="-78"/>
                <a:cs typeface="Fanan" pitchFamily="2" charset="-78"/>
              </a:rPr>
              <a:t>مساحة متوازي الأضلاع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08EA6-C006-4A30-A9BF-1AAEB57224B3}"/>
              </a:ext>
            </a:extLst>
          </p:cNvPr>
          <p:cNvSpPr/>
          <p:nvPr/>
        </p:nvSpPr>
        <p:spPr>
          <a:xfrm>
            <a:off x="9893644" y="1"/>
            <a:ext cx="2298356" cy="2842492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E0B3C-5344-40F1-92EA-23ED7DB1AEBB}"/>
              </a:ext>
            </a:extLst>
          </p:cNvPr>
          <p:cNvSpPr txBox="1"/>
          <p:nvPr/>
        </p:nvSpPr>
        <p:spPr>
          <a:xfrm>
            <a:off x="9893645" y="393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D2E0-5B35-4C36-A41F-500E5A2D1337}"/>
              </a:ext>
            </a:extLst>
          </p:cNvPr>
          <p:cNvSpPr txBox="1"/>
          <p:nvPr/>
        </p:nvSpPr>
        <p:spPr>
          <a:xfrm>
            <a:off x="9867850" y="586614"/>
            <a:ext cx="2298355" cy="977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sz="2000" b="1" dirty="0">
                <a:solidFill>
                  <a:prstClr val="black"/>
                </a:solidFill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مساحة متوازي الأضلاع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6FFFAC-84BF-43DA-8B1A-E5AD7214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1070" y="1933916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DB1AD2-B23A-4FE0-AA53-C9C907099CE4}"/>
              </a:ext>
            </a:extLst>
          </p:cNvPr>
          <p:cNvSpPr txBox="1">
            <a:spLocks/>
          </p:cNvSpPr>
          <p:nvPr/>
        </p:nvSpPr>
        <p:spPr>
          <a:xfrm>
            <a:off x="9896985" y="2381809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CBD7-EBD8-4329-B1E3-72CE6AC9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25" y="2732024"/>
            <a:ext cx="2001257" cy="20012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BF0F15-FF71-469B-8AE3-ECD209493543}"/>
              </a:ext>
            </a:extLst>
          </p:cNvPr>
          <p:cNvSpPr txBox="1"/>
          <p:nvPr/>
        </p:nvSpPr>
        <p:spPr>
          <a:xfrm>
            <a:off x="1845149" y="1227609"/>
            <a:ext cx="788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rgbClr val="FF0000"/>
                </a:solidFill>
                <a:latin typeface="Calibri" panose="020F0502020204030204" pitchFamily="34" charset="0"/>
                <a:ea typeface="GE SS Unique Bold" panose="020A0503020102020204" pitchFamily="18" charset="-78"/>
                <a:cs typeface="Fanan" pitchFamily="2" charset="-78"/>
              </a:rPr>
              <a:t>فكرة الدرس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GE SS Unique Bold" panose="020A0503020102020204" pitchFamily="18" charset="-78"/>
                <a:cs typeface="Fanan" pitchFamily="2" charset="-78"/>
              </a:rPr>
              <a:t>مع المبدع والمتميز دائماً  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GE SS Unique Bold" panose="020A0503020102020204" pitchFamily="18" charset="-78"/>
                <a:cs typeface="Fanan" pitchFamily="2" charset="-78"/>
              </a:rPr>
              <a:t>ياسر عرفات </a:t>
            </a:r>
            <a:endParaRPr kumimoji="0" lang="ar-BH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GE SS Unique Bold" panose="020A0503020102020204" pitchFamily="18" charset="-78"/>
              <a:cs typeface="Fanan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8F161F-90B2-4DB3-9E59-032B42A4F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05" y="4625939"/>
            <a:ext cx="1956775" cy="1994285"/>
          </a:xfrm>
          <a:prstGeom prst="rect">
            <a:avLst/>
          </a:prstGeom>
        </p:spPr>
      </p:pic>
      <p:sp>
        <p:nvSpPr>
          <p:cNvPr id="18" name="Round Diagonal Corner Rectangle 10">
            <a:extLst>
              <a:ext uri="{FF2B5EF4-FFF2-40B4-BE49-F238E27FC236}">
                <a16:creationId xmlns:a16="http://schemas.microsoft.com/office/drawing/2014/main" id="{13A0EBE5-CB9D-4FCA-855A-939BACB28672}"/>
              </a:ext>
            </a:extLst>
          </p:cNvPr>
          <p:cNvSpPr/>
          <p:nvPr/>
        </p:nvSpPr>
        <p:spPr>
          <a:xfrm>
            <a:off x="2721775" y="345832"/>
            <a:ext cx="2633221" cy="64918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مهارات القرن 21</a:t>
            </a:r>
          </a:p>
        </p:txBody>
      </p:sp>
      <p:sp>
        <p:nvSpPr>
          <p:cNvPr id="19" name="Round Diagonal Corner Rectangle 10">
            <a:extLst>
              <a:ext uri="{FF2B5EF4-FFF2-40B4-BE49-F238E27FC236}">
                <a16:creationId xmlns:a16="http://schemas.microsoft.com/office/drawing/2014/main" id="{CF5B5E52-3493-4527-A79D-1CB04E5347AE}"/>
              </a:ext>
            </a:extLst>
          </p:cNvPr>
          <p:cNvSpPr/>
          <p:nvPr/>
        </p:nvSpPr>
        <p:spPr>
          <a:xfrm>
            <a:off x="7092854" y="368402"/>
            <a:ext cx="2633221" cy="64918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الريادة والمبادرة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5A605-3A64-475E-A2F3-64BC164F5F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2565" y="50545"/>
            <a:ext cx="1342960" cy="1342960"/>
          </a:xfrm>
          <a:prstGeom prst="rect">
            <a:avLst/>
          </a:prstGeom>
        </p:spPr>
      </p:pic>
      <p:pic>
        <p:nvPicPr>
          <p:cNvPr id="3" name="WhatsApp Video 2022-03-12 at 3.32.22 PM">
            <a:hlinkClick r:id="" action="ppaction://media"/>
            <a:extLst>
              <a:ext uri="{FF2B5EF4-FFF2-40B4-BE49-F238E27FC236}">
                <a16:creationId xmlns:a16="http://schemas.microsoft.com/office/drawing/2014/main" id="{3E012AEC-9563-4B3F-8E72-0DC3863D46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918" y="1935495"/>
            <a:ext cx="9476703" cy="473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8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6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0700E-BF18-4919-AE62-CEC31C535471}"/>
              </a:ext>
            </a:extLst>
          </p:cNvPr>
          <p:cNvSpPr txBox="1"/>
          <p:nvPr/>
        </p:nvSpPr>
        <p:spPr>
          <a:xfrm>
            <a:off x="138136" y="103779"/>
            <a:ext cx="2503464" cy="1191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BH" sz="3200" b="1" dirty="0">
                <a:solidFill>
                  <a:prstClr val="white"/>
                </a:solidFill>
                <a:latin typeface="Calibri Light" panose="020F0302020204030204" pitchFamily="34" charset="0"/>
                <a:ea typeface="GE SS Unique Bold" panose="020A0503020102020204" pitchFamily="18" charset="-78"/>
                <a:cs typeface="Fanan" pitchFamily="2" charset="-78"/>
              </a:rPr>
              <a:t>مساحة متوازي الأضلاع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08EA6-C006-4A30-A9BF-1AAEB57224B3}"/>
              </a:ext>
            </a:extLst>
          </p:cNvPr>
          <p:cNvSpPr/>
          <p:nvPr/>
        </p:nvSpPr>
        <p:spPr>
          <a:xfrm>
            <a:off x="9893644" y="0"/>
            <a:ext cx="2298356" cy="4839315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E0B3C-5344-40F1-92EA-23ED7DB1AEBB}"/>
              </a:ext>
            </a:extLst>
          </p:cNvPr>
          <p:cNvSpPr txBox="1"/>
          <p:nvPr/>
        </p:nvSpPr>
        <p:spPr>
          <a:xfrm>
            <a:off x="9893645" y="393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D2E0-5B35-4C36-A41F-500E5A2D1337}"/>
              </a:ext>
            </a:extLst>
          </p:cNvPr>
          <p:cNvSpPr txBox="1"/>
          <p:nvPr/>
        </p:nvSpPr>
        <p:spPr>
          <a:xfrm>
            <a:off x="9916996" y="717757"/>
            <a:ext cx="2154939" cy="977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sz="2000" b="1" dirty="0">
                <a:solidFill>
                  <a:prstClr val="black"/>
                </a:solidFill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مساحة متوازي الأضلاع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6FFFAC-84BF-43DA-8B1A-E5AD7214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3155" y="3930738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DB1AD2-B23A-4FE0-AA53-C9C907099CE4}"/>
              </a:ext>
            </a:extLst>
          </p:cNvPr>
          <p:cNvSpPr txBox="1">
            <a:spLocks/>
          </p:cNvSpPr>
          <p:nvPr/>
        </p:nvSpPr>
        <p:spPr>
          <a:xfrm>
            <a:off x="9899070" y="4378631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CBD7-EBD8-4329-B1E3-72CE6AC93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86" y="4679997"/>
            <a:ext cx="2312408" cy="2312408"/>
          </a:xfrm>
          <a:prstGeom prst="rect">
            <a:avLst/>
          </a:prstGeom>
        </p:spPr>
      </p:pic>
      <p:sp>
        <p:nvSpPr>
          <p:cNvPr id="22" name="Round Diagonal Corner Rectangle 10">
            <a:extLst>
              <a:ext uri="{FF2B5EF4-FFF2-40B4-BE49-F238E27FC236}">
                <a16:creationId xmlns:a16="http://schemas.microsoft.com/office/drawing/2014/main" id="{160C1301-6225-4F2F-BE80-E11911875D8F}"/>
              </a:ext>
            </a:extLst>
          </p:cNvPr>
          <p:cNvSpPr/>
          <p:nvPr/>
        </p:nvSpPr>
        <p:spPr>
          <a:xfrm>
            <a:off x="8207022" y="156977"/>
            <a:ext cx="1509755" cy="822305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مفهوم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3740ED6-1C7D-4476-9D61-3BB931F1FB90}"/>
              </a:ext>
            </a:extLst>
          </p:cNvPr>
          <p:cNvSpPr/>
          <p:nvPr/>
        </p:nvSpPr>
        <p:spPr>
          <a:xfrm>
            <a:off x="3249705" y="4567184"/>
            <a:ext cx="2024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القاعدة</a:t>
            </a:r>
            <a:endParaRPr kumimoji="0" lang="ar-BH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979FD04-5CC7-4767-BB34-B1063CF975CF}"/>
              </a:ext>
            </a:extLst>
          </p:cNvPr>
          <p:cNvSpPr txBox="1"/>
          <p:nvPr/>
        </p:nvSpPr>
        <p:spPr>
          <a:xfrm>
            <a:off x="4840755" y="4637918"/>
            <a:ext cx="48856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srgbClr val="002060"/>
                </a:solidFill>
                <a:latin typeface="Calibri" panose="020F0502020204030204"/>
                <a:cs typeface="Fanan" pitchFamily="2" charset="-78"/>
              </a:rPr>
              <a:t>قانون مساحة متوازي الأضلاع = 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0D9E5F-3DD0-4F20-A99C-81FEA9CFBAAE}"/>
              </a:ext>
            </a:extLst>
          </p:cNvPr>
          <p:cNvSpPr/>
          <p:nvPr/>
        </p:nvSpPr>
        <p:spPr>
          <a:xfrm>
            <a:off x="2438072" y="4525566"/>
            <a:ext cx="1428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×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6E70FD-6DFD-452A-83E9-C86188C8A36C}"/>
              </a:ext>
            </a:extLst>
          </p:cNvPr>
          <p:cNvSpPr/>
          <p:nvPr/>
        </p:nvSpPr>
        <p:spPr>
          <a:xfrm>
            <a:off x="871123" y="4567184"/>
            <a:ext cx="2298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الارتفاع</a:t>
            </a:r>
            <a:endParaRPr kumimoji="0" lang="ar-BH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ED736C8-7FC9-4FC3-B268-E790A2D5E1DB}"/>
              </a:ext>
            </a:extLst>
          </p:cNvPr>
          <p:cNvSpPr/>
          <p:nvPr/>
        </p:nvSpPr>
        <p:spPr>
          <a:xfrm>
            <a:off x="5298103" y="2878890"/>
            <a:ext cx="736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80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ق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9CA4F8-BAB5-4B2C-952D-7B4E5F76C00C}"/>
              </a:ext>
            </a:extLst>
          </p:cNvPr>
          <p:cNvSpPr txBox="1"/>
          <p:nvPr/>
        </p:nvSpPr>
        <p:spPr>
          <a:xfrm>
            <a:off x="6271566" y="2878890"/>
            <a:ext cx="150128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8800" b="1" dirty="0">
                <a:solidFill>
                  <a:srgbClr val="002060"/>
                </a:solidFill>
                <a:latin typeface="Calibri" panose="020F0502020204030204"/>
                <a:cs typeface="Fanan" pitchFamily="2" charset="-78"/>
              </a:rPr>
              <a:t>م  =</a:t>
            </a:r>
            <a:endParaRPr kumimoji="0" lang="ar-BH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C79A697-AA32-4BFF-BBD3-E02286B820E9}"/>
              </a:ext>
            </a:extLst>
          </p:cNvPr>
          <p:cNvSpPr/>
          <p:nvPr/>
        </p:nvSpPr>
        <p:spPr>
          <a:xfrm>
            <a:off x="4178874" y="2915044"/>
            <a:ext cx="869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96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×</a:t>
            </a:r>
            <a:endParaRPr kumimoji="0" lang="ar-BH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E3D1024-980B-48BA-9CCE-033441A21943}"/>
              </a:ext>
            </a:extLst>
          </p:cNvPr>
          <p:cNvSpPr/>
          <p:nvPr/>
        </p:nvSpPr>
        <p:spPr>
          <a:xfrm>
            <a:off x="3326997" y="2765114"/>
            <a:ext cx="60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80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ع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F25E9D8-C918-4F5E-833A-B3C13072C970}"/>
              </a:ext>
            </a:extLst>
          </p:cNvPr>
          <p:cNvSpPr txBox="1"/>
          <p:nvPr/>
        </p:nvSpPr>
        <p:spPr>
          <a:xfrm>
            <a:off x="1196177" y="1841784"/>
            <a:ext cx="83627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FF0000"/>
                </a:solidFill>
                <a:latin typeface="Calibri" panose="020F0502020204030204"/>
                <a:cs typeface="Fanan" pitchFamily="2" charset="-78"/>
              </a:rPr>
              <a:t>قانون حساب مساحة متوازي الأضلاع</a:t>
            </a:r>
            <a:endParaRPr kumimoji="0" lang="ar-BH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32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28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1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0700E-BF18-4919-AE62-CEC31C535471}"/>
              </a:ext>
            </a:extLst>
          </p:cNvPr>
          <p:cNvSpPr txBox="1"/>
          <p:nvPr/>
        </p:nvSpPr>
        <p:spPr>
          <a:xfrm>
            <a:off x="138136" y="103779"/>
            <a:ext cx="2503464" cy="1191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BH" sz="3200" b="1" dirty="0">
                <a:solidFill>
                  <a:prstClr val="white"/>
                </a:solidFill>
                <a:latin typeface="Calibri Light" panose="020F0302020204030204" pitchFamily="34" charset="0"/>
                <a:ea typeface="GE SS Unique Bold" panose="020A0503020102020204" pitchFamily="18" charset="-78"/>
                <a:cs typeface="Fanan" pitchFamily="2" charset="-78"/>
              </a:rPr>
              <a:t>مساحة متوازي الأضلاع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08EA6-C006-4A30-A9BF-1AAEB57224B3}"/>
              </a:ext>
            </a:extLst>
          </p:cNvPr>
          <p:cNvSpPr/>
          <p:nvPr/>
        </p:nvSpPr>
        <p:spPr>
          <a:xfrm>
            <a:off x="9893644" y="0"/>
            <a:ext cx="2298356" cy="4839315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E0B3C-5344-40F1-92EA-23ED7DB1AEBB}"/>
              </a:ext>
            </a:extLst>
          </p:cNvPr>
          <p:cNvSpPr txBox="1"/>
          <p:nvPr/>
        </p:nvSpPr>
        <p:spPr>
          <a:xfrm>
            <a:off x="9893645" y="393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D2E0-5B35-4C36-A41F-500E5A2D1337}"/>
              </a:ext>
            </a:extLst>
          </p:cNvPr>
          <p:cNvSpPr txBox="1"/>
          <p:nvPr/>
        </p:nvSpPr>
        <p:spPr>
          <a:xfrm>
            <a:off x="9916996" y="717757"/>
            <a:ext cx="2154939" cy="977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sz="2000" b="1" dirty="0">
                <a:solidFill>
                  <a:prstClr val="black"/>
                </a:solidFill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مساحة متوازي الأضلاع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6FFFAC-84BF-43DA-8B1A-E5AD7214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3155" y="3930738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DB1AD2-B23A-4FE0-AA53-C9C907099CE4}"/>
              </a:ext>
            </a:extLst>
          </p:cNvPr>
          <p:cNvSpPr txBox="1">
            <a:spLocks/>
          </p:cNvSpPr>
          <p:nvPr/>
        </p:nvSpPr>
        <p:spPr>
          <a:xfrm>
            <a:off x="9899070" y="4378631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CBD7-EBD8-4329-B1E3-72CE6AC93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86" y="4679997"/>
            <a:ext cx="2312408" cy="2312408"/>
          </a:xfrm>
          <a:prstGeom prst="rect">
            <a:avLst/>
          </a:prstGeom>
        </p:spPr>
      </p:pic>
      <p:sp>
        <p:nvSpPr>
          <p:cNvPr id="22" name="Round Diagonal Corner Rectangle 10">
            <a:extLst>
              <a:ext uri="{FF2B5EF4-FFF2-40B4-BE49-F238E27FC236}">
                <a16:creationId xmlns:a16="http://schemas.microsoft.com/office/drawing/2014/main" id="{160C1301-6225-4F2F-BE80-E11911875D8F}"/>
              </a:ext>
            </a:extLst>
          </p:cNvPr>
          <p:cNvSpPr/>
          <p:nvPr/>
        </p:nvSpPr>
        <p:spPr>
          <a:xfrm>
            <a:off x="8207022" y="156977"/>
            <a:ext cx="1509755" cy="822305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مثال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3E40BB7-E92E-4C75-A2A6-EF3C9F00089A}"/>
              </a:ext>
            </a:extLst>
          </p:cNvPr>
          <p:cNvSpPr txBox="1"/>
          <p:nvPr/>
        </p:nvSpPr>
        <p:spPr>
          <a:xfrm>
            <a:off x="3813736" y="1033488"/>
            <a:ext cx="59240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Fanan" pitchFamily="2" charset="-78"/>
              </a:rPr>
              <a:t>أوجد</a:t>
            </a:r>
            <a:r>
              <a:rPr kumimoji="0" lang="ar-BH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Fanan" pitchFamily="2" charset="-78"/>
              </a:rPr>
              <a:t> مساحة متوازي الأضلاع التالي :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Fanan" pitchFamily="2" charset="-78"/>
            </a:endParaRPr>
          </a:p>
        </p:txBody>
      </p:sp>
      <p:sp>
        <p:nvSpPr>
          <p:cNvPr id="51" name="Round Diagonal Corner Rectangle 10">
            <a:extLst>
              <a:ext uri="{FF2B5EF4-FFF2-40B4-BE49-F238E27FC236}">
                <a16:creationId xmlns:a16="http://schemas.microsoft.com/office/drawing/2014/main" id="{E95E8191-3052-42A3-A88D-8E110E4139E2}"/>
              </a:ext>
            </a:extLst>
          </p:cNvPr>
          <p:cNvSpPr/>
          <p:nvPr/>
        </p:nvSpPr>
        <p:spPr>
          <a:xfrm>
            <a:off x="4185500" y="103779"/>
            <a:ext cx="2079601" cy="822305"/>
          </a:xfrm>
          <a:prstGeom prst="flowChartTerminator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المعلم الصغير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ED736C8-7FC9-4FC3-B268-E790A2D5E1DB}"/>
              </a:ext>
            </a:extLst>
          </p:cNvPr>
          <p:cNvSpPr/>
          <p:nvPr/>
        </p:nvSpPr>
        <p:spPr>
          <a:xfrm>
            <a:off x="7107522" y="3837084"/>
            <a:ext cx="736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ق</a:t>
            </a:r>
            <a:endParaRPr kumimoji="0" lang="ar-BH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9CA4F8-BAB5-4B2C-952D-7B4E5F76C00C}"/>
              </a:ext>
            </a:extLst>
          </p:cNvPr>
          <p:cNvSpPr txBox="1"/>
          <p:nvPr/>
        </p:nvSpPr>
        <p:spPr>
          <a:xfrm>
            <a:off x="7452644" y="3834498"/>
            <a:ext cx="150128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2060"/>
                </a:solidFill>
                <a:latin typeface="Calibri" panose="020F0502020204030204"/>
                <a:cs typeface="Fanan" pitchFamily="2" charset="-78"/>
              </a:rPr>
              <a:t>م  =</a:t>
            </a:r>
            <a:endParaRPr kumimoji="0" lang="ar-BH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C79A697-AA32-4BFF-BBD3-E02286B820E9}"/>
              </a:ext>
            </a:extLst>
          </p:cNvPr>
          <p:cNvSpPr/>
          <p:nvPr/>
        </p:nvSpPr>
        <p:spPr>
          <a:xfrm>
            <a:off x="6362328" y="3849895"/>
            <a:ext cx="869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0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×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E3D1024-980B-48BA-9CCE-033441A21943}"/>
              </a:ext>
            </a:extLst>
          </p:cNvPr>
          <p:cNvSpPr/>
          <p:nvPr/>
        </p:nvSpPr>
        <p:spPr>
          <a:xfrm>
            <a:off x="5823405" y="3782655"/>
            <a:ext cx="601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ع</a:t>
            </a:r>
            <a:endParaRPr kumimoji="0" lang="ar-BH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04D5D68-0A81-43CD-9B26-7C6FA97E66D5}"/>
              </a:ext>
            </a:extLst>
          </p:cNvPr>
          <p:cNvSpPr txBox="1"/>
          <p:nvPr/>
        </p:nvSpPr>
        <p:spPr>
          <a:xfrm>
            <a:off x="7774016" y="4825820"/>
            <a:ext cx="10007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000" b="1" dirty="0">
                <a:solidFill>
                  <a:srgbClr val="002060"/>
                </a:solidFill>
                <a:latin typeface="Calibri" panose="020F0502020204030204"/>
                <a:cs typeface="Fanan" pitchFamily="2" charset="-78"/>
              </a:rPr>
              <a:t>م  =</a:t>
            </a:r>
            <a:endParaRPr kumimoji="0" lang="ar-BH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9937775-1519-4717-A87D-C940091B7ABA}"/>
              </a:ext>
            </a:extLst>
          </p:cNvPr>
          <p:cNvSpPr/>
          <p:nvPr/>
        </p:nvSpPr>
        <p:spPr>
          <a:xfrm>
            <a:off x="7129255" y="4853112"/>
            <a:ext cx="800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8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B1B63DD-6D4D-46C3-A8A8-FF63251E6BC7}"/>
              </a:ext>
            </a:extLst>
          </p:cNvPr>
          <p:cNvSpPr/>
          <p:nvPr/>
        </p:nvSpPr>
        <p:spPr>
          <a:xfrm>
            <a:off x="6436724" y="4833265"/>
            <a:ext cx="944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×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F0E36A9-6E70-4D7C-BECF-74F1D8702FFB}"/>
              </a:ext>
            </a:extLst>
          </p:cNvPr>
          <p:cNvSpPr/>
          <p:nvPr/>
        </p:nvSpPr>
        <p:spPr>
          <a:xfrm>
            <a:off x="5890021" y="4829887"/>
            <a:ext cx="846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4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105CACD-F3F3-4996-8C18-6C122D0B385C}"/>
              </a:ext>
            </a:extLst>
          </p:cNvPr>
          <p:cNvSpPr/>
          <p:nvPr/>
        </p:nvSpPr>
        <p:spPr>
          <a:xfrm>
            <a:off x="5313427" y="4765140"/>
            <a:ext cx="944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=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34E54D1-CC29-43D3-8B48-471BC328A1CE}"/>
              </a:ext>
            </a:extLst>
          </p:cNvPr>
          <p:cNvSpPr/>
          <p:nvPr/>
        </p:nvSpPr>
        <p:spPr>
          <a:xfrm>
            <a:off x="4637165" y="4786830"/>
            <a:ext cx="1105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32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7200EC8-E66B-4893-BF9C-8FC4E5F44D7F}"/>
              </a:ext>
            </a:extLst>
          </p:cNvPr>
          <p:cNvSpPr/>
          <p:nvPr/>
        </p:nvSpPr>
        <p:spPr>
          <a:xfrm>
            <a:off x="3843306" y="4767633"/>
            <a:ext cx="1105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سم </a:t>
            </a:r>
            <a:endParaRPr kumimoji="0" lang="ar-BH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6519DD7C-DD1A-43B9-AD20-8372A1E9489C}"/>
              </a:ext>
            </a:extLst>
          </p:cNvPr>
          <p:cNvSpPr/>
          <p:nvPr/>
        </p:nvSpPr>
        <p:spPr>
          <a:xfrm>
            <a:off x="5543042" y="2132825"/>
            <a:ext cx="3231719" cy="1520538"/>
          </a:xfrm>
          <a:prstGeom prst="parallelogram">
            <a:avLst>
              <a:gd name="adj" fmla="val 45469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3BFFBE-EBDD-44D3-B59E-9CD12B8ADA27}"/>
              </a:ext>
            </a:extLst>
          </p:cNvPr>
          <p:cNvSpPr/>
          <p:nvPr/>
        </p:nvSpPr>
        <p:spPr>
          <a:xfrm>
            <a:off x="6620398" y="1520341"/>
            <a:ext cx="1405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noProof="0" dirty="0"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8 سم</a:t>
            </a:r>
            <a:endParaRPr kumimoji="0" lang="ar-BH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76512A-8B04-47CF-A2B1-971F4007206A}"/>
              </a:ext>
            </a:extLst>
          </p:cNvPr>
          <p:cNvCxnSpPr>
            <a:cxnSpLocks/>
          </p:cNvCxnSpPr>
          <p:nvPr/>
        </p:nvCxnSpPr>
        <p:spPr>
          <a:xfrm>
            <a:off x="6262964" y="2144900"/>
            <a:ext cx="2137" cy="1508463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E62FA28-C4FC-4A67-88BD-62C220858CB1}"/>
              </a:ext>
            </a:extLst>
          </p:cNvPr>
          <p:cNvSpPr/>
          <p:nvPr/>
        </p:nvSpPr>
        <p:spPr>
          <a:xfrm>
            <a:off x="6124402" y="2512233"/>
            <a:ext cx="1405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noProof="0" dirty="0"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4 سم</a:t>
            </a:r>
            <a:endParaRPr kumimoji="0" lang="ar-BH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516F08B-859C-4376-9C53-4A8B6F9DA344}"/>
              </a:ext>
            </a:extLst>
          </p:cNvPr>
          <p:cNvSpPr/>
          <p:nvPr/>
        </p:nvSpPr>
        <p:spPr>
          <a:xfrm>
            <a:off x="3441149" y="4564210"/>
            <a:ext cx="11053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2</a:t>
            </a:r>
            <a:endParaRPr kumimoji="0" lang="ar-BH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612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89" grpId="0"/>
      <p:bldP spid="70" grpId="0"/>
      <p:bldP spid="71" grpId="0"/>
      <p:bldP spid="72" grpId="0"/>
      <p:bldP spid="73" grpId="0"/>
      <p:bldP spid="76" grpId="0"/>
      <p:bldP spid="77" grpId="0"/>
      <p:bldP spid="130" grpId="0"/>
      <p:bldP spid="131" grpId="0"/>
      <p:bldP spid="132" grpId="0"/>
      <p:bldP spid="133" grpId="0"/>
      <p:bldP spid="134" grpId="0"/>
      <p:bldP spid="74" grpId="0" animBg="1"/>
      <p:bldP spid="75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0700E-BF18-4919-AE62-CEC31C535471}"/>
              </a:ext>
            </a:extLst>
          </p:cNvPr>
          <p:cNvSpPr txBox="1"/>
          <p:nvPr/>
        </p:nvSpPr>
        <p:spPr>
          <a:xfrm>
            <a:off x="116685" y="118766"/>
            <a:ext cx="3826666" cy="735747"/>
          </a:xfrm>
          <a:prstGeom prst="round2DiagRect">
            <a:avLst>
              <a:gd name="adj1" fmla="val 45270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Fanan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>
              <a:defRPr/>
            </a:pPr>
            <a:r>
              <a:rPr lang="ar-BH" dirty="0">
                <a:latin typeface="Calibri Light" panose="020F0302020204030204" pitchFamily="34" charset="0"/>
                <a:ea typeface="GE SS Unique Bold" panose="020A0503020102020204" pitchFamily="18" charset="-78"/>
              </a:rPr>
              <a:t>مساحة متوازي الأضلاع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08EA6-C006-4A30-A9BF-1AAEB57224B3}"/>
              </a:ext>
            </a:extLst>
          </p:cNvPr>
          <p:cNvSpPr/>
          <p:nvPr/>
        </p:nvSpPr>
        <p:spPr>
          <a:xfrm>
            <a:off x="9893644" y="0"/>
            <a:ext cx="2298356" cy="4910340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E0B3C-5344-40F1-92EA-23ED7DB1AEBB}"/>
              </a:ext>
            </a:extLst>
          </p:cNvPr>
          <p:cNvSpPr txBox="1"/>
          <p:nvPr/>
        </p:nvSpPr>
        <p:spPr>
          <a:xfrm>
            <a:off x="9893645" y="393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D2E0-5B35-4C36-A41F-500E5A2D1337}"/>
              </a:ext>
            </a:extLst>
          </p:cNvPr>
          <p:cNvSpPr txBox="1"/>
          <p:nvPr/>
        </p:nvSpPr>
        <p:spPr>
          <a:xfrm>
            <a:off x="9867850" y="559140"/>
            <a:ext cx="2298355" cy="977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sz="2000" b="1" dirty="0">
                <a:solidFill>
                  <a:prstClr val="black"/>
                </a:solidFill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مساحة متوازي الأضلاع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6FFFAC-84BF-43DA-8B1A-E5AD7214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3155" y="4001762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DB1AD2-B23A-4FE0-AA53-C9C907099CE4}"/>
              </a:ext>
            </a:extLst>
          </p:cNvPr>
          <p:cNvSpPr txBox="1">
            <a:spLocks/>
          </p:cNvSpPr>
          <p:nvPr/>
        </p:nvSpPr>
        <p:spPr>
          <a:xfrm>
            <a:off x="9899070" y="4449655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CBD7-EBD8-4329-B1E3-72CE6AC9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55" y="4679997"/>
            <a:ext cx="2312408" cy="2312408"/>
          </a:xfrm>
          <a:prstGeom prst="rect">
            <a:avLst/>
          </a:prstGeom>
        </p:spPr>
      </p:pic>
      <p:sp>
        <p:nvSpPr>
          <p:cNvPr id="14" name="Round Diagonal Corner Rectangle 10">
            <a:extLst>
              <a:ext uri="{FF2B5EF4-FFF2-40B4-BE49-F238E27FC236}">
                <a16:creationId xmlns:a16="http://schemas.microsoft.com/office/drawing/2014/main" id="{4A88F0B1-02DA-4BAD-AF40-E5CF15C66F7B}"/>
              </a:ext>
            </a:extLst>
          </p:cNvPr>
          <p:cNvSpPr/>
          <p:nvPr/>
        </p:nvSpPr>
        <p:spPr>
          <a:xfrm>
            <a:off x="6096000" y="948965"/>
            <a:ext cx="3701639" cy="73574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مهارات القرن 21</a:t>
            </a:r>
          </a:p>
        </p:txBody>
      </p:sp>
      <p:sp>
        <p:nvSpPr>
          <p:cNvPr id="15" name="Round Diagonal Corner Rectangle 10">
            <a:extLst>
              <a:ext uri="{FF2B5EF4-FFF2-40B4-BE49-F238E27FC236}">
                <a16:creationId xmlns:a16="http://schemas.microsoft.com/office/drawing/2014/main" id="{EB5313F7-8647-4FAE-83DB-162A7E7B1767}"/>
              </a:ext>
            </a:extLst>
          </p:cNvPr>
          <p:cNvSpPr/>
          <p:nvPr/>
        </p:nvSpPr>
        <p:spPr>
          <a:xfrm>
            <a:off x="6096000" y="118766"/>
            <a:ext cx="3701639" cy="73574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المواطنة + حل المشكلات</a:t>
            </a:r>
          </a:p>
        </p:txBody>
      </p:sp>
      <p:sp>
        <p:nvSpPr>
          <p:cNvPr id="70" name="Round Diagonal Corner Rectangle 10">
            <a:extLst>
              <a:ext uri="{FF2B5EF4-FFF2-40B4-BE49-F238E27FC236}">
                <a16:creationId xmlns:a16="http://schemas.microsoft.com/office/drawing/2014/main" id="{6C9AEDA9-B783-47E0-B912-864C3CAB4F1A}"/>
              </a:ext>
            </a:extLst>
          </p:cNvPr>
          <p:cNvSpPr/>
          <p:nvPr/>
        </p:nvSpPr>
        <p:spPr>
          <a:xfrm>
            <a:off x="116685" y="943310"/>
            <a:ext cx="3826666" cy="73574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تدريب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8B28E-B0A5-4051-9F83-930E5CE09C7F}"/>
              </a:ext>
            </a:extLst>
          </p:cNvPr>
          <p:cNvSpPr/>
          <p:nvPr/>
        </p:nvSpPr>
        <p:spPr>
          <a:xfrm>
            <a:off x="116685" y="1885185"/>
            <a:ext cx="43310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cen Tunisia" panose="02000000000000000000" pitchFamily="2" charset="-78"/>
                <a:ea typeface="GE SS Unique Bold" panose="020A0503020102020204" pitchFamily="18" charset="-78"/>
                <a:cs typeface="Fanan" pitchFamily="2" charset="-78"/>
              </a:rPr>
              <a:t>قام راشد برسم علم البحرين بمناسبة الاحتفال بالميثاق الوطني ، فقام زميله محمد بتحديد </a:t>
            </a:r>
            <a:r>
              <a:rPr lang="ar-BH" sz="3200" b="1" dirty="0">
                <a:solidFill>
                  <a:srgbClr val="FF0000"/>
                </a:solidFill>
                <a:latin typeface="Hacen Tunisia" panose="02000000000000000000" pitchFamily="2" charset="-78"/>
                <a:ea typeface="GE SS Unique Bold" panose="020A0503020102020204" pitchFamily="18" charset="-78"/>
                <a:cs typeface="Fanan" pitchFamily="2" charset="-78"/>
              </a:rPr>
              <a:t>شكل متوازي أضلاع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cen Tunisia" panose="02000000000000000000" pitchFamily="2" charset="-78"/>
                <a:ea typeface="GE SS Unique Bold" panose="020A0503020102020204" pitchFamily="18" charset="-78"/>
                <a:cs typeface="Fanan" pitchFamily="2" charset="-78"/>
              </a:rPr>
              <a:t> طول</a:t>
            </a:r>
            <a:r>
              <a:rPr kumimoji="0" lang="ar-BH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cen Tunisia" panose="02000000000000000000" pitchFamily="2" charset="-78"/>
                <a:ea typeface="GE SS Unique Bold" panose="020A0503020102020204" pitchFamily="18" charset="-78"/>
                <a:cs typeface="Fanan" pitchFamily="2" charset="-78"/>
              </a:rPr>
              <a:t> قاعدته 10 سم وارتفاعه 7 سم داخل العلم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cen Tunisia" panose="02000000000000000000" pitchFamily="2" charset="-78"/>
                <a:ea typeface="GE SS Unique Bold" panose="020A0503020102020204" pitchFamily="18" charset="-78"/>
                <a:cs typeface="Fanan" pitchFamily="2" charset="-78"/>
              </a:rPr>
              <a:t>، أوجد مساحة متوازي الأضلاع ؟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6B8FC-355A-4275-BC26-970F2FFBF8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6848" y="186247"/>
            <a:ext cx="1619777" cy="14578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05691A6-B826-4E58-875B-4A2E34FD53FB}"/>
              </a:ext>
            </a:extLst>
          </p:cNvPr>
          <p:cNvSpPr/>
          <p:nvPr/>
        </p:nvSpPr>
        <p:spPr>
          <a:xfrm>
            <a:off x="8310811" y="4530386"/>
            <a:ext cx="1222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8000" b="1" dirty="0">
                <a:solidFill>
                  <a:srgbClr val="FF0000"/>
                </a:solidFill>
                <a:latin typeface="Arial" panose="020B0604020202020204" pitchFamily="34" charset="0"/>
                <a:ea typeface="GE SS Unique Bold" panose="020A0503020102020204" pitchFamily="18" charset="-78"/>
                <a:cs typeface="Fanan" pitchFamily="2" charset="-78"/>
              </a:rPr>
              <a:t>م</a:t>
            </a:r>
            <a:endParaRPr kumimoji="0" lang="ar-BH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FCD89F-9755-4038-9616-1A7066C91152}"/>
              </a:ext>
            </a:extLst>
          </p:cNvPr>
          <p:cNvSpPr/>
          <p:nvPr/>
        </p:nvSpPr>
        <p:spPr>
          <a:xfrm>
            <a:off x="7966277" y="4891627"/>
            <a:ext cx="7467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GE SS Unique Bold" panose="020A0503020102020204" pitchFamily="18" charset="-78"/>
                <a:cs typeface="Fanan" pitchFamily="2" charset="-78"/>
              </a:rPr>
              <a:t>=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A2DE98D-DFE4-4AA0-9EF6-E86B33DA1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89" y="2218689"/>
            <a:ext cx="5202162" cy="239877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ED85C0-CEAF-4A7B-9925-A7D461E80E1E}"/>
              </a:ext>
            </a:extLst>
          </p:cNvPr>
          <p:cNvCxnSpPr>
            <a:cxnSpLocks/>
          </p:cNvCxnSpPr>
          <p:nvPr/>
        </p:nvCxnSpPr>
        <p:spPr>
          <a:xfrm flipV="1">
            <a:off x="6550277" y="2259354"/>
            <a:ext cx="723013" cy="233633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E3E644E-32D7-43AF-A685-0B79E5DE0730}"/>
              </a:ext>
            </a:extLst>
          </p:cNvPr>
          <p:cNvSpPr txBox="1"/>
          <p:nvPr/>
        </p:nvSpPr>
        <p:spPr>
          <a:xfrm>
            <a:off x="7525783" y="1586052"/>
            <a:ext cx="103538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prstClr val="black"/>
                </a:solidFill>
                <a:latin typeface="Arabic Typesetting" panose="03020402040406030203" pitchFamily="66" charset="-78"/>
                <a:cs typeface="Fanan" pitchFamily="2" charset="-78"/>
              </a:rPr>
              <a:t>10 سم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9B6F5E-F2A0-45BC-9722-139513D3F1B7}"/>
              </a:ext>
            </a:extLst>
          </p:cNvPr>
          <p:cNvCxnSpPr>
            <a:cxnSpLocks/>
          </p:cNvCxnSpPr>
          <p:nvPr/>
        </p:nvCxnSpPr>
        <p:spPr>
          <a:xfrm flipV="1">
            <a:off x="8931312" y="2229575"/>
            <a:ext cx="723013" cy="233633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3999D4-2C52-4696-802D-8DDFF23C532C}"/>
              </a:ext>
            </a:extLst>
          </p:cNvPr>
          <p:cNvSpPr txBox="1"/>
          <p:nvPr/>
        </p:nvSpPr>
        <p:spPr>
          <a:xfrm>
            <a:off x="7302727" y="3237147"/>
            <a:ext cx="103538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prstClr val="black"/>
                </a:solidFill>
                <a:latin typeface="Arabic Typesetting" panose="03020402040406030203" pitchFamily="66" charset="-78"/>
                <a:cs typeface="Fanan" pitchFamily="2" charset="-78"/>
              </a:rPr>
              <a:t>7 سم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F6EBE7-9C05-4274-B7A3-F3D977F51C45}"/>
              </a:ext>
            </a:extLst>
          </p:cNvPr>
          <p:cNvCxnSpPr>
            <a:cxnSpLocks/>
          </p:cNvCxnSpPr>
          <p:nvPr/>
        </p:nvCxnSpPr>
        <p:spPr>
          <a:xfrm flipV="1">
            <a:off x="7299084" y="2204924"/>
            <a:ext cx="18810" cy="239076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0E5BE24-A0B9-4DC7-866B-87B2FE16E6D6}"/>
              </a:ext>
            </a:extLst>
          </p:cNvPr>
          <p:cNvSpPr/>
          <p:nvPr/>
        </p:nvSpPr>
        <p:spPr>
          <a:xfrm>
            <a:off x="7383616" y="4959998"/>
            <a:ext cx="800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10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F0502A-5F02-46CD-80EF-664320D95D8D}"/>
              </a:ext>
            </a:extLst>
          </p:cNvPr>
          <p:cNvSpPr/>
          <p:nvPr/>
        </p:nvSpPr>
        <p:spPr>
          <a:xfrm>
            <a:off x="6747120" y="4942127"/>
            <a:ext cx="944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×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84B39A-BE6F-45BF-95E5-442E4F11CF67}"/>
              </a:ext>
            </a:extLst>
          </p:cNvPr>
          <p:cNvSpPr/>
          <p:nvPr/>
        </p:nvSpPr>
        <p:spPr>
          <a:xfrm>
            <a:off x="6144382" y="4936773"/>
            <a:ext cx="846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7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7E91D3-B78A-4B58-B600-1E9E3C726127}"/>
              </a:ext>
            </a:extLst>
          </p:cNvPr>
          <p:cNvSpPr/>
          <p:nvPr/>
        </p:nvSpPr>
        <p:spPr>
          <a:xfrm>
            <a:off x="5567788" y="4872026"/>
            <a:ext cx="944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=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E83BE1-76B4-4F1F-9E8F-5B0C7810EDD4}"/>
              </a:ext>
            </a:extLst>
          </p:cNvPr>
          <p:cNvSpPr/>
          <p:nvPr/>
        </p:nvSpPr>
        <p:spPr>
          <a:xfrm>
            <a:off x="4891526" y="4949701"/>
            <a:ext cx="1105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70</a:t>
            </a:r>
            <a:endParaRPr kumimoji="0" lang="ar-B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4419E1-398B-4BC9-BE9E-C9A25970D888}"/>
              </a:ext>
            </a:extLst>
          </p:cNvPr>
          <p:cNvSpPr/>
          <p:nvPr/>
        </p:nvSpPr>
        <p:spPr>
          <a:xfrm>
            <a:off x="4097667" y="4930504"/>
            <a:ext cx="1105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سم </a:t>
            </a:r>
            <a:endParaRPr kumimoji="0" lang="ar-BH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02012D-BE2A-4993-B778-6EC6FAAEFD6B}"/>
              </a:ext>
            </a:extLst>
          </p:cNvPr>
          <p:cNvSpPr/>
          <p:nvPr/>
        </p:nvSpPr>
        <p:spPr>
          <a:xfrm>
            <a:off x="3695510" y="4727081"/>
            <a:ext cx="11053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srgbClr val="0070C0"/>
                </a:solidFill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2</a:t>
            </a:r>
            <a:endParaRPr kumimoji="0" lang="ar-BH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45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1" grpId="0" animBg="1"/>
      <p:bldP spid="12" grpId="0" animBg="1"/>
      <p:bldP spid="14" grpId="0" animBg="1"/>
      <p:bldP spid="15" grpId="0" animBg="1"/>
      <p:bldP spid="70" grpId="0" animBg="1"/>
      <p:bldP spid="18" grpId="0"/>
      <p:bldP spid="35" grpId="0"/>
      <p:bldP spid="36" grpId="0"/>
      <p:bldP spid="21" grpId="0"/>
      <p:bldP spid="26" grpId="0"/>
      <p:bldP spid="23" grpId="0"/>
      <p:bldP spid="24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CC22BF-FD9B-42E2-BCEE-596A76ECE7DA}"/>
              </a:ext>
            </a:extLst>
          </p:cNvPr>
          <p:cNvSpPr txBox="1"/>
          <p:nvPr/>
        </p:nvSpPr>
        <p:spPr>
          <a:xfrm>
            <a:off x="98510" y="61687"/>
            <a:ext cx="368449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اتفاقية التعلم عن بعد</a:t>
            </a:r>
            <a:endParaRPr kumimoji="0" lang="ar-BH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pic>
        <p:nvPicPr>
          <p:cNvPr id="5" name="Picture 2" descr="جمعية ازوران للتنمية والتعاون: نموذج اتفاقية للشراكة بين الدولة والجمعيات">
            <a:extLst>
              <a:ext uri="{FF2B5EF4-FFF2-40B4-BE49-F238E27FC236}">
                <a16:creationId xmlns:a16="http://schemas.microsoft.com/office/drawing/2014/main" id="{4A2E8410-30C1-47F6-98FF-22DE3F8B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4" y="4624426"/>
            <a:ext cx="2657970" cy="21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19DA3-BAD2-4170-822A-4C5DDE251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62" y="88946"/>
            <a:ext cx="5934820" cy="6680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5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406E4-0F47-494F-A632-5FA0E6FA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0D07D"/>
              </a:clrFrom>
              <a:clrTo>
                <a:srgbClr val="E0D07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223" y="-8709"/>
            <a:ext cx="12281111" cy="686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30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C670D3-4997-45F3-ADB9-FD1B91A52727}"/>
              </a:ext>
            </a:extLst>
          </p:cNvPr>
          <p:cNvGrpSpPr/>
          <p:nvPr/>
        </p:nvGrpSpPr>
        <p:grpSpPr>
          <a:xfrm>
            <a:off x="9086035" y="4433357"/>
            <a:ext cx="2958714" cy="1954924"/>
            <a:chOff x="3945925" y="3393989"/>
            <a:chExt cx="2360140" cy="10308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F69EC5-D64A-43E7-B5CA-AFD51BC506BC}"/>
                </a:ext>
              </a:extLst>
            </p:cNvPr>
            <p:cNvSpPr txBox="1"/>
            <p:nvPr/>
          </p:nvSpPr>
          <p:spPr>
            <a:xfrm>
              <a:off x="3945925" y="3393989"/>
              <a:ext cx="2360140" cy="5728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BH" sz="4800" b="1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الرياضيات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57F29C-3DDA-4D8D-84C3-E4E4C4A8F57F}"/>
                </a:ext>
              </a:extLst>
            </p:cNvPr>
            <p:cNvSpPr txBox="1"/>
            <p:nvPr/>
          </p:nvSpPr>
          <p:spPr>
            <a:xfrm>
              <a:off x="3974756" y="3966508"/>
              <a:ext cx="2290119" cy="25460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BH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الثقافة العددية للبحرين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866B67-2FE8-4F79-946D-DCB9426CB858}"/>
                </a:ext>
              </a:extLst>
            </p:cNvPr>
            <p:cNvSpPr txBox="1"/>
            <p:nvPr/>
          </p:nvSpPr>
          <p:spPr>
            <a:xfrm>
              <a:off x="3958280" y="4191478"/>
              <a:ext cx="2290119" cy="2333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BH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الصف السـادس الابتدائي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09F758-0130-4632-8C2F-C63F18F92643}"/>
              </a:ext>
            </a:extLst>
          </p:cNvPr>
          <p:cNvSpPr txBox="1"/>
          <p:nvPr/>
        </p:nvSpPr>
        <p:spPr>
          <a:xfrm>
            <a:off x="2960389" y="646854"/>
            <a:ext cx="6192309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GE SS Unique Bold" panose="020A0503020102020204" pitchFamily="18" charset="-78"/>
                <a:cs typeface="Calibri" panose="020F0502020204030204" pitchFamily="34" charset="0"/>
              </a:rPr>
              <a:t>النشـاط</a:t>
            </a:r>
          </a:p>
          <a:p>
            <a:pPr algn="ctr"/>
            <a:r>
              <a:rPr lang="ar-SA" sz="11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GE SS Unique Bold" panose="020A0503020102020204" pitchFamily="18" charset="-78"/>
                <a:cs typeface="Calibri" panose="020F0502020204030204" pitchFamily="34" charset="0"/>
              </a:rPr>
              <a:t>الاستهلالي</a:t>
            </a:r>
            <a:endParaRPr lang="ar-BH" sz="115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GE SS Unique Bold" panose="020A0503020102020204" pitchFamily="18" charset="-78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1B28EF-A567-40DF-A3ED-13C825E8F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" y="421930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8137" y="113110"/>
            <a:ext cx="2648144" cy="6469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النشاط الاستهلالي</a:t>
            </a:r>
            <a:endParaRPr kumimoji="0" lang="ar-BH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7352151" y="838777"/>
            <a:ext cx="22050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جهز القلم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4070091" y="888833"/>
            <a:ext cx="22050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فكر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1184515" y="888833"/>
            <a:ext cx="22050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اكتب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2292441" y="1557511"/>
            <a:ext cx="5760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أوجد ناتج الضرب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893644" y="0"/>
            <a:ext cx="2298356" cy="4910340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93647" y="94776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93644" y="1624717"/>
            <a:ext cx="229835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93647" y="-2709"/>
            <a:ext cx="2298355" cy="44267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الاستهلالي: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61668" y="509650"/>
            <a:ext cx="25308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ناتج الضرب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93647" y="3071472"/>
            <a:ext cx="2298355" cy="44267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الختامي: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9903155" y="4001762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1" name="Date Placeholder 3"/>
          <p:cNvSpPr txBox="1">
            <a:spLocks/>
          </p:cNvSpPr>
          <p:nvPr/>
        </p:nvSpPr>
        <p:spPr>
          <a:xfrm>
            <a:off x="9899070" y="4449655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B43408B-B5C5-4058-BF6B-07B5427BC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83" y="4764193"/>
            <a:ext cx="2205002" cy="220500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A89D459A-11F0-4CB7-B433-F1F5D2D22A93}"/>
              </a:ext>
            </a:extLst>
          </p:cNvPr>
          <p:cNvSpPr txBox="1">
            <a:spLocks/>
          </p:cNvSpPr>
          <p:nvPr/>
        </p:nvSpPr>
        <p:spPr>
          <a:xfrm>
            <a:off x="3422567" y="4225580"/>
            <a:ext cx="3317605" cy="15634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3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abic Typesetting" panose="03020402040406030203" pitchFamily="66" charset="-78"/>
                <a:ea typeface="+mj-ea"/>
                <a:cs typeface="Fanan" pitchFamily="2" charset="-78"/>
              </a:rPr>
              <a:t>45</a:t>
            </a:r>
            <a:endParaRPr kumimoji="0" lang="ar-BH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abic Typesetting" panose="03020402040406030203" pitchFamily="66" charset="-78"/>
              <a:ea typeface="+mj-ea"/>
              <a:cs typeface="Fanan" pitchFamily="2" charset="-78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252DE4-1A20-4BEA-BBE4-128972E6F865}"/>
              </a:ext>
            </a:extLst>
          </p:cNvPr>
          <p:cNvSpPr/>
          <p:nvPr/>
        </p:nvSpPr>
        <p:spPr>
          <a:xfrm>
            <a:off x="1838683" y="2616696"/>
            <a:ext cx="6725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9  ×  5</a:t>
            </a:r>
          </a:p>
        </p:txBody>
      </p:sp>
      <p:sp>
        <p:nvSpPr>
          <p:cNvPr id="80" name="Oval 33">
            <a:extLst>
              <a:ext uri="{FF2B5EF4-FFF2-40B4-BE49-F238E27FC236}">
                <a16:creationId xmlns:a16="http://schemas.microsoft.com/office/drawing/2014/main" id="{2869AEE4-7784-448A-A313-B69E46B5A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81" name="Oval 32">
            <a:extLst>
              <a:ext uri="{FF2B5EF4-FFF2-40B4-BE49-F238E27FC236}">
                <a16:creationId xmlns:a16="http://schemas.microsoft.com/office/drawing/2014/main" id="{AA1AA0A6-96C6-4DFD-A664-5F96AA67E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2" name="Oval 31">
            <a:extLst>
              <a:ext uri="{FF2B5EF4-FFF2-40B4-BE49-F238E27FC236}">
                <a16:creationId xmlns:a16="http://schemas.microsoft.com/office/drawing/2014/main" id="{25CAB4DA-A293-42AA-9E8D-487CC1FF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3" name="Oval 30">
            <a:extLst>
              <a:ext uri="{FF2B5EF4-FFF2-40B4-BE49-F238E27FC236}">
                <a16:creationId xmlns:a16="http://schemas.microsoft.com/office/drawing/2014/main" id="{F422C890-E6B3-4683-94D1-D924E74D3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4" name="Oval 29">
            <a:extLst>
              <a:ext uri="{FF2B5EF4-FFF2-40B4-BE49-F238E27FC236}">
                <a16:creationId xmlns:a16="http://schemas.microsoft.com/office/drawing/2014/main" id="{F5228A86-E0CB-42B6-8F33-D711C615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5" name="Oval 28">
            <a:extLst>
              <a:ext uri="{FF2B5EF4-FFF2-40B4-BE49-F238E27FC236}">
                <a16:creationId xmlns:a16="http://schemas.microsoft.com/office/drawing/2014/main" id="{A96F29E7-4773-469D-B56D-2FEE507F3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6" name="Oval 27">
            <a:extLst>
              <a:ext uri="{FF2B5EF4-FFF2-40B4-BE49-F238E27FC236}">
                <a16:creationId xmlns:a16="http://schemas.microsoft.com/office/drawing/2014/main" id="{54B86C67-0C82-4851-8F9E-14485901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7" name="Oval 26">
            <a:extLst>
              <a:ext uri="{FF2B5EF4-FFF2-40B4-BE49-F238E27FC236}">
                <a16:creationId xmlns:a16="http://schemas.microsoft.com/office/drawing/2014/main" id="{10AD8221-24BB-4CED-8BD0-37DF6AE55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88" name="Oval 25">
            <a:extLst>
              <a:ext uri="{FF2B5EF4-FFF2-40B4-BE49-F238E27FC236}">
                <a16:creationId xmlns:a16="http://schemas.microsoft.com/office/drawing/2014/main" id="{9D297450-55E7-4EBF-8037-5E7919FD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89" name="Oval 24">
            <a:extLst>
              <a:ext uri="{FF2B5EF4-FFF2-40B4-BE49-F238E27FC236}">
                <a16:creationId xmlns:a16="http://schemas.microsoft.com/office/drawing/2014/main" id="{FFD43868-A37D-4F8D-BCFD-229C1043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90" name="Oval 23">
            <a:extLst>
              <a:ext uri="{FF2B5EF4-FFF2-40B4-BE49-F238E27FC236}">
                <a16:creationId xmlns:a16="http://schemas.microsoft.com/office/drawing/2014/main" id="{702622C2-E2B0-440C-A0F6-92625E03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91" name="Oval 22">
            <a:extLst>
              <a:ext uri="{FF2B5EF4-FFF2-40B4-BE49-F238E27FC236}">
                <a16:creationId xmlns:a16="http://schemas.microsoft.com/office/drawing/2014/main" id="{B5362797-0256-4CE3-AADB-EF7563A26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92" name="Oval 21">
            <a:extLst>
              <a:ext uri="{FF2B5EF4-FFF2-40B4-BE49-F238E27FC236}">
                <a16:creationId xmlns:a16="http://schemas.microsoft.com/office/drawing/2014/main" id="{EE5298AE-21D2-4EAC-82B2-0D38C659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93" name="Oval 20">
            <a:extLst>
              <a:ext uri="{FF2B5EF4-FFF2-40B4-BE49-F238E27FC236}">
                <a16:creationId xmlns:a16="http://schemas.microsoft.com/office/drawing/2014/main" id="{41E9DB6C-F9E8-4F37-9BE0-475B7E8D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94" name="Oval 19">
            <a:extLst>
              <a:ext uri="{FF2B5EF4-FFF2-40B4-BE49-F238E27FC236}">
                <a16:creationId xmlns:a16="http://schemas.microsoft.com/office/drawing/2014/main" id="{2312FD0D-A03F-4400-9E5F-A0762ADC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95" name="Oval 18">
            <a:extLst>
              <a:ext uri="{FF2B5EF4-FFF2-40B4-BE49-F238E27FC236}">
                <a16:creationId xmlns:a16="http://schemas.microsoft.com/office/drawing/2014/main" id="{0C4A36F0-BCBA-4826-8279-D15BA0375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6" name="Oval 17">
            <a:extLst>
              <a:ext uri="{FF2B5EF4-FFF2-40B4-BE49-F238E27FC236}">
                <a16:creationId xmlns:a16="http://schemas.microsoft.com/office/drawing/2014/main" id="{27547ADB-682F-4F54-8989-0BF98FEE4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97" name="Oval 16">
            <a:extLst>
              <a:ext uri="{FF2B5EF4-FFF2-40B4-BE49-F238E27FC236}">
                <a16:creationId xmlns:a16="http://schemas.microsoft.com/office/drawing/2014/main" id="{1E8C55ED-B111-404C-9CF8-2915DBA1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98" name="Oval 15">
            <a:extLst>
              <a:ext uri="{FF2B5EF4-FFF2-40B4-BE49-F238E27FC236}">
                <a16:creationId xmlns:a16="http://schemas.microsoft.com/office/drawing/2014/main" id="{AA634C45-D907-414B-BB23-DE03D2512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Oval 14">
            <a:extLst>
              <a:ext uri="{FF2B5EF4-FFF2-40B4-BE49-F238E27FC236}">
                <a16:creationId xmlns:a16="http://schemas.microsoft.com/office/drawing/2014/main" id="{A156795D-4D99-45F6-9B86-0579ADD0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00" name="Oval 13">
            <a:extLst>
              <a:ext uri="{FF2B5EF4-FFF2-40B4-BE49-F238E27FC236}">
                <a16:creationId xmlns:a16="http://schemas.microsoft.com/office/drawing/2014/main" id="{CC4368AF-DDED-4EF8-9BBC-D21511CD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1" name="Oval 12">
            <a:extLst>
              <a:ext uri="{FF2B5EF4-FFF2-40B4-BE49-F238E27FC236}">
                <a16:creationId xmlns:a16="http://schemas.microsoft.com/office/drawing/2014/main" id="{88BDD119-11C0-45DE-A000-71BF2B1C2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02" name="Oval 11">
            <a:extLst>
              <a:ext uri="{FF2B5EF4-FFF2-40B4-BE49-F238E27FC236}">
                <a16:creationId xmlns:a16="http://schemas.microsoft.com/office/drawing/2014/main" id="{3BC4CD6C-D027-4FF6-BBEA-A314AF690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103" name="Oval 10">
            <a:extLst>
              <a:ext uri="{FF2B5EF4-FFF2-40B4-BE49-F238E27FC236}">
                <a16:creationId xmlns:a16="http://schemas.microsoft.com/office/drawing/2014/main" id="{777DC685-C7D4-4D9B-BB02-09D06831D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4" name="Oval 9">
            <a:extLst>
              <a:ext uri="{FF2B5EF4-FFF2-40B4-BE49-F238E27FC236}">
                <a16:creationId xmlns:a16="http://schemas.microsoft.com/office/drawing/2014/main" id="{848C65E9-A311-40FB-A8A0-7C8C2A032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105" name="Oval 8">
            <a:extLst>
              <a:ext uri="{FF2B5EF4-FFF2-40B4-BE49-F238E27FC236}">
                <a16:creationId xmlns:a16="http://schemas.microsoft.com/office/drawing/2014/main" id="{80028DDD-0072-435E-8B85-00CA93D0F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6" name="Oval 7">
            <a:extLst>
              <a:ext uri="{FF2B5EF4-FFF2-40B4-BE49-F238E27FC236}">
                <a16:creationId xmlns:a16="http://schemas.microsoft.com/office/drawing/2014/main" id="{507EFEF9-569F-47E8-94D4-0E3E98F9B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107" name="Oval 6">
            <a:extLst>
              <a:ext uri="{FF2B5EF4-FFF2-40B4-BE49-F238E27FC236}">
                <a16:creationId xmlns:a16="http://schemas.microsoft.com/office/drawing/2014/main" id="{FEEE3BBF-82B0-4437-A15C-9A35E254A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sp>
        <p:nvSpPr>
          <p:cNvPr id="108" name="Oval 5">
            <a:extLst>
              <a:ext uri="{FF2B5EF4-FFF2-40B4-BE49-F238E27FC236}">
                <a16:creationId xmlns:a16="http://schemas.microsoft.com/office/drawing/2014/main" id="{01A62B82-86C1-42C6-844E-2F8D1497D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109" name="Oval 4">
            <a:extLst>
              <a:ext uri="{FF2B5EF4-FFF2-40B4-BE49-F238E27FC236}">
                <a16:creationId xmlns:a16="http://schemas.microsoft.com/office/drawing/2014/main" id="{F3FB617F-381C-4D5D-A144-A315CA7C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3EB83C38-8A5D-4C39-9BFE-77C9F853C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008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218" grpId="0"/>
      <p:bldP spid="219" grpId="0"/>
      <p:bldP spid="220" grpId="0"/>
      <p:bldP spid="296" grpId="0"/>
      <p:bldP spid="46" grpId="0"/>
      <p:bldP spid="50" grpId="0" animBg="1"/>
      <p:bldP spid="51" grpId="0" animBg="1"/>
      <p:bldP spid="78" grpId="0"/>
      <p:bldP spid="79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8137" y="113110"/>
            <a:ext cx="2648144" cy="6469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النشاط الاستهلالي</a:t>
            </a:r>
            <a:endParaRPr kumimoji="0" lang="ar-BH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7352151" y="838777"/>
            <a:ext cx="22050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جهز القلم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4070091" y="888833"/>
            <a:ext cx="22050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فكر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1184515" y="888833"/>
            <a:ext cx="22050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اكتب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2292441" y="1557511"/>
            <a:ext cx="5760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أوجد ناتج الضرب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893644" y="0"/>
            <a:ext cx="2298356" cy="4910340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93647" y="94776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93644" y="1624717"/>
            <a:ext cx="229835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93647" y="-2709"/>
            <a:ext cx="2298355" cy="44267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الاستهلالي: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61668" y="509650"/>
            <a:ext cx="25308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ناتج الضرب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93647" y="3071472"/>
            <a:ext cx="2298355" cy="44267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الختامي: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9903155" y="4001762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1" name="Date Placeholder 3"/>
          <p:cNvSpPr txBox="1">
            <a:spLocks/>
          </p:cNvSpPr>
          <p:nvPr/>
        </p:nvSpPr>
        <p:spPr>
          <a:xfrm>
            <a:off x="9899070" y="4449655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B43408B-B5C5-4058-BF6B-07B5427BC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83" y="4764193"/>
            <a:ext cx="2205002" cy="220500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A89D459A-11F0-4CB7-B433-F1F5D2D22A93}"/>
              </a:ext>
            </a:extLst>
          </p:cNvPr>
          <p:cNvSpPr txBox="1">
            <a:spLocks/>
          </p:cNvSpPr>
          <p:nvPr/>
        </p:nvSpPr>
        <p:spPr>
          <a:xfrm>
            <a:off x="3422567" y="4225580"/>
            <a:ext cx="3317605" cy="15634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3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abic Typesetting" panose="03020402040406030203" pitchFamily="66" charset="-78"/>
                <a:ea typeface="+mj-ea"/>
                <a:cs typeface="Fanan" pitchFamily="2" charset="-78"/>
              </a:rPr>
              <a:t>42</a:t>
            </a:r>
            <a:endParaRPr kumimoji="0" lang="ar-BH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abic Typesetting" panose="03020402040406030203" pitchFamily="66" charset="-78"/>
              <a:ea typeface="+mj-ea"/>
              <a:cs typeface="Fanan" pitchFamily="2" charset="-78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252DE4-1A20-4BEA-BBE4-128972E6F865}"/>
              </a:ext>
            </a:extLst>
          </p:cNvPr>
          <p:cNvSpPr/>
          <p:nvPr/>
        </p:nvSpPr>
        <p:spPr>
          <a:xfrm>
            <a:off x="1838683" y="2616696"/>
            <a:ext cx="6725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6  ×  7</a:t>
            </a:r>
          </a:p>
        </p:txBody>
      </p:sp>
      <p:sp>
        <p:nvSpPr>
          <p:cNvPr id="80" name="Oval 33">
            <a:extLst>
              <a:ext uri="{FF2B5EF4-FFF2-40B4-BE49-F238E27FC236}">
                <a16:creationId xmlns:a16="http://schemas.microsoft.com/office/drawing/2014/main" id="{2869AEE4-7784-448A-A313-B69E46B5A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81" name="Oval 32">
            <a:extLst>
              <a:ext uri="{FF2B5EF4-FFF2-40B4-BE49-F238E27FC236}">
                <a16:creationId xmlns:a16="http://schemas.microsoft.com/office/drawing/2014/main" id="{AA1AA0A6-96C6-4DFD-A664-5F96AA67E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2" name="Oval 31">
            <a:extLst>
              <a:ext uri="{FF2B5EF4-FFF2-40B4-BE49-F238E27FC236}">
                <a16:creationId xmlns:a16="http://schemas.microsoft.com/office/drawing/2014/main" id="{25CAB4DA-A293-42AA-9E8D-487CC1FF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3" name="Oval 30">
            <a:extLst>
              <a:ext uri="{FF2B5EF4-FFF2-40B4-BE49-F238E27FC236}">
                <a16:creationId xmlns:a16="http://schemas.microsoft.com/office/drawing/2014/main" id="{F422C890-E6B3-4683-94D1-D924E74D3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4" name="Oval 29">
            <a:extLst>
              <a:ext uri="{FF2B5EF4-FFF2-40B4-BE49-F238E27FC236}">
                <a16:creationId xmlns:a16="http://schemas.microsoft.com/office/drawing/2014/main" id="{F5228A86-E0CB-42B6-8F33-D711C615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5" name="Oval 28">
            <a:extLst>
              <a:ext uri="{FF2B5EF4-FFF2-40B4-BE49-F238E27FC236}">
                <a16:creationId xmlns:a16="http://schemas.microsoft.com/office/drawing/2014/main" id="{A96F29E7-4773-469D-B56D-2FEE507F3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6" name="Oval 27">
            <a:extLst>
              <a:ext uri="{FF2B5EF4-FFF2-40B4-BE49-F238E27FC236}">
                <a16:creationId xmlns:a16="http://schemas.microsoft.com/office/drawing/2014/main" id="{54B86C67-0C82-4851-8F9E-14485901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7" name="Oval 26">
            <a:extLst>
              <a:ext uri="{FF2B5EF4-FFF2-40B4-BE49-F238E27FC236}">
                <a16:creationId xmlns:a16="http://schemas.microsoft.com/office/drawing/2014/main" id="{10AD8221-24BB-4CED-8BD0-37DF6AE55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88" name="Oval 25">
            <a:extLst>
              <a:ext uri="{FF2B5EF4-FFF2-40B4-BE49-F238E27FC236}">
                <a16:creationId xmlns:a16="http://schemas.microsoft.com/office/drawing/2014/main" id="{9D297450-55E7-4EBF-8037-5E7919FD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89" name="Oval 24">
            <a:extLst>
              <a:ext uri="{FF2B5EF4-FFF2-40B4-BE49-F238E27FC236}">
                <a16:creationId xmlns:a16="http://schemas.microsoft.com/office/drawing/2014/main" id="{FFD43868-A37D-4F8D-BCFD-229C1043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90" name="Oval 23">
            <a:extLst>
              <a:ext uri="{FF2B5EF4-FFF2-40B4-BE49-F238E27FC236}">
                <a16:creationId xmlns:a16="http://schemas.microsoft.com/office/drawing/2014/main" id="{702622C2-E2B0-440C-A0F6-92625E03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91" name="Oval 22">
            <a:extLst>
              <a:ext uri="{FF2B5EF4-FFF2-40B4-BE49-F238E27FC236}">
                <a16:creationId xmlns:a16="http://schemas.microsoft.com/office/drawing/2014/main" id="{B5362797-0256-4CE3-AADB-EF7563A26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92" name="Oval 21">
            <a:extLst>
              <a:ext uri="{FF2B5EF4-FFF2-40B4-BE49-F238E27FC236}">
                <a16:creationId xmlns:a16="http://schemas.microsoft.com/office/drawing/2014/main" id="{EE5298AE-21D2-4EAC-82B2-0D38C659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93" name="Oval 20">
            <a:extLst>
              <a:ext uri="{FF2B5EF4-FFF2-40B4-BE49-F238E27FC236}">
                <a16:creationId xmlns:a16="http://schemas.microsoft.com/office/drawing/2014/main" id="{41E9DB6C-F9E8-4F37-9BE0-475B7E8D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94" name="Oval 19">
            <a:extLst>
              <a:ext uri="{FF2B5EF4-FFF2-40B4-BE49-F238E27FC236}">
                <a16:creationId xmlns:a16="http://schemas.microsoft.com/office/drawing/2014/main" id="{2312FD0D-A03F-4400-9E5F-A0762ADC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95" name="Oval 18">
            <a:extLst>
              <a:ext uri="{FF2B5EF4-FFF2-40B4-BE49-F238E27FC236}">
                <a16:creationId xmlns:a16="http://schemas.microsoft.com/office/drawing/2014/main" id="{0C4A36F0-BCBA-4826-8279-D15BA0375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6" name="Oval 17">
            <a:extLst>
              <a:ext uri="{FF2B5EF4-FFF2-40B4-BE49-F238E27FC236}">
                <a16:creationId xmlns:a16="http://schemas.microsoft.com/office/drawing/2014/main" id="{27547ADB-682F-4F54-8989-0BF98FEE4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97" name="Oval 16">
            <a:extLst>
              <a:ext uri="{FF2B5EF4-FFF2-40B4-BE49-F238E27FC236}">
                <a16:creationId xmlns:a16="http://schemas.microsoft.com/office/drawing/2014/main" id="{1E8C55ED-B111-404C-9CF8-2915DBA1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98" name="Oval 15">
            <a:extLst>
              <a:ext uri="{FF2B5EF4-FFF2-40B4-BE49-F238E27FC236}">
                <a16:creationId xmlns:a16="http://schemas.microsoft.com/office/drawing/2014/main" id="{AA634C45-D907-414B-BB23-DE03D2512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Oval 14">
            <a:extLst>
              <a:ext uri="{FF2B5EF4-FFF2-40B4-BE49-F238E27FC236}">
                <a16:creationId xmlns:a16="http://schemas.microsoft.com/office/drawing/2014/main" id="{A156795D-4D99-45F6-9B86-0579ADD0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00" name="Oval 13">
            <a:extLst>
              <a:ext uri="{FF2B5EF4-FFF2-40B4-BE49-F238E27FC236}">
                <a16:creationId xmlns:a16="http://schemas.microsoft.com/office/drawing/2014/main" id="{CC4368AF-DDED-4EF8-9BBC-D21511CD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1" name="Oval 12">
            <a:extLst>
              <a:ext uri="{FF2B5EF4-FFF2-40B4-BE49-F238E27FC236}">
                <a16:creationId xmlns:a16="http://schemas.microsoft.com/office/drawing/2014/main" id="{88BDD119-11C0-45DE-A000-71BF2B1C2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02" name="Oval 11">
            <a:extLst>
              <a:ext uri="{FF2B5EF4-FFF2-40B4-BE49-F238E27FC236}">
                <a16:creationId xmlns:a16="http://schemas.microsoft.com/office/drawing/2014/main" id="{3BC4CD6C-D027-4FF6-BBEA-A314AF690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103" name="Oval 10">
            <a:extLst>
              <a:ext uri="{FF2B5EF4-FFF2-40B4-BE49-F238E27FC236}">
                <a16:creationId xmlns:a16="http://schemas.microsoft.com/office/drawing/2014/main" id="{777DC685-C7D4-4D9B-BB02-09D06831D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4" name="Oval 9">
            <a:extLst>
              <a:ext uri="{FF2B5EF4-FFF2-40B4-BE49-F238E27FC236}">
                <a16:creationId xmlns:a16="http://schemas.microsoft.com/office/drawing/2014/main" id="{848C65E9-A311-40FB-A8A0-7C8C2A032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105" name="Oval 8">
            <a:extLst>
              <a:ext uri="{FF2B5EF4-FFF2-40B4-BE49-F238E27FC236}">
                <a16:creationId xmlns:a16="http://schemas.microsoft.com/office/drawing/2014/main" id="{80028DDD-0072-435E-8B85-00CA93D0F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6" name="Oval 7">
            <a:extLst>
              <a:ext uri="{FF2B5EF4-FFF2-40B4-BE49-F238E27FC236}">
                <a16:creationId xmlns:a16="http://schemas.microsoft.com/office/drawing/2014/main" id="{507EFEF9-569F-47E8-94D4-0E3E98F9B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107" name="Oval 6">
            <a:extLst>
              <a:ext uri="{FF2B5EF4-FFF2-40B4-BE49-F238E27FC236}">
                <a16:creationId xmlns:a16="http://schemas.microsoft.com/office/drawing/2014/main" id="{FEEE3BBF-82B0-4437-A15C-9A35E254A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sp>
        <p:nvSpPr>
          <p:cNvPr id="108" name="Oval 5">
            <a:extLst>
              <a:ext uri="{FF2B5EF4-FFF2-40B4-BE49-F238E27FC236}">
                <a16:creationId xmlns:a16="http://schemas.microsoft.com/office/drawing/2014/main" id="{01A62B82-86C1-42C6-844E-2F8D1497D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109" name="Oval 4">
            <a:extLst>
              <a:ext uri="{FF2B5EF4-FFF2-40B4-BE49-F238E27FC236}">
                <a16:creationId xmlns:a16="http://schemas.microsoft.com/office/drawing/2014/main" id="{F3FB617F-381C-4D5D-A144-A315CA7C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3EB83C38-8A5D-4C39-9BFE-77C9F853C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4" y="5351629"/>
            <a:ext cx="1235075" cy="1235075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5318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218" grpId="0"/>
      <p:bldP spid="219" grpId="0"/>
      <p:bldP spid="220" grpId="0"/>
      <p:bldP spid="296" grpId="0"/>
      <p:bldP spid="46" grpId="0"/>
      <p:bldP spid="50" grpId="0" animBg="1"/>
      <p:bldP spid="51" grpId="0" animBg="1"/>
      <p:bldP spid="78" grpId="0"/>
      <p:bldP spid="79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CEA563-F9B5-44A7-94F8-EEF52C344DE9}"/>
              </a:ext>
            </a:extLst>
          </p:cNvPr>
          <p:cNvGrpSpPr/>
          <p:nvPr/>
        </p:nvGrpSpPr>
        <p:grpSpPr>
          <a:xfrm>
            <a:off x="9688617" y="4974774"/>
            <a:ext cx="2577778" cy="1593581"/>
            <a:chOff x="4139110" y="3393989"/>
            <a:chExt cx="2360140" cy="12848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68D9FE-1D0B-4053-B8D1-43D6720E6B1F}"/>
                </a:ext>
              </a:extLst>
            </p:cNvPr>
            <p:cNvSpPr txBox="1"/>
            <p:nvPr/>
          </p:nvSpPr>
          <p:spPr>
            <a:xfrm>
              <a:off x="4139110" y="3393989"/>
              <a:ext cx="2360140" cy="62039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Fanan" pitchFamily="2" charset="-78"/>
                </a:rPr>
                <a:t>الرياضيات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87DAA8-CE9C-43B0-B4F4-683B51AD6C52}"/>
                </a:ext>
              </a:extLst>
            </p:cNvPr>
            <p:cNvSpPr txBox="1"/>
            <p:nvPr/>
          </p:nvSpPr>
          <p:spPr>
            <a:xfrm>
              <a:off x="4174120" y="4405907"/>
              <a:ext cx="2290119" cy="27297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Fanan" pitchFamily="2" charset="-78"/>
                </a:rPr>
                <a:t>الثقافة العددية للبحرين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9B96A-B761-423F-810D-3BA57C545168}"/>
                </a:ext>
              </a:extLst>
            </p:cNvPr>
            <p:cNvSpPr txBox="1"/>
            <p:nvPr/>
          </p:nvSpPr>
          <p:spPr>
            <a:xfrm>
              <a:off x="4192882" y="4091684"/>
              <a:ext cx="2290119" cy="3226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Fanan" pitchFamily="2" charset="-78"/>
                </a:rPr>
                <a:t>الصف السـادس الابتدائي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C81F04F-79B2-4C49-AE11-046C4956376B}"/>
              </a:ext>
            </a:extLst>
          </p:cNvPr>
          <p:cNvSpPr/>
          <p:nvPr/>
        </p:nvSpPr>
        <p:spPr>
          <a:xfrm>
            <a:off x="9893644" y="0"/>
            <a:ext cx="2298356" cy="4910340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Fanan" pitchFamily="2" charset="-78"/>
              </a:rPr>
              <a:t>؟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A939C0-E63C-49FC-88E3-564BCC4DDDF6}"/>
              </a:ext>
            </a:extLst>
          </p:cNvPr>
          <p:cNvSpPr txBox="1"/>
          <p:nvPr/>
        </p:nvSpPr>
        <p:spPr>
          <a:xfrm>
            <a:off x="9902525" y="-4004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Fanan" pitchFamily="2" charset="-78"/>
            </a:endParaRP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B6B400BB-8981-4FFC-A51C-6C986936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3155" y="4001762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Fanan" pitchFamily="2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419297CF-5AEA-4CD8-9D80-89181EEEB073}"/>
              </a:ext>
            </a:extLst>
          </p:cNvPr>
          <p:cNvSpPr txBox="1">
            <a:spLocks/>
          </p:cNvSpPr>
          <p:nvPr/>
        </p:nvSpPr>
        <p:spPr>
          <a:xfrm>
            <a:off x="9899070" y="4449655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Fanan" pitchFamily="2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Fanan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B16647-1E3C-4BB5-867E-988D9083C302}"/>
              </a:ext>
            </a:extLst>
          </p:cNvPr>
          <p:cNvSpPr txBox="1"/>
          <p:nvPr/>
        </p:nvSpPr>
        <p:spPr>
          <a:xfrm>
            <a:off x="2752287" y="2587036"/>
            <a:ext cx="5057201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8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مساحة متوازي الأضلاع</a:t>
            </a:r>
            <a:endParaRPr kumimoji="0" lang="ar-BH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044B8D-575D-4D62-ADD8-B02B363F8EC4}"/>
              </a:ext>
            </a:extLst>
          </p:cNvPr>
          <p:cNvSpPr txBox="1"/>
          <p:nvPr/>
        </p:nvSpPr>
        <p:spPr>
          <a:xfrm>
            <a:off x="119743" y="113492"/>
            <a:ext cx="1755012" cy="112371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9 – 2 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Fanan" pitchFamily="2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658074-6F93-4029-843F-225320875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357869"/>
            <a:ext cx="2638425" cy="2638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63AC03-B77F-495A-B651-B1CC7E7EC59C}"/>
              </a:ext>
            </a:extLst>
          </p:cNvPr>
          <p:cNvSpPr txBox="1"/>
          <p:nvPr/>
        </p:nvSpPr>
        <p:spPr>
          <a:xfrm>
            <a:off x="2679136" y="1756039"/>
            <a:ext cx="52035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GE SS Unique Bold" panose="020A0503020102020204" pitchFamily="18" charset="-78"/>
                <a:cs typeface="Fanan" pitchFamily="2" charset="-78"/>
              </a:rPr>
              <a:t>الوحدة التاسعة 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abic Typesetting" panose="03020402040406030203" pitchFamily="66" charset="-78"/>
              <a:ea typeface="GE SS Unique Bold" panose="020A0503020102020204" pitchFamily="18" charset="-78"/>
              <a:cs typeface="Fanan" pitchFamily="2" charset="-78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9DBA7FC-5B99-4F85-8A02-6CBD2AA3EA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35" y="113531"/>
            <a:ext cx="7610372" cy="11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0700E-BF18-4919-AE62-CEC31C535471}"/>
              </a:ext>
            </a:extLst>
          </p:cNvPr>
          <p:cNvSpPr txBox="1"/>
          <p:nvPr/>
        </p:nvSpPr>
        <p:spPr>
          <a:xfrm>
            <a:off x="138136" y="113110"/>
            <a:ext cx="2570947" cy="1191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GE SS Unique Bold" panose="020A0503020102020204" pitchFamily="18" charset="-78"/>
                <a:cs typeface="Fanan" pitchFamily="2" charset="-78"/>
              </a:rPr>
              <a:t>مساحة متوازي الأضلاع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08EA6-C006-4A30-A9BF-1AAEB57224B3}"/>
              </a:ext>
            </a:extLst>
          </p:cNvPr>
          <p:cNvSpPr/>
          <p:nvPr/>
        </p:nvSpPr>
        <p:spPr>
          <a:xfrm>
            <a:off x="9893644" y="0"/>
            <a:ext cx="2298356" cy="4910340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E0B3C-5344-40F1-92EA-23ED7DB1AEBB}"/>
              </a:ext>
            </a:extLst>
          </p:cNvPr>
          <p:cNvSpPr txBox="1"/>
          <p:nvPr/>
        </p:nvSpPr>
        <p:spPr>
          <a:xfrm>
            <a:off x="9893645" y="393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الأهداف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Fana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D2E0-5B35-4C36-A41F-500E5A2D1337}"/>
              </a:ext>
            </a:extLst>
          </p:cNvPr>
          <p:cNvSpPr txBox="1"/>
          <p:nvPr/>
        </p:nvSpPr>
        <p:spPr>
          <a:xfrm>
            <a:off x="9982986" y="614060"/>
            <a:ext cx="2183219" cy="977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sz="2000" b="1" dirty="0">
                <a:solidFill>
                  <a:prstClr val="black"/>
                </a:solidFill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مساحة متوازي الأضلاع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6FFFAC-84BF-43DA-8B1A-E5AD7214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3155" y="4001762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DB1AD2-B23A-4FE0-AA53-C9C907099CE4}"/>
              </a:ext>
            </a:extLst>
          </p:cNvPr>
          <p:cNvSpPr txBox="1">
            <a:spLocks/>
          </p:cNvSpPr>
          <p:nvPr/>
        </p:nvSpPr>
        <p:spPr>
          <a:xfrm>
            <a:off x="9899070" y="4449655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CBD7-EBD8-4329-B1E3-72CE6AC9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86" y="4679997"/>
            <a:ext cx="2312408" cy="2312408"/>
          </a:xfrm>
          <a:prstGeom prst="rect">
            <a:avLst/>
          </a:prstGeom>
        </p:spPr>
      </p:pic>
      <p:sp>
        <p:nvSpPr>
          <p:cNvPr id="17" name="Round Diagonal Corner Rectangle 10">
            <a:extLst>
              <a:ext uri="{FF2B5EF4-FFF2-40B4-BE49-F238E27FC236}">
                <a16:creationId xmlns:a16="http://schemas.microsoft.com/office/drawing/2014/main" id="{04D2077C-6D01-4E25-8AAF-CF7CE706AA32}"/>
              </a:ext>
            </a:extLst>
          </p:cNvPr>
          <p:cNvSpPr/>
          <p:nvPr/>
        </p:nvSpPr>
        <p:spPr>
          <a:xfrm>
            <a:off x="7081934" y="168028"/>
            <a:ext cx="2570947" cy="908864"/>
          </a:xfrm>
          <a:prstGeom prst="flowChartTerminator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أهداف الدرس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F7E96-F056-4BD1-AE38-5B9E824169F9}"/>
              </a:ext>
            </a:extLst>
          </p:cNvPr>
          <p:cNvSpPr txBox="1"/>
          <p:nvPr/>
        </p:nvSpPr>
        <p:spPr>
          <a:xfrm>
            <a:off x="570116" y="2676489"/>
            <a:ext cx="9082765" cy="10030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sz="4400" b="1" dirty="0">
                <a:solidFill>
                  <a:prstClr val="black"/>
                </a:solidFill>
                <a:latin typeface="Calibri" panose="020F0502020204030204" pitchFamily="34" charset="0"/>
                <a:ea typeface="GE SS Unique Bold" panose="020A0503020102020204" pitchFamily="18" charset="-78"/>
                <a:cs typeface="Calibri" panose="020F0502020204030204" pitchFamily="34" charset="0"/>
              </a:rPr>
              <a:t>1) أن يجد الطالب مساحة متوازي الأضلاع </a:t>
            </a:r>
          </a:p>
        </p:txBody>
      </p:sp>
    </p:spTree>
    <p:extLst>
      <p:ext uri="{BB962C8B-B14F-4D97-AF65-F5344CB8AC3E}">
        <p14:creationId xmlns:p14="http://schemas.microsoft.com/office/powerpoint/2010/main" val="951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0700E-BF18-4919-AE62-CEC31C535471}"/>
              </a:ext>
            </a:extLst>
          </p:cNvPr>
          <p:cNvSpPr txBox="1"/>
          <p:nvPr/>
        </p:nvSpPr>
        <p:spPr>
          <a:xfrm>
            <a:off x="235789" y="103779"/>
            <a:ext cx="2460912" cy="1191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GE SS Unique Bold" panose="020A0503020102020204" pitchFamily="18" charset="-78"/>
                <a:cs typeface="Fanan" pitchFamily="2" charset="-78"/>
              </a:rPr>
              <a:t>مساحة متوازي الأضلاع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08EA6-C006-4A30-A9BF-1AAEB57224B3}"/>
              </a:ext>
            </a:extLst>
          </p:cNvPr>
          <p:cNvSpPr/>
          <p:nvPr/>
        </p:nvSpPr>
        <p:spPr>
          <a:xfrm>
            <a:off x="9893644" y="0"/>
            <a:ext cx="2298356" cy="4910340"/>
          </a:xfrm>
          <a:prstGeom prst="rect">
            <a:avLst/>
          </a:prstGeom>
          <a:solidFill>
            <a:srgbClr val="83A2D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E0B3C-5344-40F1-92EA-23ED7DB1AEBB}"/>
              </a:ext>
            </a:extLst>
          </p:cNvPr>
          <p:cNvSpPr txBox="1"/>
          <p:nvPr/>
        </p:nvSpPr>
        <p:spPr>
          <a:xfrm>
            <a:off x="9893645" y="3933"/>
            <a:ext cx="2298355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الأهداف: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D2E0-5B35-4C36-A41F-500E5A2D1337}"/>
              </a:ext>
            </a:extLst>
          </p:cNvPr>
          <p:cNvSpPr txBox="1"/>
          <p:nvPr/>
        </p:nvSpPr>
        <p:spPr>
          <a:xfrm>
            <a:off x="9947194" y="507771"/>
            <a:ext cx="2199198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BH" b="1" dirty="0">
                <a:solidFill>
                  <a:prstClr val="black"/>
                </a:solidFill>
                <a:latin typeface="Arabic Typesetting" panose="03020402040406030203" pitchFamily="66" charset="-78"/>
                <a:ea typeface="Headliner" panose="020B0800040000020004" pitchFamily="34" charset="-78"/>
                <a:cs typeface="Fanan" pitchFamily="2" charset="-78"/>
              </a:rPr>
              <a:t>أن يجد الطالب مساحة متوازي الأضلاع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5066B-77DC-4541-910A-886087A575A1}"/>
              </a:ext>
            </a:extLst>
          </p:cNvPr>
          <p:cNvSpPr txBox="1"/>
          <p:nvPr/>
        </p:nvSpPr>
        <p:spPr>
          <a:xfrm>
            <a:off x="9893647" y="3071472"/>
            <a:ext cx="2298355" cy="44267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Headliner" panose="020B0800040000020004" pitchFamily="34" charset="-78"/>
                <a:cs typeface="Arabic Typesetting" panose="03020402040406030203" pitchFamily="66" charset="-78"/>
              </a:rPr>
              <a:t>النشاط الختامي: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Headliner" panose="020B0800040000020004" pitchFamily="34" charset="-78"/>
              <a:cs typeface="Arabic Typesetting" panose="03020402040406030203" pitchFamily="66" charset="-78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6FFFAC-84BF-43DA-8B1A-E5AD7214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3155" y="4001762"/>
            <a:ext cx="2290930" cy="44763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515FC-B360-4042-BF30-BA8E1303DF88}" type="datetime1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8:45:15 AM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DB1AD2-B23A-4FE0-AA53-C9C907099CE4}"/>
              </a:ext>
            </a:extLst>
          </p:cNvPr>
          <p:cNvSpPr txBox="1">
            <a:spLocks/>
          </p:cNvSpPr>
          <p:nvPr/>
        </p:nvSpPr>
        <p:spPr>
          <a:xfrm>
            <a:off x="9899070" y="4449655"/>
            <a:ext cx="2298356" cy="46068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3B697-F04F-45A8-BC03-5E33300DB6CF}" type="datetime3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May 2022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CBD7-EBD8-4329-B1E3-72CE6AC93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86" y="4679997"/>
            <a:ext cx="2312408" cy="2312408"/>
          </a:xfrm>
          <a:prstGeom prst="rect">
            <a:avLst/>
          </a:prstGeom>
        </p:spPr>
      </p:pic>
      <p:sp>
        <p:nvSpPr>
          <p:cNvPr id="22" name="Round Diagonal Corner Rectangle 10">
            <a:extLst>
              <a:ext uri="{FF2B5EF4-FFF2-40B4-BE49-F238E27FC236}">
                <a16:creationId xmlns:a16="http://schemas.microsoft.com/office/drawing/2014/main" id="{160C1301-6225-4F2F-BE80-E11911875D8F}"/>
              </a:ext>
            </a:extLst>
          </p:cNvPr>
          <p:cNvSpPr/>
          <p:nvPr/>
        </p:nvSpPr>
        <p:spPr>
          <a:xfrm>
            <a:off x="8151687" y="168553"/>
            <a:ext cx="1509755" cy="822305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Fanan" pitchFamily="2" charset="-78"/>
              </a:rPr>
              <a:t>تذكر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3E40BB7-E92E-4C75-A2A6-EF3C9F00089A}"/>
              </a:ext>
            </a:extLst>
          </p:cNvPr>
          <p:cNvSpPr txBox="1"/>
          <p:nvPr/>
        </p:nvSpPr>
        <p:spPr>
          <a:xfrm>
            <a:off x="2928903" y="1170645"/>
            <a:ext cx="65773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srgbClr val="FF0000"/>
                </a:solidFill>
                <a:latin typeface="Calibri" panose="020F0502020204030204"/>
                <a:cs typeface="Fanan" pitchFamily="2" charset="-78"/>
              </a:rPr>
              <a:t>ما اسم كل شكل من الأشكال الرباعية التالية :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7B119-2D07-4A30-A319-8E2C30D4A8A6}"/>
              </a:ext>
            </a:extLst>
          </p:cNvPr>
          <p:cNvSpPr/>
          <p:nvPr/>
        </p:nvSpPr>
        <p:spPr>
          <a:xfrm>
            <a:off x="7392478" y="2215592"/>
            <a:ext cx="1945563" cy="107721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651B1A5-44BD-458B-BC56-D8BB29A74527}"/>
              </a:ext>
            </a:extLst>
          </p:cNvPr>
          <p:cNvSpPr/>
          <p:nvPr/>
        </p:nvSpPr>
        <p:spPr>
          <a:xfrm>
            <a:off x="802693" y="2269252"/>
            <a:ext cx="2609999" cy="1179450"/>
          </a:xfrm>
          <a:prstGeom prst="parallelogram">
            <a:avLst>
              <a:gd name="adj" fmla="val 45469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F46B9735-318E-414B-82BD-DD51B1E040B7}"/>
              </a:ext>
            </a:extLst>
          </p:cNvPr>
          <p:cNvSpPr/>
          <p:nvPr/>
        </p:nvSpPr>
        <p:spPr>
          <a:xfrm>
            <a:off x="6581707" y="3900978"/>
            <a:ext cx="1372686" cy="2018722"/>
          </a:xfrm>
          <a:prstGeom prst="diamond">
            <a:avLst/>
          </a:prstGeom>
          <a:solidFill>
            <a:srgbClr val="BA8C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E44A78-59F0-433B-BD41-CAF986DFBB51}"/>
              </a:ext>
            </a:extLst>
          </p:cNvPr>
          <p:cNvSpPr/>
          <p:nvPr/>
        </p:nvSpPr>
        <p:spPr>
          <a:xfrm>
            <a:off x="4777649" y="2224357"/>
            <a:ext cx="1221406" cy="1206084"/>
          </a:xfrm>
          <a:prstGeom prst="rect">
            <a:avLst/>
          </a:prstGeom>
          <a:solidFill>
            <a:srgbClr val="9EC4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71876702-BAE6-4156-9462-DAEF746CEF8E}"/>
              </a:ext>
            </a:extLst>
          </p:cNvPr>
          <p:cNvSpPr/>
          <p:nvPr/>
        </p:nvSpPr>
        <p:spPr>
          <a:xfrm>
            <a:off x="2758226" y="4406071"/>
            <a:ext cx="2460912" cy="1206083"/>
          </a:xfrm>
          <a:prstGeom prst="trapezoid">
            <a:avLst>
              <a:gd name="adj" fmla="val 3026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C382DE-85EE-4934-9C5F-5BBD6363CF00}"/>
              </a:ext>
            </a:extLst>
          </p:cNvPr>
          <p:cNvSpPr txBox="1"/>
          <p:nvPr/>
        </p:nvSpPr>
        <p:spPr>
          <a:xfrm>
            <a:off x="7405374" y="2444225"/>
            <a:ext cx="19455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latin typeface="Calibri" panose="020F0502020204030204"/>
                <a:cs typeface="Fanan" pitchFamily="2" charset="-78"/>
              </a:rPr>
              <a:t>مستطيل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00BCB-4713-4050-ACE1-5B0A09B3C133}"/>
              </a:ext>
            </a:extLst>
          </p:cNvPr>
          <p:cNvSpPr txBox="1"/>
          <p:nvPr/>
        </p:nvSpPr>
        <p:spPr>
          <a:xfrm>
            <a:off x="4423295" y="2444225"/>
            <a:ext cx="19455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latin typeface="Calibri" panose="020F0502020204030204"/>
                <a:cs typeface="Fanan" pitchFamily="2" charset="-78"/>
              </a:rPr>
              <a:t>مربع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67E1F9-8F97-43FE-B886-B706A30CCC5A}"/>
              </a:ext>
            </a:extLst>
          </p:cNvPr>
          <p:cNvSpPr txBox="1"/>
          <p:nvPr/>
        </p:nvSpPr>
        <p:spPr>
          <a:xfrm>
            <a:off x="1024194" y="2507286"/>
            <a:ext cx="2186143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400" b="1" dirty="0">
                <a:latin typeface="Calibri" panose="020F0502020204030204"/>
                <a:cs typeface="Fanan" pitchFamily="2" charset="-78"/>
              </a:rPr>
              <a:t>متوازي أضلاع</a:t>
            </a:r>
            <a:endParaRPr kumimoji="0" lang="ar-BH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450911-A3DB-4B68-A82F-825A46109180}"/>
              </a:ext>
            </a:extLst>
          </p:cNvPr>
          <p:cNvSpPr txBox="1"/>
          <p:nvPr/>
        </p:nvSpPr>
        <p:spPr>
          <a:xfrm>
            <a:off x="6295268" y="4540382"/>
            <a:ext cx="19455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latin typeface="Calibri" panose="020F0502020204030204"/>
                <a:cs typeface="Fanan" pitchFamily="2" charset="-78"/>
              </a:rPr>
              <a:t>معين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55C8BC-208F-49A9-AD2B-A61136400A8A}"/>
              </a:ext>
            </a:extLst>
          </p:cNvPr>
          <p:cNvSpPr txBox="1"/>
          <p:nvPr/>
        </p:nvSpPr>
        <p:spPr>
          <a:xfrm>
            <a:off x="2982077" y="4701645"/>
            <a:ext cx="19455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latin typeface="Calibri" panose="020F0502020204030204"/>
                <a:cs typeface="Fanan" pitchFamily="2" charset="-78"/>
              </a:rPr>
              <a:t>شبه منحرف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98E671-9975-4EF5-9960-9F2AF2C7C334}"/>
              </a:ext>
            </a:extLst>
          </p:cNvPr>
          <p:cNvSpPr/>
          <p:nvPr/>
        </p:nvSpPr>
        <p:spPr>
          <a:xfrm>
            <a:off x="596172" y="1698172"/>
            <a:ext cx="3110843" cy="240821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655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89" grpId="0"/>
      <p:bldP spid="2" grpId="0" animBg="1"/>
      <p:bldP spid="8" grpId="0" animBg="1"/>
      <p:bldP spid="9" grpId="0" animBg="1"/>
      <p:bldP spid="14" grpId="0" animBg="1"/>
      <p:bldP spid="15" grpId="0" animBg="1"/>
      <p:bldP spid="27" grpId="0"/>
      <p:bldP spid="29" grpId="0"/>
      <p:bldP spid="30" grpId="0"/>
      <p:bldP spid="31" grpId="0"/>
      <p:bldP spid="32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4047529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9960</TotalTime>
  <Words>395</Words>
  <Application>Microsoft Office PowerPoint</Application>
  <PresentationFormat>Widescreen</PresentationFormat>
  <Paragraphs>321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Arabic Typesetting</vt:lpstr>
      <vt:lpstr>Arial</vt:lpstr>
      <vt:lpstr>Calibri</vt:lpstr>
      <vt:lpstr>Calibri Light</vt:lpstr>
      <vt:lpstr>Hacen Tunisia</vt:lpstr>
      <vt:lpstr>Sakkal Majalla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Hassan AL-Mahoozi</dc:creator>
  <cp:lastModifiedBy>AHMED KASEM MAHMOUD AITIA</cp:lastModifiedBy>
  <cp:revision>1831</cp:revision>
  <dcterms:created xsi:type="dcterms:W3CDTF">2014-02-09T20:41:06Z</dcterms:created>
  <dcterms:modified xsi:type="dcterms:W3CDTF">2022-05-16T05:45:56Z</dcterms:modified>
</cp:coreProperties>
</file>