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5"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668B9-6B1C-4D29-AA4F-F93F40677418}" v="6" dt="2022-05-31T04:56:56.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jdi Ali Alhjj Aljalal" userId="S::930116453@moe.bh::1ca481fd-75ee-4a07-8262-03867e1f9acf" providerId="AD" clId="Web-{856561E3-8DF3-FE02-B76A-1DA9D63C7EA3}"/>
    <pc:docChg chg="modSld">
      <pc:chgData name="Wajdi Ali Alhjj Aljalal" userId="S::930116453@moe.bh::1ca481fd-75ee-4a07-8262-03867e1f9acf" providerId="AD" clId="Web-{856561E3-8DF3-FE02-B76A-1DA9D63C7EA3}" dt="2022-05-25T07:59:06.097" v="0" actId="1076"/>
      <pc:docMkLst>
        <pc:docMk/>
      </pc:docMkLst>
      <pc:sldChg chg="modSp">
        <pc:chgData name="Wajdi Ali Alhjj Aljalal" userId="S::930116453@moe.bh::1ca481fd-75ee-4a07-8262-03867e1f9acf" providerId="AD" clId="Web-{856561E3-8DF3-FE02-B76A-1DA9D63C7EA3}" dt="2022-05-25T07:59:06.097" v="0" actId="1076"/>
        <pc:sldMkLst>
          <pc:docMk/>
          <pc:sldMk cId="3557408278" sldId="256"/>
        </pc:sldMkLst>
        <pc:spChg chg="mod">
          <ac:chgData name="Wajdi Ali Alhjj Aljalal" userId="S::930116453@moe.bh::1ca481fd-75ee-4a07-8262-03867e1f9acf" providerId="AD" clId="Web-{856561E3-8DF3-FE02-B76A-1DA9D63C7EA3}" dt="2022-05-25T07:59:06.097" v="0" actId="1076"/>
          <ac:spMkLst>
            <pc:docMk/>
            <pc:sldMk cId="3557408278" sldId="256"/>
            <ac:spMk id="3" creationId="{4B2C28F5-ABC2-4DF9-8373-61416CEB0F0F}"/>
          </ac:spMkLst>
        </pc:spChg>
      </pc:sldChg>
    </pc:docChg>
  </pc:docChgLst>
  <pc:docChgLst>
    <pc:chgData name="ALI HASAN ALI SABEEL" userId="d7ec3a88-3423-42bb-9e29-2ad12b621752" providerId="ADAL" clId="{0ED668B9-6B1C-4D29-AA4F-F93F40677418}"/>
    <pc:docChg chg="custSel modSld">
      <pc:chgData name="ALI HASAN ALI SABEEL" userId="d7ec3a88-3423-42bb-9e29-2ad12b621752" providerId="ADAL" clId="{0ED668B9-6B1C-4D29-AA4F-F93F40677418}" dt="2022-05-31T04:57:14.777" v="43" actId="1076"/>
      <pc:docMkLst>
        <pc:docMk/>
      </pc:docMkLst>
      <pc:sldChg chg="addSp modSp mod">
        <pc:chgData name="ALI HASAN ALI SABEEL" userId="d7ec3a88-3423-42bb-9e29-2ad12b621752" providerId="ADAL" clId="{0ED668B9-6B1C-4D29-AA4F-F93F40677418}" dt="2022-05-31T04:56:41.493" v="7" actId="1035"/>
        <pc:sldMkLst>
          <pc:docMk/>
          <pc:sldMk cId="3557408278" sldId="256"/>
        </pc:sldMkLst>
        <pc:picChg chg="add mod">
          <ac:chgData name="ALI HASAN ALI SABEEL" userId="d7ec3a88-3423-42bb-9e29-2ad12b621752" providerId="ADAL" clId="{0ED668B9-6B1C-4D29-AA4F-F93F40677418}" dt="2022-05-31T04:56:41.493" v="7" actId="1035"/>
          <ac:picMkLst>
            <pc:docMk/>
            <pc:sldMk cId="3557408278" sldId="256"/>
            <ac:picMk id="5" creationId="{718199A9-ABD9-4FD6-9FDD-961970468EC6}"/>
          </ac:picMkLst>
        </pc:picChg>
      </pc:sldChg>
      <pc:sldChg chg="modSp mod">
        <pc:chgData name="ALI HASAN ALI SABEEL" userId="d7ec3a88-3423-42bb-9e29-2ad12b621752" providerId="ADAL" clId="{0ED668B9-6B1C-4D29-AA4F-F93F40677418}" dt="2022-05-31T04:56:56.991" v="30" actId="20577"/>
        <pc:sldMkLst>
          <pc:docMk/>
          <pc:sldMk cId="246044630" sldId="257"/>
        </pc:sldMkLst>
        <pc:spChg chg="mod">
          <ac:chgData name="ALI HASAN ALI SABEEL" userId="d7ec3a88-3423-42bb-9e29-2ad12b621752" providerId="ADAL" clId="{0ED668B9-6B1C-4D29-AA4F-F93F40677418}" dt="2022-05-31T04:56:51.199" v="25" actId="20577"/>
          <ac:spMkLst>
            <pc:docMk/>
            <pc:sldMk cId="246044630" sldId="257"/>
            <ac:spMk id="2" creationId="{1040ECB2-8883-43D7-8FA3-BF7A50C606EC}"/>
          </ac:spMkLst>
        </pc:spChg>
        <pc:spChg chg="mod">
          <ac:chgData name="ALI HASAN ALI SABEEL" userId="d7ec3a88-3423-42bb-9e29-2ad12b621752" providerId="ADAL" clId="{0ED668B9-6B1C-4D29-AA4F-F93F40677418}" dt="2022-05-31T04:56:56.991" v="30" actId="20577"/>
          <ac:spMkLst>
            <pc:docMk/>
            <pc:sldMk cId="246044630" sldId="257"/>
            <ac:spMk id="4" creationId="{10FDEA36-129F-4C43-8666-7D5608B39286}"/>
          </ac:spMkLst>
        </pc:spChg>
      </pc:sldChg>
      <pc:sldChg chg="delSp modSp mod delAnim">
        <pc:chgData name="ALI HASAN ALI SABEEL" userId="d7ec3a88-3423-42bb-9e29-2ad12b621752" providerId="ADAL" clId="{0ED668B9-6B1C-4D29-AA4F-F93F40677418}" dt="2022-05-31T04:57:14.777" v="43" actId="1076"/>
        <pc:sldMkLst>
          <pc:docMk/>
          <pc:sldMk cId="3066858576" sldId="264"/>
        </pc:sldMkLst>
        <pc:spChg chg="mod">
          <ac:chgData name="ALI HASAN ALI SABEEL" userId="d7ec3a88-3423-42bb-9e29-2ad12b621752" providerId="ADAL" clId="{0ED668B9-6B1C-4D29-AA4F-F93F40677418}" dt="2022-05-31T04:57:06.639" v="41" actId="20577"/>
          <ac:spMkLst>
            <pc:docMk/>
            <pc:sldMk cId="3066858576" sldId="264"/>
            <ac:spMk id="2" creationId="{7A4C3297-DC73-4152-A9F3-16DB382E30A2}"/>
          </ac:spMkLst>
        </pc:spChg>
        <pc:spChg chg="mod">
          <ac:chgData name="ALI HASAN ALI SABEEL" userId="d7ec3a88-3423-42bb-9e29-2ad12b621752" providerId="ADAL" clId="{0ED668B9-6B1C-4D29-AA4F-F93F40677418}" dt="2022-05-31T04:57:14.777" v="43" actId="1076"/>
          <ac:spMkLst>
            <pc:docMk/>
            <pc:sldMk cId="3066858576" sldId="264"/>
            <ac:spMk id="6" creationId="{FB823BF7-DDA2-4B6B-A9D1-FF783BEF7960}"/>
          </ac:spMkLst>
        </pc:spChg>
        <pc:picChg chg="del">
          <ac:chgData name="ALI HASAN ALI SABEEL" userId="d7ec3a88-3423-42bb-9e29-2ad12b621752" providerId="ADAL" clId="{0ED668B9-6B1C-4D29-AA4F-F93F40677418}" dt="2022-05-31T04:57:11.177" v="42" actId="478"/>
          <ac:picMkLst>
            <pc:docMk/>
            <pc:sldMk cId="3066858576" sldId="264"/>
            <ac:picMk id="8" creationId="{68096365-464D-4CC7-A0FF-4F3A54D5F1E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5/31/2022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5/31/2022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5/31/2022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5/31/2022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5/31/2022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5/31/2022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pattern&#10;&#10;Description automatically generated">
            <a:extLst>
              <a:ext uri="{FF2B5EF4-FFF2-40B4-BE49-F238E27FC236}">
                <a16:creationId xmlns:a16="http://schemas.microsoft.com/office/drawing/2014/main" id="{DBACFDBB-02D4-44CE-8103-DA9B1803576A}"/>
              </a:ext>
            </a:extLst>
          </p:cNvPr>
          <p:cNvPicPr>
            <a:picLocks noChangeAspect="1"/>
          </p:cNvPicPr>
          <p:nvPr/>
        </p:nvPicPr>
        <p:blipFill rotWithShape="1">
          <a:blip r:embed="rId2">
            <a:alphaModFix amt="20000"/>
          </a:blip>
          <a:srcRect r="15556" b="1"/>
          <a:stretch/>
        </p:blipFill>
        <p:spPr>
          <a:xfrm>
            <a:off x="20" y="10"/>
            <a:ext cx="12191980" cy="6857990"/>
          </a:xfrm>
          <a:prstGeom prst="rect">
            <a:avLst/>
          </a:prstGeom>
        </p:spPr>
      </p:pic>
      <p:grpSp>
        <p:nvGrpSpPr>
          <p:cNvPr id="20" name="Group 19">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1" name="Rectangle 20">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4E5B49E-D130-4875-AE0C-1132151753B8}"/>
              </a:ext>
            </a:extLst>
          </p:cNvPr>
          <p:cNvSpPr>
            <a:spLocks noGrp="1"/>
          </p:cNvSpPr>
          <p:nvPr>
            <p:ph type="ctrTitle"/>
          </p:nvPr>
        </p:nvSpPr>
        <p:spPr>
          <a:xfrm>
            <a:off x="161925" y="1761067"/>
            <a:ext cx="3996267" cy="2971801"/>
          </a:xfrm>
        </p:spPr>
        <p:txBody>
          <a:bodyPr>
            <a:normAutofit/>
          </a:bodyPr>
          <a:lstStyle/>
          <a:p>
            <a:pPr algn="r"/>
            <a:r>
              <a:rPr lang="ar-BH" sz="4800" b="1" dirty="0">
                <a:solidFill>
                  <a:schemeClr val="bg1"/>
                </a:solidFill>
                <a:latin typeface="Al-Mateen" panose="02060803050605020204" pitchFamily="18" charset="-78"/>
                <a:cs typeface="Al-Mateen" panose="02060803050605020204" pitchFamily="18" charset="-78"/>
              </a:rPr>
              <a:t>الاعتراف بالجميل</a:t>
            </a:r>
            <a:endParaRPr lang="en-US" sz="4800" b="1" dirty="0">
              <a:solidFill>
                <a:schemeClr val="bg1"/>
              </a:solidFill>
              <a:latin typeface="Al-Mateen" panose="02060803050605020204" pitchFamily="18" charset="-78"/>
              <a:cs typeface="Al-Mateen" panose="02060803050605020204" pitchFamily="18" charset="-78"/>
            </a:endParaRPr>
          </a:p>
        </p:txBody>
      </p:sp>
      <p:sp>
        <p:nvSpPr>
          <p:cNvPr id="3" name="Subtitle 2">
            <a:extLst>
              <a:ext uri="{FF2B5EF4-FFF2-40B4-BE49-F238E27FC236}">
                <a16:creationId xmlns:a16="http://schemas.microsoft.com/office/drawing/2014/main" id="{4B2C28F5-ABC2-4DF9-8373-61416CEB0F0F}"/>
              </a:ext>
            </a:extLst>
          </p:cNvPr>
          <p:cNvSpPr>
            <a:spLocks noGrp="1"/>
          </p:cNvSpPr>
          <p:nvPr>
            <p:ph type="subTitle" idx="1"/>
          </p:nvPr>
        </p:nvSpPr>
        <p:spPr>
          <a:xfrm>
            <a:off x="469790" y="4922484"/>
            <a:ext cx="3703320" cy="1094420"/>
          </a:xfrm>
        </p:spPr>
        <p:txBody>
          <a:bodyPr>
            <a:noAutofit/>
          </a:bodyPr>
          <a:lstStyle/>
          <a:p>
            <a:pPr algn="r"/>
            <a:r>
              <a:rPr lang="ar-BH" sz="2800" dirty="0">
                <a:solidFill>
                  <a:schemeClr val="bg1"/>
                </a:solidFill>
              </a:rPr>
              <a:t>الطالب: حسين إبراهيم النكال</a:t>
            </a:r>
            <a:br>
              <a:rPr lang="ar-BH" sz="2800" dirty="0">
                <a:solidFill>
                  <a:schemeClr val="bg1"/>
                </a:solidFill>
              </a:rPr>
            </a:br>
            <a:r>
              <a:rPr lang="ar-BH" sz="2800" dirty="0">
                <a:solidFill>
                  <a:schemeClr val="bg1"/>
                </a:solidFill>
              </a:rPr>
              <a:t>الصف: خامس/4</a:t>
            </a:r>
            <a:br>
              <a:rPr lang="ar-BH" sz="2800" dirty="0">
                <a:solidFill>
                  <a:schemeClr val="bg1"/>
                </a:solidFill>
              </a:rPr>
            </a:br>
            <a:r>
              <a:rPr lang="ar-BH" sz="2800" dirty="0">
                <a:solidFill>
                  <a:schemeClr val="bg1"/>
                </a:solidFill>
              </a:rPr>
              <a:t>مدرسة سترة الابتدائية للبنين</a:t>
            </a:r>
            <a:endParaRPr lang="en-US" sz="2800" dirty="0">
              <a:solidFill>
                <a:schemeClr val="bg1"/>
              </a:solidFill>
            </a:endParaRPr>
          </a:p>
        </p:txBody>
      </p:sp>
      <p:pic>
        <p:nvPicPr>
          <p:cNvPr id="23" name="Picture 22" descr="Text&#10;&#10;Description automatically generated with low confidence">
            <a:extLst>
              <a:ext uri="{FF2B5EF4-FFF2-40B4-BE49-F238E27FC236}">
                <a16:creationId xmlns:a16="http://schemas.microsoft.com/office/drawing/2014/main" id="{ADA2B1DA-D4E8-4FB8-9C2D-7E927C17763A}"/>
              </a:ext>
            </a:extLst>
          </p:cNvPr>
          <p:cNvPicPr>
            <a:picLocks noChangeAspect="1"/>
          </p:cNvPicPr>
          <p:nvPr/>
        </p:nvPicPr>
        <p:blipFill>
          <a:blip r:embed="rId3"/>
          <a:stretch>
            <a:fillRect/>
          </a:stretch>
        </p:blipFill>
        <p:spPr>
          <a:xfrm>
            <a:off x="699762" y="970492"/>
            <a:ext cx="3178746" cy="262544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65F95474-5461-4FDF-9E54-F4A68C23D83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99" b="99749" l="9799" r="89950">
                        <a14:foregroundMark x1="65327" y1="65075" x2="65829" y2="66332"/>
                        <a14:foregroundMark x1="65829" y1="78894" x2="63568" y2="95226"/>
                        <a14:foregroundMark x1="63568" y1="95226" x2="51256" y2="98995"/>
                        <a14:foregroundMark x1="51256" y1="98995" x2="52261" y2="85930"/>
                        <a14:foregroundMark x1="52261" y1="85930" x2="43379" y2="92814"/>
                        <a14:foregroundMark x1="42920" y1="91829" x2="46734" y2="81658"/>
                        <a14:foregroundMark x1="46734" y1="81658" x2="58040" y2="74372"/>
                        <a14:foregroundMark x1="58040" y1="74372" x2="71106" y2="74874"/>
                        <a14:foregroundMark x1="71106" y1="74874" x2="81910" y2="81407"/>
                        <a14:foregroundMark x1="81910" y1="81407" x2="83444" y2="90997"/>
                        <a14:foregroundMark x1="83421" y1="94179" x2="70101" y2="99749"/>
                        <a14:foregroundMark x1="70101" y1="99749" x2="63568" y2="99749"/>
                        <a14:backgroundMark x1="85678" y1="96734" x2="84171" y2="93970"/>
                        <a14:backgroundMark x1="84422" y1="93719" x2="83920" y2="94472"/>
                        <a14:backgroundMark x1="85176" y1="93719" x2="83417" y2="93719"/>
                        <a14:backgroundMark x1="44975" y1="96231" x2="41457" y2="93970"/>
                      </a14:backgroundRemoval>
                    </a14:imgEffect>
                  </a14:imgLayer>
                </a14:imgProps>
              </a:ext>
            </a:extLst>
          </a:blip>
          <a:stretch>
            <a:fillRect/>
          </a:stretch>
        </p:blipFill>
        <p:spPr>
          <a:xfrm>
            <a:off x="5693603" y="342900"/>
            <a:ext cx="6515100" cy="65151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718199A9-ABD9-4FD6-9FDD-961970468EC6}"/>
              </a:ext>
            </a:extLst>
          </p:cNvPr>
          <p:cNvPicPr>
            <a:picLocks noChangeAspect="1"/>
          </p:cNvPicPr>
          <p:nvPr/>
        </p:nvPicPr>
        <p:blipFill>
          <a:blip r:embed="rId6"/>
          <a:stretch>
            <a:fillRect/>
          </a:stretch>
        </p:blipFill>
        <p:spPr>
          <a:xfrm>
            <a:off x="4171924" y="5559834"/>
            <a:ext cx="2370663" cy="829732"/>
          </a:xfrm>
          <a:prstGeom prst="rect">
            <a:avLst/>
          </a:prstGeom>
        </p:spPr>
      </p:pic>
    </p:spTree>
    <p:extLst>
      <p:ext uri="{BB962C8B-B14F-4D97-AF65-F5344CB8AC3E}">
        <p14:creationId xmlns:p14="http://schemas.microsoft.com/office/powerpoint/2010/main" val="3557408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3297-DC73-4152-A9F3-16DB382E30A2}"/>
              </a:ext>
            </a:extLst>
          </p:cNvPr>
          <p:cNvSpPr>
            <a:spLocks noGrp="1"/>
          </p:cNvSpPr>
          <p:nvPr>
            <p:ph type="title"/>
          </p:nvPr>
        </p:nvSpPr>
        <p:spPr/>
        <p:txBody>
          <a:bodyPr>
            <a:normAutofit/>
          </a:bodyPr>
          <a:lstStyle/>
          <a:p>
            <a:pPr algn="ctr"/>
            <a:r>
              <a:rPr lang="ar-BH" sz="6000" dirty="0">
                <a:latin typeface="Al-Mateen" panose="02060803050605020204" pitchFamily="18" charset="-78"/>
                <a:cs typeface="Al-Mateen" panose="02060803050605020204" pitchFamily="18" charset="-78"/>
              </a:rPr>
              <a:t>انتهى</a:t>
            </a:r>
            <a:endParaRPr lang="en-US" sz="6000" dirty="0">
              <a:latin typeface="Al-Mateen" panose="02060803050605020204" pitchFamily="18" charset="-78"/>
              <a:cs typeface="Al-Mateen" panose="02060803050605020204" pitchFamily="18" charset="-78"/>
            </a:endParaRPr>
          </a:p>
        </p:txBody>
      </p:sp>
      <p:sp>
        <p:nvSpPr>
          <p:cNvPr id="6" name="Thought Bubble: Cloud 5">
            <a:extLst>
              <a:ext uri="{FF2B5EF4-FFF2-40B4-BE49-F238E27FC236}">
                <a16:creationId xmlns:a16="http://schemas.microsoft.com/office/drawing/2014/main" id="{FB823BF7-DDA2-4B6B-A9D1-FF783BEF7960}"/>
              </a:ext>
            </a:extLst>
          </p:cNvPr>
          <p:cNvSpPr/>
          <p:nvPr/>
        </p:nvSpPr>
        <p:spPr>
          <a:xfrm>
            <a:off x="3043237" y="2793519"/>
            <a:ext cx="6105525" cy="3362325"/>
          </a:xfrm>
          <a:prstGeom prst="cloudCallout">
            <a:avLst>
              <a:gd name="adj1" fmla="val -40506"/>
              <a:gd name="adj2" fmla="val -69956"/>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4000" dirty="0">
                <a:ln w="0"/>
                <a:solidFill>
                  <a:schemeClr val="accent1"/>
                </a:solidFill>
                <a:effectLst>
                  <a:outerShdw blurRad="38100" dist="25400" dir="5400000" algn="ctr" rotWithShape="0">
                    <a:srgbClr val="6E747A">
                      <a:alpha val="43000"/>
                    </a:srgbClr>
                  </a:outerShdw>
                </a:effectLst>
                <a:latin typeface="Al-Mateen" panose="02060803050605020204" pitchFamily="18" charset="-78"/>
                <a:cs typeface="Al-Mateen" panose="02060803050605020204" pitchFamily="18" charset="-78"/>
              </a:rPr>
              <a:t>مع تمنياتنا</a:t>
            </a:r>
            <a:br>
              <a:rPr lang="ar-BH" sz="4000" dirty="0">
                <a:ln w="0"/>
                <a:solidFill>
                  <a:schemeClr val="accent1"/>
                </a:solidFill>
                <a:effectLst>
                  <a:outerShdw blurRad="38100" dist="25400" dir="5400000" algn="ctr" rotWithShape="0">
                    <a:srgbClr val="6E747A">
                      <a:alpha val="43000"/>
                    </a:srgbClr>
                  </a:outerShdw>
                </a:effectLst>
                <a:latin typeface="Al-Mateen" panose="02060803050605020204" pitchFamily="18" charset="-78"/>
                <a:cs typeface="Al-Mateen" panose="02060803050605020204" pitchFamily="18" charset="-78"/>
              </a:rPr>
            </a:br>
            <a:r>
              <a:rPr lang="ar-BH" sz="4000" dirty="0">
                <a:ln w="0"/>
                <a:solidFill>
                  <a:schemeClr val="accent1"/>
                </a:solidFill>
                <a:effectLst>
                  <a:outerShdw blurRad="38100" dist="25400" dir="5400000" algn="ctr" rotWithShape="0">
                    <a:srgbClr val="6E747A">
                      <a:alpha val="43000"/>
                    </a:srgbClr>
                  </a:outerShdw>
                </a:effectLst>
                <a:latin typeface="Al-Mateen" panose="02060803050605020204" pitchFamily="18" charset="-78"/>
                <a:cs typeface="Al-Mateen" panose="02060803050605020204" pitchFamily="18" charset="-78"/>
              </a:rPr>
              <a:t>لكم بالتوفيق والنجاح</a:t>
            </a:r>
            <a:endParaRPr lang="en-US" sz="4000" dirty="0">
              <a:ln w="0">
                <a:solidFill>
                  <a:schemeClr val="bg1"/>
                </a:solidFill>
              </a:ln>
              <a:solidFill>
                <a:schemeClr val="accent1"/>
              </a:solidFill>
              <a:effectLst>
                <a:glow rad="228600">
                  <a:schemeClr val="accent1">
                    <a:satMod val="175000"/>
                    <a:alpha val="40000"/>
                  </a:schemeClr>
                </a:glow>
                <a:outerShdw blurRad="38100" dist="25400" dir="5400000" algn="ctr" rotWithShape="0">
                  <a:srgbClr val="6E747A">
                    <a:alpha val="43000"/>
                  </a:srgbClr>
                </a:outerShdw>
              </a:effectLst>
              <a:latin typeface="Al-Mateen" panose="02060803050605020204" pitchFamily="18" charset="-78"/>
              <a:cs typeface="Al-Mateen" panose="02060803050605020204" pitchFamily="18" charset="-78"/>
            </a:endParaRPr>
          </a:p>
        </p:txBody>
      </p:sp>
    </p:spTree>
    <p:extLst>
      <p:ext uri="{BB962C8B-B14F-4D97-AF65-F5344CB8AC3E}">
        <p14:creationId xmlns:p14="http://schemas.microsoft.com/office/powerpoint/2010/main" val="3066858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ECB2-8883-43D7-8FA3-BF7A50C606EC}"/>
              </a:ext>
            </a:extLst>
          </p:cNvPr>
          <p:cNvSpPr>
            <a:spLocks noGrp="1"/>
          </p:cNvSpPr>
          <p:nvPr>
            <p:ph type="title"/>
          </p:nvPr>
        </p:nvSpPr>
        <p:spPr/>
        <p:txBody>
          <a:bodyPr>
            <a:normAutofit/>
          </a:bodyPr>
          <a:lstStyle/>
          <a:p>
            <a:pPr algn="r"/>
            <a:r>
              <a:rPr lang="ar-BH" sz="4800" dirty="0">
                <a:latin typeface="Al-Mateen" panose="02060803050605020204" pitchFamily="18" charset="-78"/>
                <a:cs typeface="Al-Mateen" panose="02060803050605020204" pitchFamily="18" charset="-78"/>
              </a:rPr>
              <a:t>الهدف:</a:t>
            </a:r>
            <a:endParaRPr lang="en-US" sz="4800" dirty="0">
              <a:latin typeface="Al-Mateen" panose="02060803050605020204" pitchFamily="18" charset="-78"/>
              <a:cs typeface="Al-Mateen" panose="02060803050605020204" pitchFamily="18" charset="-78"/>
            </a:endParaRPr>
          </a:p>
        </p:txBody>
      </p:sp>
      <p:sp>
        <p:nvSpPr>
          <p:cNvPr id="4" name="TextBox 3">
            <a:extLst>
              <a:ext uri="{FF2B5EF4-FFF2-40B4-BE49-F238E27FC236}">
                <a16:creationId xmlns:a16="http://schemas.microsoft.com/office/drawing/2014/main" id="{10FDEA36-129F-4C43-8666-7D5608B39286}"/>
              </a:ext>
            </a:extLst>
          </p:cNvPr>
          <p:cNvSpPr txBox="1"/>
          <p:nvPr/>
        </p:nvSpPr>
        <p:spPr>
          <a:xfrm>
            <a:off x="428625" y="2581275"/>
            <a:ext cx="11182183" cy="1754326"/>
          </a:xfrm>
          <a:prstGeom prst="rect">
            <a:avLst/>
          </a:prstGeom>
          <a:noFill/>
        </p:spPr>
        <p:txBody>
          <a:bodyPr wrap="square" rtlCol="0">
            <a:spAutoFit/>
          </a:bodyPr>
          <a:lstStyle/>
          <a:p>
            <a:pPr algn="r"/>
            <a:r>
              <a:rPr kumimoji="0" lang="ar-SA" sz="5400" b="1" i="0" u="none" strike="noStrike" kern="1200" cap="none" spc="0" normalizeH="0" baseline="0" noProof="0" dirty="0">
                <a:ln>
                  <a:noFill/>
                </a:ln>
                <a:solidFill>
                  <a:schemeClr val="accent1">
                    <a:lumMod val="75000"/>
                  </a:schemeClr>
                </a:solidFill>
                <a:effectLst/>
                <a:uLnTx/>
                <a:uFillTx/>
                <a:latin typeface="Sakkal Majalla" pitchFamily="2" charset="-78"/>
                <a:cs typeface="Sakkal Majalla" pitchFamily="2" charset="-78"/>
              </a:rPr>
              <a:t>اكتساب مفهوم الاعتراف بالجميل </a:t>
            </a:r>
            <a:r>
              <a:rPr kumimoji="0" lang="ar-BH" sz="5400" b="1" i="0" u="none" strike="noStrike" kern="1200" cap="none" spc="0" normalizeH="0" baseline="0" noProof="0" dirty="0">
                <a:ln>
                  <a:noFill/>
                </a:ln>
                <a:solidFill>
                  <a:schemeClr val="accent1">
                    <a:lumMod val="75000"/>
                  </a:schemeClr>
                </a:solidFill>
                <a:effectLst/>
                <a:uLnTx/>
                <a:uFillTx/>
                <a:latin typeface="Sakkal Majalla" pitchFamily="2" charset="-78"/>
                <a:cs typeface="Sakkal Majalla" pitchFamily="2" charset="-78"/>
              </a:rPr>
              <a:t>. </a:t>
            </a:r>
          </a:p>
          <a:p>
            <a:pPr algn="r"/>
            <a:endParaRPr lang="en-US" sz="5400" b="1" dirty="0">
              <a:solidFill>
                <a:schemeClr val="accent1">
                  <a:lumMod val="75000"/>
                </a:schemeClr>
              </a:solidFill>
            </a:endParaRPr>
          </a:p>
        </p:txBody>
      </p:sp>
    </p:spTree>
    <p:extLst>
      <p:ext uri="{BB962C8B-B14F-4D97-AF65-F5344CB8AC3E}">
        <p14:creationId xmlns:p14="http://schemas.microsoft.com/office/powerpoint/2010/main" val="246044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8B90-7452-45E0-A79C-18B96B9C424F}"/>
              </a:ext>
            </a:extLst>
          </p:cNvPr>
          <p:cNvSpPr>
            <a:spLocks noGrp="1"/>
          </p:cNvSpPr>
          <p:nvPr>
            <p:ph type="title"/>
          </p:nvPr>
        </p:nvSpPr>
        <p:spPr/>
        <p:txBody>
          <a:bodyPr>
            <a:normAutofit/>
          </a:bodyPr>
          <a:lstStyle/>
          <a:p>
            <a:pPr algn="r"/>
            <a:r>
              <a:rPr lang="ar-BH" sz="5400" dirty="0">
                <a:latin typeface="Al-Mateen" panose="02060803050605020204" pitchFamily="18" charset="-78"/>
                <a:cs typeface="Al-Mateen" panose="02060803050605020204" pitchFamily="18" charset="-78"/>
              </a:rPr>
              <a:t>قصة النملة والحمامة:</a:t>
            </a:r>
            <a:endParaRPr lang="en-US" sz="5400" dirty="0">
              <a:latin typeface="Al-Mateen" panose="02060803050605020204" pitchFamily="18" charset="-78"/>
              <a:cs typeface="Al-Mateen" panose="02060803050605020204" pitchFamily="18" charset="-78"/>
            </a:endParaRPr>
          </a:p>
        </p:txBody>
      </p:sp>
      <p:sp>
        <p:nvSpPr>
          <p:cNvPr id="5" name="TextBox 4">
            <a:extLst>
              <a:ext uri="{FF2B5EF4-FFF2-40B4-BE49-F238E27FC236}">
                <a16:creationId xmlns:a16="http://schemas.microsoft.com/office/drawing/2014/main" id="{50227F12-1E28-4B08-AD43-87B8C6994979}"/>
              </a:ext>
            </a:extLst>
          </p:cNvPr>
          <p:cNvSpPr txBox="1"/>
          <p:nvPr/>
        </p:nvSpPr>
        <p:spPr>
          <a:xfrm>
            <a:off x="943307" y="2180362"/>
            <a:ext cx="11029617" cy="3785652"/>
          </a:xfrm>
          <a:prstGeom prst="rect">
            <a:avLst/>
          </a:prstGeom>
          <a:noFill/>
        </p:spPr>
        <p:txBody>
          <a:bodyPr wrap="square">
            <a:spAutoFit/>
          </a:bodyPr>
          <a:lstStyle/>
          <a:p>
            <a:pPr algn="r"/>
            <a:r>
              <a:rPr lang="ar-BH" sz="4000" dirty="0">
                <a:solidFill>
                  <a:schemeClr val="accent1">
                    <a:lumMod val="75000"/>
                  </a:schemeClr>
                </a:solidFill>
              </a:rPr>
              <a:t>يُحكى أن حمامةً عطشت ذات يوم، فأتت إلى غدير لترتوي منه، فرأت نملةً فوق الماء قد أشرفت على الغرق، والنملة تنظر إليها بعين المستغيث، فرمت إليها الحمامة بورقة شجرة، فتعلّقت النملة بها ونجت من الغرق.</a:t>
            </a:r>
          </a:p>
          <a:p>
            <a:pPr algn="r"/>
            <a:r>
              <a:rPr lang="ar-BH" sz="4000" dirty="0">
                <a:solidFill>
                  <a:schemeClr val="accent1">
                    <a:lumMod val="75000"/>
                  </a:schemeClr>
                </a:solidFill>
              </a:rPr>
              <a:t>وفي اليوم التالي أبصرت النملة صيادًا يتجول بين الحقول، فرأى الحمامة على الشجرة، فصوّب إليها سلاحه يُريد أن يصطادها، فما كان من النملة إلا أن أسرعت إليه وقرصته في رجله، فأخطأ هدفه، وبذلك نجت منه الحمامة.</a:t>
            </a:r>
          </a:p>
        </p:txBody>
      </p:sp>
      <p:pic>
        <p:nvPicPr>
          <p:cNvPr id="7" name="Picture 6">
            <a:extLst>
              <a:ext uri="{FF2B5EF4-FFF2-40B4-BE49-F238E27FC236}">
                <a16:creationId xmlns:a16="http://schemas.microsoft.com/office/drawing/2014/main" id="{2974ED9C-581E-4BB7-B076-A5A75FE562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99" b="93970" l="6281" r="89950">
                        <a14:foregroundMark x1="58543" y1="60302" x2="62312" y2="31407"/>
                        <a14:foregroundMark x1="62312" y1="31407" x2="67085" y2="45477"/>
                        <a14:foregroundMark x1="59799" y1="52261" x2="63568" y2="49497"/>
                        <a14:foregroundMark x1="68342" y1="46482" x2="70603" y2="51005"/>
                        <a14:foregroundMark x1="31156" y1="89196" x2="23869" y2="94221"/>
                        <a14:foregroundMark x1="14824" y1="88693" x2="6281" y2="89196"/>
                        <a14:foregroundMark x1="51759" y1="83417" x2="54523" y2="87437"/>
                        <a14:foregroundMark x1="71106" y1="51005" x2="72111" y2="79899"/>
                        <a14:foregroundMark x1="72111" y1="79899" x2="52764" y2="91457"/>
                      </a14:backgroundRemoval>
                    </a14:imgEffect>
                  </a14:imgLayer>
                </a14:imgProps>
              </a:ext>
            </a:extLst>
          </a:blip>
          <a:stretch>
            <a:fillRect/>
          </a:stretch>
        </p:blipFill>
        <p:spPr>
          <a:xfrm>
            <a:off x="28907" y="2677659"/>
            <a:ext cx="1941966" cy="1941966"/>
          </a:xfrm>
          <a:prstGeom prst="rect">
            <a:avLst/>
          </a:prstGeom>
        </p:spPr>
      </p:pic>
      <p:pic>
        <p:nvPicPr>
          <p:cNvPr id="3" name="Picture 2">
            <a:extLst>
              <a:ext uri="{FF2B5EF4-FFF2-40B4-BE49-F238E27FC236}">
                <a16:creationId xmlns:a16="http://schemas.microsoft.com/office/drawing/2014/main" id="{5C67A1A0-581C-4F94-9D5B-D8867584FF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857" b="98022" l="2000" r="97385">
                        <a14:foregroundMark x1="9231" y1="67692" x2="2000" y2="65934"/>
                        <a14:foregroundMark x1="18462" y1="84835" x2="6154" y2="89890"/>
                        <a14:foregroundMark x1="32000" y1="88791" x2="26769" y2="94286"/>
                        <a14:foregroundMark x1="61538" y1="96703" x2="66769" y2="98022"/>
                        <a14:foregroundMark x1="78462" y1="94505" x2="83385" y2="96484"/>
                        <a14:foregroundMark x1="97385" y1="94066" x2="91231" y2="92088"/>
                        <a14:foregroundMark x1="23077" y1="60440" x2="22154" y2="61978"/>
                        <a14:foregroundMark x1="29538" y1="9231" x2="26615" y2="9231"/>
                        <a14:foregroundMark x1="26308" y1="3297" x2="33231" y2="2857"/>
                      </a14:backgroundRemoval>
                    </a14:imgEffect>
                  </a14:imgLayer>
                </a14:imgProps>
              </a:ext>
            </a:extLst>
          </a:blip>
          <a:stretch>
            <a:fillRect/>
          </a:stretch>
        </p:blipFill>
        <p:spPr>
          <a:xfrm flipH="1">
            <a:off x="314657" y="4944906"/>
            <a:ext cx="1257299" cy="917716"/>
          </a:xfrm>
          <a:prstGeom prst="rect">
            <a:avLst/>
          </a:prstGeom>
        </p:spPr>
      </p:pic>
    </p:spTree>
    <p:extLst>
      <p:ext uri="{BB962C8B-B14F-4D97-AF65-F5344CB8AC3E}">
        <p14:creationId xmlns:p14="http://schemas.microsoft.com/office/powerpoint/2010/main" val="408048376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AB4A-1215-47AB-BF08-86C786FD1EE6}"/>
              </a:ext>
            </a:extLst>
          </p:cNvPr>
          <p:cNvSpPr>
            <a:spLocks noGrp="1"/>
          </p:cNvSpPr>
          <p:nvPr>
            <p:ph type="title"/>
          </p:nvPr>
        </p:nvSpPr>
        <p:spPr>
          <a:xfrm>
            <a:off x="-904875" y="1264131"/>
            <a:ext cx="12515683" cy="1013800"/>
          </a:xfrm>
        </p:spPr>
        <p:txBody>
          <a:bodyPr>
            <a:noAutofit/>
          </a:bodyPr>
          <a:lstStyle/>
          <a:p>
            <a:pPr algn="r"/>
            <a:r>
              <a:rPr lang="ar-SA" sz="4400" dirty="0">
                <a:latin typeface="Al-Mateen" panose="02060803050605020204" pitchFamily="18" charset="-78"/>
                <a:cs typeface="Al-Mateen" panose="02060803050605020204" pitchFamily="18" charset="-78"/>
              </a:rPr>
              <a:t>ماذا يطلق على العمل الذي قامت به النملة نحو الحمامة؟ </a:t>
            </a:r>
            <a:br>
              <a:rPr lang="ar-SA" sz="4400" dirty="0">
                <a:latin typeface="Al-Mateen" panose="02060803050605020204" pitchFamily="18" charset="-78"/>
                <a:cs typeface="Al-Mateen" panose="02060803050605020204" pitchFamily="18" charset="-78"/>
              </a:rPr>
            </a:br>
            <a:endParaRPr lang="en-US" sz="4400" dirty="0">
              <a:latin typeface="Al-Mateen" panose="02060803050605020204" pitchFamily="18" charset="-78"/>
              <a:cs typeface="Al-Mateen" panose="02060803050605020204" pitchFamily="18" charset="-78"/>
            </a:endParaRPr>
          </a:p>
        </p:txBody>
      </p:sp>
      <p:pic>
        <p:nvPicPr>
          <p:cNvPr id="7" name="Picture 6" descr="A picture containing clipart&#10;&#10;Description automatically generated">
            <a:extLst>
              <a:ext uri="{FF2B5EF4-FFF2-40B4-BE49-F238E27FC236}">
                <a16:creationId xmlns:a16="http://schemas.microsoft.com/office/drawing/2014/main" id="{F2DA2D03-0CF8-4776-BAEA-2517331F33B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99" b="94975" l="8040" r="89950">
                        <a14:foregroundMark x1="55025" y1="55025" x2="58040" y2="45226"/>
                        <a14:foregroundMark x1="58040" y1="45226" x2="54271" y2="33920"/>
                        <a14:foregroundMark x1="54271" y1="33920" x2="67588" y2="66080"/>
                        <a14:foregroundMark x1="67588" y1="66080" x2="69095" y2="56030"/>
                        <a14:foregroundMark x1="69095" y1="56030" x2="62312" y2="42462"/>
                        <a14:foregroundMark x1="62312" y1="42462" x2="65327" y2="52513"/>
                        <a14:foregroundMark x1="65327" y1="52513" x2="66834" y2="41457"/>
                        <a14:foregroundMark x1="66834" y1="41457" x2="68593" y2="46734"/>
                        <a14:foregroundMark x1="17337" y1="87940" x2="24121" y2="94975"/>
                        <a14:foregroundMark x1="24121" y1="94975" x2="32412" y2="91709"/>
                        <a14:foregroundMark x1="8040" y1="90452" x2="8543" y2="90452"/>
                      </a14:backgroundRemoval>
                    </a14:imgEffect>
                  </a14:imgLayer>
                </a14:imgProps>
              </a:ext>
            </a:extLst>
          </a:blip>
          <a:stretch>
            <a:fillRect/>
          </a:stretch>
        </p:blipFill>
        <p:spPr>
          <a:xfrm>
            <a:off x="1470991" y="1424822"/>
            <a:ext cx="5186984" cy="5186984"/>
          </a:xfrm>
          <a:prstGeom prst="rect">
            <a:avLst/>
          </a:prstGeom>
        </p:spPr>
      </p:pic>
      <p:pic>
        <p:nvPicPr>
          <p:cNvPr id="9" name="Picture 8">
            <a:extLst>
              <a:ext uri="{FF2B5EF4-FFF2-40B4-BE49-F238E27FC236}">
                <a16:creationId xmlns:a16="http://schemas.microsoft.com/office/drawing/2014/main" id="{7F2A590F-2FED-4E3A-A1B2-8D8DA68641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840" b="91160" l="9180" r="90625">
                        <a14:foregroundMark x1="59570" y1="9945" x2="54883" y2="8840"/>
                        <a14:foregroundMark x1="90820" y1="23204" x2="90039" y2="27348"/>
                        <a14:foregroundMark x1="48633" y1="89779" x2="44141" y2="91436"/>
                        <a14:foregroundMark x1="10547" y1="85912" x2="9180" y2="86740"/>
                      </a14:backgroundRemoval>
                    </a14:imgEffect>
                  </a14:imgLayer>
                </a14:imgProps>
              </a:ext>
            </a:extLst>
          </a:blip>
          <a:stretch>
            <a:fillRect/>
          </a:stretch>
        </p:blipFill>
        <p:spPr>
          <a:xfrm rot="1234361">
            <a:off x="6793442" y="4214688"/>
            <a:ext cx="3506669" cy="2479325"/>
          </a:xfrm>
          <a:prstGeom prst="rect">
            <a:avLst/>
          </a:prstGeom>
        </p:spPr>
      </p:pic>
      <p:pic>
        <p:nvPicPr>
          <p:cNvPr id="10" name="Picture 9">
            <a:extLst>
              <a:ext uri="{FF2B5EF4-FFF2-40B4-BE49-F238E27FC236}">
                <a16:creationId xmlns:a16="http://schemas.microsoft.com/office/drawing/2014/main" id="{F509ADFA-7E3A-479F-8B86-30ABA5D46E13}"/>
              </a:ext>
            </a:extLst>
          </p:cNvPr>
          <p:cNvPicPr>
            <a:picLocks noChangeAspect="1"/>
          </p:cNvPicPr>
          <p:nvPr/>
        </p:nvPicPr>
        <p:blipFill>
          <a:blip r:embed="rId6"/>
          <a:stretch>
            <a:fillRect/>
          </a:stretch>
        </p:blipFill>
        <p:spPr>
          <a:xfrm>
            <a:off x="7183617" y="4211354"/>
            <a:ext cx="2529343" cy="1602805"/>
          </a:xfrm>
          <a:prstGeom prst="rect">
            <a:avLst/>
          </a:prstGeom>
        </p:spPr>
      </p:pic>
    </p:spTree>
    <p:extLst>
      <p:ext uri="{BB962C8B-B14F-4D97-AF65-F5344CB8AC3E}">
        <p14:creationId xmlns:p14="http://schemas.microsoft.com/office/powerpoint/2010/main" val="40332762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CF84-8706-4A36-BBF3-45A41BBF5947}"/>
              </a:ext>
            </a:extLst>
          </p:cNvPr>
          <p:cNvSpPr>
            <a:spLocks noGrp="1"/>
          </p:cNvSpPr>
          <p:nvPr>
            <p:ph type="title"/>
          </p:nvPr>
        </p:nvSpPr>
        <p:spPr>
          <a:xfrm>
            <a:off x="9525" y="2007080"/>
            <a:ext cx="11610808" cy="1612419"/>
          </a:xfrm>
        </p:spPr>
        <p:txBody>
          <a:bodyPr>
            <a:noAutofit/>
          </a:bodyPr>
          <a:lstStyle/>
          <a:p>
            <a:pPr algn="r"/>
            <a:r>
              <a:rPr lang="ar-BH" sz="4400" b="1" dirty="0">
                <a:latin typeface="Al-Mateen" panose="02060803050605020204" pitchFamily="18" charset="-78"/>
                <a:cs typeface="Al-Mateen" panose="02060803050605020204" pitchFamily="18" charset="-78"/>
              </a:rPr>
              <a:t>مفهوم </a:t>
            </a:r>
            <a:r>
              <a:rPr lang="ar-SA" sz="4400" b="1" dirty="0">
                <a:latin typeface="Al-Mateen" panose="02060803050605020204" pitchFamily="18" charset="-78"/>
                <a:cs typeface="Al-Mateen" panose="02060803050605020204" pitchFamily="18" charset="-78"/>
              </a:rPr>
              <a:t>الاعتراف بالجميل؟</a:t>
            </a:r>
            <a:br>
              <a:rPr lang="ar-BH" sz="4400" b="1" dirty="0">
                <a:latin typeface="Al-Mateen" panose="02060803050605020204" pitchFamily="18" charset="-78"/>
                <a:cs typeface="Al-Mateen" panose="02060803050605020204" pitchFamily="18" charset="-78"/>
              </a:rPr>
            </a:br>
            <a:br>
              <a:rPr lang="ar-BH" sz="4400" b="1" dirty="0">
                <a:latin typeface="Al-Mateen" panose="02060803050605020204" pitchFamily="18" charset="-78"/>
                <a:cs typeface="Al-Mateen" panose="02060803050605020204" pitchFamily="18" charset="-78"/>
              </a:rPr>
            </a:br>
            <a:br>
              <a:rPr lang="ar-BH" sz="4400" b="1" dirty="0">
                <a:latin typeface="Al-Mateen" panose="02060803050605020204" pitchFamily="18" charset="-78"/>
                <a:cs typeface="Al-Mateen" panose="02060803050605020204" pitchFamily="18" charset="-78"/>
              </a:rPr>
            </a:br>
            <a:endParaRPr lang="en-US" sz="4400" dirty="0">
              <a:latin typeface="Al-Mateen" panose="02060803050605020204" pitchFamily="18" charset="-78"/>
              <a:cs typeface="Al-Mateen" panose="02060803050605020204" pitchFamily="18" charset="-78"/>
            </a:endParaRPr>
          </a:p>
        </p:txBody>
      </p:sp>
      <p:sp>
        <p:nvSpPr>
          <p:cNvPr id="5" name="Callout: Line with Border and Accent Bar 4">
            <a:extLst>
              <a:ext uri="{FF2B5EF4-FFF2-40B4-BE49-F238E27FC236}">
                <a16:creationId xmlns:a16="http://schemas.microsoft.com/office/drawing/2014/main" id="{48ECBF26-A580-43E0-B890-62F16C8939F5}"/>
              </a:ext>
            </a:extLst>
          </p:cNvPr>
          <p:cNvSpPr/>
          <p:nvPr/>
        </p:nvSpPr>
        <p:spPr>
          <a:xfrm rot="5400000">
            <a:off x="4194276" y="-680692"/>
            <a:ext cx="3803448" cy="10572753"/>
          </a:xfrm>
          <a:prstGeom prst="accentBorderCallout1">
            <a:avLst>
              <a:gd name="adj1" fmla="val 18750"/>
              <a:gd name="adj2" fmla="val -8333"/>
              <a:gd name="adj3" fmla="val 18747"/>
              <a:gd name="adj4" fmla="val -247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C394A2DC-5F6C-46A9-BD45-6A6733303E5E}"/>
              </a:ext>
            </a:extLst>
          </p:cNvPr>
          <p:cNvSpPr txBox="1"/>
          <p:nvPr/>
        </p:nvSpPr>
        <p:spPr>
          <a:xfrm>
            <a:off x="2146853" y="2991678"/>
            <a:ext cx="8507896" cy="3139321"/>
          </a:xfrm>
          <a:prstGeom prst="rect">
            <a:avLst/>
          </a:prstGeom>
          <a:noFill/>
        </p:spPr>
        <p:txBody>
          <a:bodyPr wrap="square" rtlCol="0">
            <a:spAutoFit/>
          </a:bodyPr>
          <a:lstStyle/>
          <a:p>
            <a:pPr algn="ctr"/>
            <a:r>
              <a:rPr lang="ar-BH" sz="5400" b="1" dirty="0">
                <a:solidFill>
                  <a:srgbClr val="002060"/>
                </a:solidFill>
                <a:latin typeface="Al-Mateen" panose="02060803050605020204" pitchFamily="18" charset="-78"/>
                <a:cs typeface="Al-Mateen" panose="02060803050605020204" pitchFamily="18" charset="-78"/>
              </a:rPr>
              <a:t>+ </a:t>
            </a:r>
            <a:r>
              <a:rPr lang="ar-SA" sz="6600" b="1" dirty="0">
                <a:solidFill>
                  <a:srgbClr val="C00000"/>
                </a:solidFill>
                <a:latin typeface="Sakkal Majalla" pitchFamily="2" charset="-78"/>
                <a:cs typeface="Sakkal Majalla" pitchFamily="2" charset="-78"/>
              </a:rPr>
              <a:t>هو مقابلة المعروف أو الإحسان بعمل مماثل، تقديرًا وعرفانًا لمن قدّمه إليك.</a:t>
            </a:r>
            <a:endParaRPr lang="en-US" sz="6600" dirty="0">
              <a:solidFill>
                <a:srgbClr val="C00000"/>
              </a:solidFill>
            </a:endParaRPr>
          </a:p>
        </p:txBody>
      </p:sp>
      <p:pic>
        <p:nvPicPr>
          <p:cNvPr id="9" name="Picture 8" descr="Text, whiteboard&#10;&#10;Description automatically generated">
            <a:extLst>
              <a:ext uri="{FF2B5EF4-FFF2-40B4-BE49-F238E27FC236}">
                <a16:creationId xmlns:a16="http://schemas.microsoft.com/office/drawing/2014/main" id="{AA35412D-46AD-448F-9530-F17E49A51EE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99" b="95729" l="9799" r="89950">
                        <a14:foregroundMark x1="46734" y1="62563" x2="48492" y2="72111"/>
                        <a14:foregroundMark x1="38945" y1="58291" x2="34673" y2="55025"/>
                        <a14:foregroundMark x1="38442" y1="54271" x2="36683" y2="53769"/>
                        <a14:foregroundMark x1="51508" y1="58794" x2="50251" y2="56030"/>
                        <a14:foregroundMark x1="53518" y1="62312" x2="52261" y2="67085"/>
                        <a14:foregroundMark x1="51005" y1="65578" x2="45477" y2="53769"/>
                        <a14:foregroundMark x1="45477" y1="53769" x2="46231" y2="57035"/>
                        <a14:foregroundMark x1="45477" y1="88442" x2="43970" y2="94724"/>
                        <a14:foregroundMark x1="56533" y1="94472" x2="57789" y2="95729"/>
                        <a14:foregroundMark x1="49246" y1="45477" x2="54523" y2="49749"/>
                        <a14:foregroundMark x1="33417" y1="64070" x2="31658" y2="62312"/>
                      </a14:backgroundRemoval>
                    </a14:imgEffect>
                  </a14:imgLayer>
                </a14:imgProps>
              </a:ext>
            </a:extLst>
          </a:blip>
          <a:stretch>
            <a:fillRect/>
          </a:stretch>
        </p:blipFill>
        <p:spPr>
          <a:xfrm>
            <a:off x="-150646" y="2911290"/>
            <a:ext cx="3596119" cy="3596119"/>
          </a:xfrm>
          <a:prstGeom prst="rect">
            <a:avLst/>
          </a:prstGeom>
        </p:spPr>
      </p:pic>
    </p:spTree>
    <p:extLst>
      <p:ext uri="{BB962C8B-B14F-4D97-AF65-F5344CB8AC3E}">
        <p14:creationId xmlns:p14="http://schemas.microsoft.com/office/powerpoint/2010/main" val="3625681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2BA6-CF71-47C1-844D-26B7927A0EAC}"/>
              </a:ext>
            </a:extLst>
          </p:cNvPr>
          <p:cNvSpPr>
            <a:spLocks noGrp="1"/>
          </p:cNvSpPr>
          <p:nvPr>
            <p:ph type="title"/>
          </p:nvPr>
        </p:nvSpPr>
        <p:spPr/>
        <p:txBody>
          <a:bodyPr>
            <a:normAutofit/>
          </a:bodyPr>
          <a:lstStyle/>
          <a:p>
            <a:pPr algn="r"/>
            <a:r>
              <a:rPr lang="ar-BH" sz="4400" b="1" dirty="0">
                <a:latin typeface="Al-Mateen" panose="02060803050605020204" pitchFamily="18" charset="-78"/>
                <a:cs typeface="Al-Mateen" panose="02060803050605020204" pitchFamily="18" charset="-78"/>
              </a:rPr>
              <a:t>ماذا علمنا الإسلام؟ :</a:t>
            </a:r>
            <a:endParaRPr lang="en-US" sz="4400" b="1" dirty="0">
              <a:latin typeface="Al-Mateen" panose="02060803050605020204" pitchFamily="18" charset="-78"/>
              <a:cs typeface="Al-Mateen" panose="02060803050605020204" pitchFamily="18" charset="-78"/>
            </a:endParaRPr>
          </a:p>
        </p:txBody>
      </p:sp>
      <p:sp>
        <p:nvSpPr>
          <p:cNvPr id="6" name="Flowchart: Multidocument 5">
            <a:extLst>
              <a:ext uri="{FF2B5EF4-FFF2-40B4-BE49-F238E27FC236}">
                <a16:creationId xmlns:a16="http://schemas.microsoft.com/office/drawing/2014/main" id="{3F03D0B9-148F-4071-A9D5-3E293E6A01BF}"/>
              </a:ext>
            </a:extLst>
          </p:cNvPr>
          <p:cNvSpPr/>
          <p:nvPr/>
        </p:nvSpPr>
        <p:spPr>
          <a:xfrm>
            <a:off x="1257300" y="2230299"/>
            <a:ext cx="10115549" cy="4316063"/>
          </a:xfrm>
          <a:prstGeom prst="flowChartMulti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43F19C86-FBF2-44E3-B6AE-1D7C3897348F}"/>
              </a:ext>
            </a:extLst>
          </p:cNvPr>
          <p:cNvSpPr txBox="1"/>
          <p:nvPr/>
        </p:nvSpPr>
        <p:spPr>
          <a:xfrm>
            <a:off x="1638300" y="3357860"/>
            <a:ext cx="7505700" cy="2431435"/>
          </a:xfrm>
          <a:prstGeom prst="rect">
            <a:avLst/>
          </a:prstGeom>
          <a:noFill/>
        </p:spPr>
        <p:txBody>
          <a:bodyPr wrap="square">
            <a:spAutoFit/>
          </a:bodyPr>
          <a:lstStyle/>
          <a:p>
            <a:pPr algn="ctr"/>
            <a:r>
              <a:rPr lang="ar-BH" sz="4000" dirty="0">
                <a:solidFill>
                  <a:srgbClr val="002060"/>
                </a:solidFill>
              </a:rPr>
              <a:t>علمنا الإسلام أن نقدم الخير والإحسان لكل المستحقين، وأن نرد على الإحسان بمثله، قال الله تعالى: </a:t>
            </a:r>
            <a:r>
              <a:rPr lang="ar-BH" sz="4000" dirty="0">
                <a:solidFill>
                  <a:srgbClr val="C00000"/>
                </a:solidFill>
              </a:rPr>
              <a:t>( هَلْ جَزَاءُ الْإِحْسَانِ إِلَّا الْإِحْسَانُ )</a:t>
            </a:r>
          </a:p>
          <a:p>
            <a:pPr algn="ctr"/>
            <a:r>
              <a:rPr lang="ar-BH" sz="2800" dirty="0"/>
              <a:t>سورة الرحمن الآية:60</a:t>
            </a:r>
            <a:endParaRPr lang="en-US" sz="2800" dirty="0"/>
          </a:p>
        </p:txBody>
      </p:sp>
      <p:pic>
        <p:nvPicPr>
          <p:cNvPr id="11" name="Picture 10" descr="A picture containing logo&#10;&#10;Description automatically generated">
            <a:extLst>
              <a:ext uri="{FF2B5EF4-FFF2-40B4-BE49-F238E27FC236}">
                <a16:creationId xmlns:a16="http://schemas.microsoft.com/office/drawing/2014/main" id="{90814292-1E45-42E8-A0BB-0D34FD4E27E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45" b="96985" l="7789" r="89950">
                        <a14:foregroundMark x1="15327" y1="72864" x2="19347" y2="85930"/>
                        <a14:foregroundMark x1="19347" y1="85930" x2="23367" y2="91709"/>
                        <a14:foregroundMark x1="20603" y1="92965" x2="27889" y2="92714"/>
                        <a14:foregroundMark x1="57538" y1="91457" x2="68844" y2="97487"/>
                        <a14:foregroundMark x1="68844" y1="97487" x2="72362" y2="95729"/>
                        <a14:foregroundMark x1="83920" y1="75879" x2="81156" y2="88693"/>
                        <a14:foregroundMark x1="81156" y1="88693" x2="81156" y2="88693"/>
                        <a14:foregroundMark x1="39950" y1="31910" x2="42714" y2="35427"/>
                        <a14:foregroundMark x1="37437" y1="32161" x2="33417" y2="31658"/>
                        <a14:foregroundMark x1="43467" y1="39196" x2="39950" y2="44724"/>
                        <a14:foregroundMark x1="41457" y1="13819" x2="40955" y2="9296"/>
                        <a14:foregroundMark x1="24121" y1="22613" x2="24372" y2="24121"/>
                        <a14:foregroundMark x1="11055" y1="83920" x2="7789" y2="86432"/>
                      </a14:backgroundRemoval>
                    </a14:imgEffect>
                  </a14:imgLayer>
                </a14:imgProps>
              </a:ext>
            </a:extLst>
          </a:blip>
          <a:stretch>
            <a:fillRect/>
          </a:stretch>
        </p:blipFill>
        <p:spPr>
          <a:xfrm>
            <a:off x="8925092" y="3591092"/>
            <a:ext cx="3266908" cy="3266908"/>
          </a:xfrm>
          <a:prstGeom prst="rect">
            <a:avLst/>
          </a:prstGeom>
        </p:spPr>
      </p:pic>
    </p:spTree>
    <p:extLst>
      <p:ext uri="{BB962C8B-B14F-4D97-AF65-F5344CB8AC3E}">
        <p14:creationId xmlns:p14="http://schemas.microsoft.com/office/powerpoint/2010/main" val="1289888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7FCD-A926-4BF3-B536-25211FC859BA}"/>
              </a:ext>
            </a:extLst>
          </p:cNvPr>
          <p:cNvSpPr>
            <a:spLocks noGrp="1"/>
          </p:cNvSpPr>
          <p:nvPr>
            <p:ph type="title"/>
          </p:nvPr>
        </p:nvSpPr>
        <p:spPr/>
        <p:txBody>
          <a:bodyPr>
            <a:normAutofit/>
          </a:bodyPr>
          <a:lstStyle/>
          <a:p>
            <a:pPr algn="ctr"/>
            <a:r>
              <a:rPr lang="ar-SA" sz="4800" dirty="0">
                <a:latin typeface="Al-Mateen" panose="02060803050605020204" pitchFamily="18" charset="-78"/>
                <a:cs typeface="Al-Mateen" panose="02060803050605020204" pitchFamily="18" charset="-78"/>
              </a:rPr>
              <a:t>أمثلة على الاعتراف بالجميل</a:t>
            </a:r>
            <a:endParaRPr lang="en-US" sz="4800" dirty="0">
              <a:latin typeface="Al-Mateen" panose="02060803050605020204" pitchFamily="18" charset="-78"/>
              <a:cs typeface="Al-Mateen" panose="02060803050605020204" pitchFamily="18" charset="-78"/>
            </a:endParaRPr>
          </a:p>
        </p:txBody>
      </p:sp>
      <p:sp>
        <p:nvSpPr>
          <p:cNvPr id="8" name="Callout: Double Bent Line with Accent Bar 7">
            <a:extLst>
              <a:ext uri="{FF2B5EF4-FFF2-40B4-BE49-F238E27FC236}">
                <a16:creationId xmlns:a16="http://schemas.microsoft.com/office/drawing/2014/main" id="{B34B6E82-F071-40EA-AA97-EC383848959E}"/>
              </a:ext>
            </a:extLst>
          </p:cNvPr>
          <p:cNvSpPr/>
          <p:nvPr/>
        </p:nvSpPr>
        <p:spPr>
          <a:xfrm rot="5400000">
            <a:off x="6938962" y="1719265"/>
            <a:ext cx="3948113" cy="5195888"/>
          </a:xfrm>
          <a:prstGeom prst="accentCallout3">
            <a:avLst>
              <a:gd name="adj1" fmla="val 18933"/>
              <a:gd name="adj2" fmla="val -2543"/>
              <a:gd name="adj3" fmla="val 18933"/>
              <a:gd name="adj4" fmla="val -7500"/>
              <a:gd name="adj5" fmla="val 89568"/>
              <a:gd name="adj6" fmla="val -7559"/>
              <a:gd name="adj7" fmla="val 89682"/>
              <a:gd name="adj8" fmla="val -14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601666-D8D8-49D4-A71C-FAD360307AF8}"/>
              </a:ext>
            </a:extLst>
          </p:cNvPr>
          <p:cNvPicPr>
            <a:picLocks noChangeAspect="1"/>
          </p:cNvPicPr>
          <p:nvPr/>
        </p:nvPicPr>
        <p:blipFill>
          <a:blip r:embed="rId2"/>
          <a:stretch>
            <a:fillRect/>
          </a:stretch>
        </p:blipFill>
        <p:spPr>
          <a:xfrm flipH="1">
            <a:off x="762167" y="1737159"/>
            <a:ext cx="5143869" cy="4554107"/>
          </a:xfrm>
          <a:prstGeom prst="rect">
            <a:avLst/>
          </a:prstGeom>
        </p:spPr>
      </p:pic>
      <p:sp>
        <p:nvSpPr>
          <p:cNvPr id="11" name="TextBox 10">
            <a:extLst>
              <a:ext uri="{FF2B5EF4-FFF2-40B4-BE49-F238E27FC236}">
                <a16:creationId xmlns:a16="http://schemas.microsoft.com/office/drawing/2014/main" id="{08E79A64-E1A8-4B26-AAAF-4CFA9D0843E5}"/>
              </a:ext>
            </a:extLst>
          </p:cNvPr>
          <p:cNvSpPr txBox="1"/>
          <p:nvPr/>
        </p:nvSpPr>
        <p:spPr>
          <a:xfrm>
            <a:off x="6448425" y="2276475"/>
            <a:ext cx="4886325" cy="3908762"/>
          </a:xfrm>
          <a:prstGeom prst="rect">
            <a:avLst/>
          </a:prstGeom>
          <a:noFill/>
        </p:spPr>
        <p:txBody>
          <a:bodyPr wrap="square" rtlCol="0">
            <a:spAutoFit/>
          </a:bodyPr>
          <a:lstStyle/>
          <a:p>
            <a:pPr algn="justLow" rtl="1">
              <a:lnSpc>
                <a:spcPct val="200000"/>
              </a:lnSpc>
            </a:pPr>
            <a:r>
              <a:rPr lang="ar-SA" sz="3200" dirty="0">
                <a:solidFill>
                  <a:schemeClr val="bg1"/>
                </a:solidFill>
                <a:latin typeface="Sakkal Majalla" pitchFamily="2" charset="-78"/>
                <a:cs typeface="Sakkal Majalla" pitchFamily="2" charset="-78"/>
              </a:rPr>
              <a:t>1- استعار حسن قصةً من صديقه محمد، فقرأها واستفاد منها، وأعادها إلى صاحبها، بعد أن حافظ عليها بتجليدها، وشكر لمحمد صنيعه اعترافًا بالجميل.</a:t>
            </a:r>
            <a:endParaRPr lang="ar-SA" sz="3200" dirty="0">
              <a:solidFill>
                <a:schemeClr val="bg1"/>
              </a:solidFill>
            </a:endParaRPr>
          </a:p>
        </p:txBody>
      </p:sp>
      <p:sp>
        <p:nvSpPr>
          <p:cNvPr id="13" name="TextBox 12">
            <a:extLst>
              <a:ext uri="{FF2B5EF4-FFF2-40B4-BE49-F238E27FC236}">
                <a16:creationId xmlns:a16="http://schemas.microsoft.com/office/drawing/2014/main" id="{FCE51740-719F-4FA9-9FA3-466CDA17651C}"/>
              </a:ext>
            </a:extLst>
          </p:cNvPr>
          <p:cNvSpPr txBox="1"/>
          <p:nvPr/>
        </p:nvSpPr>
        <p:spPr>
          <a:xfrm>
            <a:off x="790575" y="2681585"/>
            <a:ext cx="5057775" cy="3539430"/>
          </a:xfrm>
          <a:prstGeom prst="rect">
            <a:avLst/>
          </a:prstGeom>
          <a:noFill/>
        </p:spPr>
        <p:txBody>
          <a:bodyPr wrap="square">
            <a:spAutoFit/>
          </a:bodyPr>
          <a:lstStyle/>
          <a:p>
            <a:pPr algn="r"/>
            <a:r>
              <a:rPr lang="ar-BH" sz="3200" dirty="0">
                <a:solidFill>
                  <a:schemeClr val="bg1"/>
                </a:solidFill>
              </a:rPr>
              <a:t>2- أنهى عمّار دراسته الجامعية، وعُيّن معلمًا في نفس المدرسة التي تعلّم فيها، وكان سروره عظيمًا عندما وجد أن عددًا من زملائه المعلمين هم الذين تعلّم على أيديهم في المرحلة الابتدائية؛ فكان دائمًا يشكر لهم فضلهم، ويُثني على جهودهم أمام الطلاب والمعلمين.</a:t>
            </a:r>
          </a:p>
        </p:txBody>
      </p:sp>
    </p:spTree>
    <p:extLst>
      <p:ext uri="{BB962C8B-B14F-4D97-AF65-F5344CB8AC3E}">
        <p14:creationId xmlns:p14="http://schemas.microsoft.com/office/powerpoint/2010/main" val="3460116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7FCD-A926-4BF3-B536-25211FC859BA}"/>
              </a:ext>
            </a:extLst>
          </p:cNvPr>
          <p:cNvSpPr>
            <a:spLocks noGrp="1"/>
          </p:cNvSpPr>
          <p:nvPr>
            <p:ph type="title"/>
          </p:nvPr>
        </p:nvSpPr>
        <p:spPr/>
        <p:txBody>
          <a:bodyPr>
            <a:normAutofit/>
          </a:bodyPr>
          <a:lstStyle/>
          <a:p>
            <a:pPr algn="ctr"/>
            <a:r>
              <a:rPr lang="ar-SA" sz="4800" dirty="0">
                <a:latin typeface="Al-Mateen" panose="02060803050605020204" pitchFamily="18" charset="-78"/>
                <a:cs typeface="Al-Mateen" panose="02060803050605020204" pitchFamily="18" charset="-78"/>
              </a:rPr>
              <a:t>أمثلة على الاعتراف بالجميل</a:t>
            </a:r>
            <a:endParaRPr lang="en-US" sz="4800" dirty="0">
              <a:latin typeface="Al-Mateen" panose="02060803050605020204" pitchFamily="18" charset="-78"/>
              <a:cs typeface="Al-Mateen" panose="02060803050605020204" pitchFamily="18" charset="-78"/>
            </a:endParaRPr>
          </a:p>
        </p:txBody>
      </p:sp>
      <p:sp>
        <p:nvSpPr>
          <p:cNvPr id="8" name="Callout: Double Bent Line with Accent Bar 7">
            <a:extLst>
              <a:ext uri="{FF2B5EF4-FFF2-40B4-BE49-F238E27FC236}">
                <a16:creationId xmlns:a16="http://schemas.microsoft.com/office/drawing/2014/main" id="{B34B6E82-F071-40EA-AA97-EC383848959E}"/>
              </a:ext>
            </a:extLst>
          </p:cNvPr>
          <p:cNvSpPr/>
          <p:nvPr/>
        </p:nvSpPr>
        <p:spPr>
          <a:xfrm rot="5400000">
            <a:off x="6938962" y="1719265"/>
            <a:ext cx="3948113" cy="5195888"/>
          </a:xfrm>
          <a:prstGeom prst="accentCallout3">
            <a:avLst>
              <a:gd name="adj1" fmla="val 18933"/>
              <a:gd name="adj2" fmla="val -2543"/>
              <a:gd name="adj3" fmla="val 18933"/>
              <a:gd name="adj4" fmla="val -7500"/>
              <a:gd name="adj5" fmla="val 89568"/>
              <a:gd name="adj6" fmla="val -7559"/>
              <a:gd name="adj7" fmla="val 89682"/>
              <a:gd name="adj8" fmla="val -14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601666-D8D8-49D4-A71C-FAD360307AF8}"/>
              </a:ext>
            </a:extLst>
          </p:cNvPr>
          <p:cNvPicPr>
            <a:picLocks noChangeAspect="1"/>
          </p:cNvPicPr>
          <p:nvPr/>
        </p:nvPicPr>
        <p:blipFill>
          <a:blip r:embed="rId2"/>
          <a:stretch>
            <a:fillRect/>
          </a:stretch>
        </p:blipFill>
        <p:spPr>
          <a:xfrm flipH="1">
            <a:off x="762167" y="1737159"/>
            <a:ext cx="5143869" cy="4554107"/>
          </a:xfrm>
          <a:prstGeom prst="rect">
            <a:avLst/>
          </a:prstGeom>
        </p:spPr>
      </p:pic>
      <p:sp>
        <p:nvSpPr>
          <p:cNvPr id="11" name="TextBox 10">
            <a:extLst>
              <a:ext uri="{FF2B5EF4-FFF2-40B4-BE49-F238E27FC236}">
                <a16:creationId xmlns:a16="http://schemas.microsoft.com/office/drawing/2014/main" id="{08E79A64-E1A8-4B26-AAAF-4CFA9D0843E5}"/>
              </a:ext>
            </a:extLst>
          </p:cNvPr>
          <p:cNvSpPr txBox="1"/>
          <p:nvPr/>
        </p:nvSpPr>
        <p:spPr>
          <a:xfrm>
            <a:off x="6448425" y="2552700"/>
            <a:ext cx="4886325" cy="3539430"/>
          </a:xfrm>
          <a:prstGeom prst="rect">
            <a:avLst/>
          </a:prstGeom>
          <a:noFill/>
        </p:spPr>
        <p:txBody>
          <a:bodyPr wrap="square" rtlCol="0">
            <a:spAutoFit/>
          </a:bodyPr>
          <a:lstStyle/>
          <a:p>
            <a:pPr algn="r" rtl="1"/>
            <a:r>
              <a:rPr lang="ar-SA" sz="3200" dirty="0">
                <a:solidFill>
                  <a:schemeClr val="bg1"/>
                </a:solidFill>
                <a:latin typeface="Sakkal Majalla" pitchFamily="2" charset="-78"/>
                <a:cs typeface="Sakkal Majalla" pitchFamily="2" charset="-78"/>
              </a:rPr>
              <a:t>يقوم الوالدان بتربية الأبناء وتعليمهم، وإطعامهم وعلاجهم، ويسهران ويتعبان من أجل راحتهم، فإذا كبر الأولاد عطفوا على والديهم، وأحسنوا إليهم اعترافًا بالفضل والجميل، قال تعالى: ( وَاخْفِضْ لَهُمَا جَنَاحَ الذُّلِّ مِنَ الرَّحْمَةِ وَقُلْ رَبِّ ارْحَمْهُمَا كَمَا رَبَّيَانِي صَغِيرًا</a:t>
            </a:r>
            <a:r>
              <a:rPr lang="en-US" sz="3200" dirty="0">
                <a:solidFill>
                  <a:schemeClr val="bg1"/>
                </a:solidFill>
                <a:latin typeface="Sakkal Majalla" pitchFamily="2" charset="-78"/>
                <a:cs typeface="Sakkal Majalla" pitchFamily="2" charset="-78"/>
              </a:rPr>
              <a:t>(</a:t>
            </a:r>
            <a:r>
              <a:rPr lang="ar-BH" sz="3200" dirty="0">
                <a:solidFill>
                  <a:schemeClr val="bg1"/>
                </a:solidFill>
                <a:latin typeface="Sakkal Majalla" pitchFamily="2" charset="-78"/>
                <a:cs typeface="Sakkal Majalla" pitchFamily="2" charset="-78"/>
              </a:rPr>
              <a:t>.</a:t>
            </a:r>
            <a:endParaRPr lang="ar-SA" sz="3200" dirty="0">
              <a:solidFill>
                <a:schemeClr val="bg1"/>
              </a:solidFill>
              <a:latin typeface="Sakkal Majalla" pitchFamily="2" charset="-78"/>
              <a:cs typeface="Sakkal Majalla" pitchFamily="2" charset="-78"/>
            </a:endParaRPr>
          </a:p>
        </p:txBody>
      </p:sp>
      <p:sp>
        <p:nvSpPr>
          <p:cNvPr id="13" name="TextBox 12">
            <a:extLst>
              <a:ext uri="{FF2B5EF4-FFF2-40B4-BE49-F238E27FC236}">
                <a16:creationId xmlns:a16="http://schemas.microsoft.com/office/drawing/2014/main" id="{FCE51740-719F-4FA9-9FA3-466CDA17651C}"/>
              </a:ext>
            </a:extLst>
          </p:cNvPr>
          <p:cNvSpPr txBox="1"/>
          <p:nvPr/>
        </p:nvSpPr>
        <p:spPr>
          <a:xfrm>
            <a:off x="790575" y="2538710"/>
            <a:ext cx="5057775" cy="3539430"/>
          </a:xfrm>
          <a:prstGeom prst="rect">
            <a:avLst/>
          </a:prstGeom>
          <a:noFill/>
        </p:spPr>
        <p:txBody>
          <a:bodyPr wrap="square">
            <a:spAutoFit/>
          </a:bodyPr>
          <a:lstStyle/>
          <a:p>
            <a:pPr algn="r"/>
            <a:r>
              <a:rPr lang="ar-SA" sz="3200" dirty="0">
                <a:solidFill>
                  <a:schemeClr val="bg1"/>
                </a:solidFill>
                <a:latin typeface="Sakkal Majalla" pitchFamily="2" charset="-78"/>
                <a:cs typeface="Sakkal Majalla" pitchFamily="2" charset="-78"/>
              </a:rPr>
              <a:t>تقوم الدولة بإنشاء المرافق العامة كالمدارس والمستشفيات والطرق، لتقديم شتى أنواع الخدمات إلى السكان على خلاف فئاتهم، وفي المقابل يقوم السكان بواجبهم  في المحافظة على هذه المرافق، فلا يتعرضون لها بالعبث والإتلاف، ويعملون بهمة ونشاط من أجل ازدهار البلاد.</a:t>
            </a:r>
          </a:p>
        </p:txBody>
      </p:sp>
    </p:spTree>
    <p:extLst>
      <p:ext uri="{BB962C8B-B14F-4D97-AF65-F5344CB8AC3E}">
        <p14:creationId xmlns:p14="http://schemas.microsoft.com/office/powerpoint/2010/main" val="3698809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0FAB-C54A-43CE-A804-CFFFF6224B75}"/>
              </a:ext>
            </a:extLst>
          </p:cNvPr>
          <p:cNvSpPr>
            <a:spLocks noGrp="1"/>
          </p:cNvSpPr>
          <p:nvPr>
            <p:ph type="title"/>
          </p:nvPr>
        </p:nvSpPr>
        <p:spPr/>
        <p:txBody>
          <a:bodyPr>
            <a:normAutofit/>
          </a:bodyPr>
          <a:lstStyle/>
          <a:p>
            <a:pPr algn="r"/>
            <a:r>
              <a:rPr lang="ar-BH" sz="4400" b="1" dirty="0">
                <a:latin typeface="Al-Mateen" panose="02060803050605020204" pitchFamily="18" charset="-78"/>
                <a:cs typeface="Al-Mateen" panose="02060803050605020204" pitchFamily="18" charset="-78"/>
              </a:rPr>
              <a:t>ال</a:t>
            </a:r>
            <a:r>
              <a:rPr lang="ar-SA" sz="4400" b="1" dirty="0">
                <a:latin typeface="Al-Mateen" panose="02060803050605020204" pitchFamily="18" charset="-78"/>
                <a:cs typeface="Al-Mateen" panose="02060803050605020204" pitchFamily="18" charset="-78"/>
              </a:rPr>
              <a:t>نشاط الختامي</a:t>
            </a:r>
            <a:r>
              <a:rPr lang="ar-BH" sz="4400" b="1" dirty="0">
                <a:latin typeface="Al-Mateen" panose="02060803050605020204" pitchFamily="18" charset="-78"/>
                <a:cs typeface="Al-Mateen" panose="02060803050605020204" pitchFamily="18" charset="-78"/>
              </a:rPr>
              <a:t>:</a:t>
            </a:r>
            <a:endParaRPr lang="en-US" sz="4400" dirty="0">
              <a:latin typeface="Al-Mateen" panose="02060803050605020204" pitchFamily="18" charset="-78"/>
              <a:cs typeface="Al-Mateen" panose="02060803050605020204" pitchFamily="18" charset="-78"/>
            </a:endParaRPr>
          </a:p>
        </p:txBody>
      </p:sp>
      <p:sp>
        <p:nvSpPr>
          <p:cNvPr id="5" name="TextBox 4">
            <a:extLst>
              <a:ext uri="{FF2B5EF4-FFF2-40B4-BE49-F238E27FC236}">
                <a16:creationId xmlns:a16="http://schemas.microsoft.com/office/drawing/2014/main" id="{E5533778-9860-45E0-BCB6-20DD2C7A4ADD}"/>
              </a:ext>
            </a:extLst>
          </p:cNvPr>
          <p:cNvSpPr txBox="1"/>
          <p:nvPr/>
        </p:nvSpPr>
        <p:spPr>
          <a:xfrm>
            <a:off x="581192" y="1955364"/>
            <a:ext cx="11287125" cy="5078313"/>
          </a:xfrm>
          <a:prstGeom prst="rect">
            <a:avLst/>
          </a:prstGeom>
          <a:noFill/>
        </p:spPr>
        <p:txBody>
          <a:bodyPr wrap="square">
            <a:spAutoFit/>
          </a:bodyPr>
          <a:lstStyle/>
          <a:p>
            <a:pPr algn="r"/>
            <a:r>
              <a:rPr lang="ar-BH" sz="3600" b="1" dirty="0">
                <a:solidFill>
                  <a:srgbClr val="002060"/>
                </a:solidFill>
              </a:rPr>
              <a:t>1- ما مفهوم الاعتراف بالجميل؟</a:t>
            </a:r>
            <a:r>
              <a:rPr lang="ar-BH" sz="3600" b="1" dirty="0"/>
              <a:t> </a:t>
            </a:r>
          </a:p>
          <a:p>
            <a:pPr algn="r"/>
            <a:r>
              <a:rPr lang="ar-BH" sz="3600" b="1" dirty="0">
                <a:solidFill>
                  <a:srgbClr val="C00000"/>
                </a:solidFill>
              </a:rPr>
              <a:t>هو: مقابلة المعروف أو الإحسان بعمل مماثل، تقديرًا وعرفانًا لمن قدّمه إليك.</a:t>
            </a:r>
          </a:p>
          <a:p>
            <a:pPr algn="r"/>
            <a:r>
              <a:rPr lang="ar-BH" sz="3600" b="1" dirty="0">
                <a:solidFill>
                  <a:srgbClr val="002060"/>
                </a:solidFill>
              </a:rPr>
              <a:t>2- اذكر تصرفًا قمت به يدُّل على الاعتراف بالجميل.</a:t>
            </a:r>
          </a:p>
          <a:p>
            <a:pPr algn="r"/>
            <a:r>
              <a:rPr lang="ar-BH" sz="3600" b="1" dirty="0">
                <a:solidFill>
                  <a:srgbClr val="C00000"/>
                </a:solidFill>
              </a:rPr>
              <a:t>عندما كبرتُ زرت معلمي الذي درسني في الصف الخامس الابتدائي وقدمت له هدية.</a:t>
            </a:r>
            <a:r>
              <a:rPr lang="ar-BH" sz="3600" b="1" dirty="0"/>
              <a:t> </a:t>
            </a:r>
          </a:p>
          <a:p>
            <a:pPr algn="r"/>
            <a:r>
              <a:rPr lang="ar-BH" sz="3600" b="1" dirty="0">
                <a:solidFill>
                  <a:srgbClr val="002060"/>
                </a:solidFill>
              </a:rPr>
              <a:t>3- للاعتراف بالجميل صفة خلقية حميدة تعود على الفرد والمجتمع بآثار إيجابية كثيرة. اذكر اثنين منها.</a:t>
            </a:r>
          </a:p>
          <a:p>
            <a:pPr algn="r"/>
            <a:r>
              <a:rPr lang="ar-BH" sz="3600" b="1" dirty="0">
                <a:solidFill>
                  <a:srgbClr val="C00000"/>
                </a:solidFill>
              </a:rPr>
              <a:t>1- تبث روح التعاون بين أفراد المجتمع.</a:t>
            </a:r>
          </a:p>
          <a:p>
            <a:pPr algn="r"/>
            <a:r>
              <a:rPr lang="ar-BH" sz="3600" b="1" dirty="0">
                <a:solidFill>
                  <a:srgbClr val="C00000"/>
                </a:solidFill>
              </a:rPr>
              <a:t>2- سببٌ للألفة والمحبة بين الجميع.</a:t>
            </a:r>
          </a:p>
          <a:p>
            <a:pPr algn="r"/>
            <a:r>
              <a:rPr lang="ar-BH" sz="3600" b="1" dirty="0"/>
              <a:t> </a:t>
            </a:r>
            <a:endParaRPr lang="en-US" sz="3600" b="1" dirty="0"/>
          </a:p>
        </p:txBody>
      </p:sp>
      <p:pic>
        <p:nvPicPr>
          <p:cNvPr id="7" name="Picture 6" descr="A picture containing toy, clipart, vector graphics&#10;&#10;Description automatically generated">
            <a:extLst>
              <a:ext uri="{FF2B5EF4-FFF2-40B4-BE49-F238E27FC236}">
                <a16:creationId xmlns:a16="http://schemas.microsoft.com/office/drawing/2014/main" id="{CEB39060-FC93-47A4-9BED-A2EC1AC679A1}"/>
              </a:ext>
            </a:extLst>
          </p:cNvPr>
          <p:cNvPicPr>
            <a:picLocks noChangeAspect="1"/>
          </p:cNvPicPr>
          <p:nvPr/>
        </p:nvPicPr>
        <p:blipFill>
          <a:blip r:embed="rId2"/>
          <a:stretch>
            <a:fillRect/>
          </a:stretch>
        </p:blipFill>
        <p:spPr>
          <a:xfrm>
            <a:off x="936792" y="2202166"/>
            <a:ext cx="920751" cy="920751"/>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3961872A-E701-473D-BA53-96E925254C72}"/>
              </a:ext>
            </a:extLst>
          </p:cNvPr>
          <p:cNvPicPr>
            <a:picLocks noChangeAspect="1"/>
          </p:cNvPicPr>
          <p:nvPr/>
        </p:nvPicPr>
        <p:blipFill>
          <a:blip r:embed="rId3"/>
          <a:stretch>
            <a:fillRect/>
          </a:stretch>
        </p:blipFill>
        <p:spPr>
          <a:xfrm>
            <a:off x="287722" y="3362325"/>
            <a:ext cx="920750" cy="920750"/>
          </a:xfrm>
          <a:prstGeom prst="rect">
            <a:avLst/>
          </a:prstGeom>
        </p:spPr>
      </p:pic>
      <p:pic>
        <p:nvPicPr>
          <p:cNvPr id="11" name="Picture 10" descr="A picture containing text, toy, doll, vector graphics&#10;&#10;Description automatically generated">
            <a:extLst>
              <a:ext uri="{FF2B5EF4-FFF2-40B4-BE49-F238E27FC236}">
                <a16:creationId xmlns:a16="http://schemas.microsoft.com/office/drawing/2014/main" id="{D703F395-A01D-4ED1-A8B8-FA95F7412997}"/>
              </a:ext>
            </a:extLst>
          </p:cNvPr>
          <p:cNvPicPr>
            <a:picLocks noChangeAspect="1"/>
          </p:cNvPicPr>
          <p:nvPr/>
        </p:nvPicPr>
        <p:blipFill>
          <a:blip r:embed="rId4"/>
          <a:stretch>
            <a:fillRect/>
          </a:stretch>
        </p:blipFill>
        <p:spPr>
          <a:xfrm>
            <a:off x="5670716" y="5211445"/>
            <a:ext cx="1108075" cy="1108075"/>
          </a:xfrm>
          <a:prstGeom prst="rect">
            <a:avLst/>
          </a:prstGeom>
        </p:spPr>
      </p:pic>
    </p:spTree>
    <p:extLst>
      <p:ext uri="{BB962C8B-B14F-4D97-AF65-F5344CB8AC3E}">
        <p14:creationId xmlns:p14="http://schemas.microsoft.com/office/powerpoint/2010/main" val="1516287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BFA0E3D96F7B46AC9BA0863C80E41D" ma:contentTypeVersion="16" ma:contentTypeDescription="Create a new document." ma:contentTypeScope="" ma:versionID="cdfe51de0b2984dd59eb5917527f22ec">
  <xsd:schema xmlns:xsd="http://www.w3.org/2001/XMLSchema" xmlns:xs="http://www.w3.org/2001/XMLSchema" xmlns:p="http://schemas.microsoft.com/office/2006/metadata/properties" xmlns:ns2="599084ca-a481-4b1b-8a63-24c61f6b079b" xmlns:ns3="a789ed21-47ee-40ae-8e85-627dfdc216ad" targetNamespace="http://schemas.microsoft.com/office/2006/metadata/properties" ma:root="true" ma:fieldsID="883521edd1e32a5893ccca79255af56b" ns2:_="" ns3:_="">
    <xsd:import namespace="599084ca-a481-4b1b-8a63-24c61f6b079b"/>
    <xsd:import namespace="a789ed21-47ee-40ae-8e85-627dfdc21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084ca-a481-4b1b-8a63-24c61f6b07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ad1112-0652-40ee-8987-c1253ed8b79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89ed21-47ee-40ae-8e85-627dfdc216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d98f59-3f82-4dd7-847a-db160be0d8c0}" ma:internalName="TaxCatchAll" ma:showField="CatchAllData" ma:web="a789ed21-47ee-40ae-8e85-627dfdc21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89ed21-47ee-40ae-8e85-627dfdc216ad" xsi:nil="true"/>
    <lcf76f155ced4ddcb4097134ff3c332f xmlns="599084ca-a481-4b1b-8a63-24c61f6b07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0AF457-2BFD-4035-8123-133A036DA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084ca-a481-4b1b-8a63-24c61f6b079b"/>
    <ds:schemaRef ds:uri="a789ed21-47ee-40ae-8e85-627dfdc216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5B5FCF-CCCC-4F0A-AA3B-AEDDDE638E1C}">
  <ds:schemaRefs>
    <ds:schemaRef ds:uri="http://schemas.microsoft.com/sharepoint/v3/contenttype/forms"/>
  </ds:schemaRefs>
</ds:datastoreItem>
</file>

<file path=customXml/itemProps3.xml><?xml version="1.0" encoding="utf-8"?>
<ds:datastoreItem xmlns:ds="http://schemas.openxmlformats.org/officeDocument/2006/customXml" ds:itemID="{1F02BCB6-1F31-432F-8E1C-B2B4A2744126}">
  <ds:schemaRefs>
    <ds:schemaRef ds:uri="http://schemas.microsoft.com/office/2006/metadata/properties"/>
    <ds:schemaRef ds:uri="http://schemas.microsoft.com/office/infopath/2007/PartnerControls"/>
    <ds:schemaRef ds:uri="a789ed21-47ee-40ae-8e85-627dfdc216ad"/>
    <ds:schemaRef ds:uri="599084ca-a481-4b1b-8a63-24c61f6b079b"/>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118</TotalTime>
  <Words>445</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Al-Mateen</vt:lpstr>
      <vt:lpstr>Gill Sans MT</vt:lpstr>
      <vt:lpstr>Sakkal Majalla</vt:lpstr>
      <vt:lpstr>Wingdings 2</vt:lpstr>
      <vt:lpstr>Dividend</vt:lpstr>
      <vt:lpstr>الاعتراف بالجميل</vt:lpstr>
      <vt:lpstr>الهدف:</vt:lpstr>
      <vt:lpstr>قصة النملة والحمامة:</vt:lpstr>
      <vt:lpstr>ماذا يطلق على العمل الذي قامت به النملة نحو الحمامة؟  </vt:lpstr>
      <vt:lpstr>مفهوم الاعتراف بالجميل؟   </vt:lpstr>
      <vt:lpstr>ماذا علمنا الإسلام؟ :</vt:lpstr>
      <vt:lpstr>أمثلة على الاعتراف بالجميل</vt:lpstr>
      <vt:lpstr>أمثلة على الاعتراف بالجميل</vt:lpstr>
      <vt:lpstr>النشاط الختامي:</vt:lpstr>
      <vt:lpstr>انتهى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Ebrahim A.nabi Alnakal</dc:creator>
  <cp:lastModifiedBy>ALI HASAN ALI SABEEL</cp:lastModifiedBy>
  <cp:revision>15</cp:revision>
  <dcterms:created xsi:type="dcterms:W3CDTF">2021-03-17T12:56:32Z</dcterms:created>
  <dcterms:modified xsi:type="dcterms:W3CDTF">2022-05-31T06:36:37Z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0x0101008FBFA0E3D96F7B46AC9BA0863C80E41D</vt:lpwstr>
  </property>
</Properties>
</file>