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4" r:id="rId4"/>
    <p:sldId id="29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5235"/>
    <a:srgbClr val="724B26"/>
    <a:srgbClr val="7A4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B2866-A006-48FE-9190-69207BBE1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EAFD99-DA8D-45B3-B3EA-E37350F938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EACEA-D1E0-4DCD-9F4D-43B5DA0EA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CF5F-3501-4D57-B73B-65096119FBC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7853F-BF5C-4368-B7F9-52973F7C3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BDB07-3ACF-4AAB-8849-429BF8689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4421-D528-49DD-8A8F-7F0971C18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25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6DC61-567A-4A5A-AED5-E6478620D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663B5C-1051-4DAE-B2F1-6DFF8CA97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56DDF-03DC-42AB-8039-EFB9B016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CF5F-3501-4D57-B73B-65096119FBC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8AC8B-A49C-4885-B6F3-D3581E797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D4EE2-B5C6-45DF-9E0D-8C21E42E3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4421-D528-49DD-8A8F-7F0971C18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8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739C42-A724-4269-B446-B7E7A08DF8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3BB90C-BAD3-46B0-A4E4-80D1E2000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86F84-4A62-4507-8AC1-B310F5B20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CF5F-3501-4D57-B73B-65096119FBC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359D5-08A4-4E27-BFAC-6D1F96C09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10A86-1FFF-45AD-BC37-BCE10938A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4421-D528-49DD-8A8F-7F0971C18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D8860-7BA9-4371-8BB2-BB0823DB8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20D85-08A1-414B-A923-82A63F999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3D043-895B-4277-A220-3640CD268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CF5F-3501-4D57-B73B-65096119FBC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F5785-2941-4888-9970-2B3B6881C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42490-2BAC-4793-8582-F105B287F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4421-D528-49DD-8A8F-7F0971C18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BBDE1-EBB8-462D-99BE-ED36FB2AB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361C2-08C3-46BA-8F49-D9A3A8F27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A3A18-D448-46EF-9476-43E5D076F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CF5F-3501-4D57-B73B-65096119FBC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5451F-A659-4BBE-96C5-3B5C7918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F3FE0-6678-4EF3-AE55-9DE32067C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4421-D528-49DD-8A8F-7F0971C18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45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C6203-8588-4F82-8A0F-0EA76B3EC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C9E67-5052-4531-B23F-30BE7B8493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F16815-68E8-4925-931B-397A12890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A8FC5-E9A1-44AA-B529-5DB8CEC1A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CF5F-3501-4D57-B73B-65096119FBC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33E088-ED4F-4A94-8DE1-E89600134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EFEC1C-C6B2-4432-B029-7EAAD59CD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4421-D528-49DD-8A8F-7F0971C18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1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C37FB-2D18-43A5-B2A9-E1178E09C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317A06-FBFF-4699-8C94-A475A7386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741A0E-B393-4124-A727-9D7C2EBEA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FA747B-3969-4DEF-A56D-FADB894C24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83DDC0-165D-4788-8C5C-1AD12A198A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D4050D-6157-43DD-9F3D-8ED24B3C6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CF5F-3501-4D57-B73B-65096119FBC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4EEDF2-AB9D-45FF-8BB5-FC3FE6526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AE0320-2EB9-49FF-8B03-45B08A1EB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4421-D528-49DD-8A8F-7F0971C18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4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C0D1C-9E81-466A-ACFA-F53030142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E13816-254E-4EBD-A822-1F5ABA23C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CF5F-3501-4D57-B73B-65096119FBC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D0DA8A-79DB-4D2E-884B-4B7E9CDC8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18D806-B5AA-499A-89AA-41B8BE83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4421-D528-49DD-8A8F-7F0971C18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382DDB-D360-4AD8-8D2E-77985024E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CF5F-3501-4D57-B73B-65096119FBC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5DAAF5-1B65-48A9-A5EF-D1B7D9DC7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9D7381-B7C9-4E5F-B754-0A4F5272A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4421-D528-49DD-8A8F-7F0971C18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83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F0D0A-A893-48A1-A0B4-93673A8B9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3EC8C-9046-48BA-9D73-CA215B601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91389-1159-4406-8A75-6CD800CFE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53B2-ACE5-42D2-93F7-29FAF6EDA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CF5F-3501-4D57-B73B-65096119FBC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BF5D6A-5DBD-4D28-8223-169F1B107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8AEE26-D199-4784-A75C-6A0DD3FB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4421-D528-49DD-8A8F-7F0971C18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19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6D5F6-C85A-4B3A-9C26-464329BCC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6CCD14-5891-4194-AE6B-D4AE498535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EA9BED-BFF0-427D-8CC0-37EA3DF31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2AC850-2883-45E8-AE7B-DECBA2D17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CF5F-3501-4D57-B73B-65096119FBC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25697-F55F-4A37-B3C6-570298D77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497FC9-1DBD-4944-9127-FFE1E50DF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4421-D528-49DD-8A8F-7F0971C18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84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731C2A-92B3-408B-99C0-969B485C5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89E799-E122-4B28-A3BA-CB0C39B81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2938E-C8D9-4345-B628-2BC50AB4E8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5CF5F-3501-4D57-B73B-65096119FBC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162DF-610F-4DE2-978A-2B4FD7CFB5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1759E-7DCB-4F53-8255-088FD9E55B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94421-D528-49DD-8A8F-7F0971C18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9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56161" y="1884315"/>
            <a:ext cx="89230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PT Bold Heading" panose="02010400000000000000" pitchFamily="2" charset="-78"/>
              </a:rPr>
              <a:t>سورة لقمــان -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PT Bold Heading" panose="02010400000000000000" pitchFamily="2" charset="-78"/>
              </a:rPr>
              <a:t>الآيات (17-19)</a:t>
            </a:r>
            <a:endParaRPr lang="en-US" sz="3200" dirty="0">
              <a:solidFill>
                <a:srgbClr val="FF0000"/>
              </a:solidFill>
              <a:latin typeface="Sakkal Majalla" panose="02000000000000000000" pitchFamily="2" charset="-78"/>
              <a:cs typeface="PT Bold Heading" panose="02010400000000000000" pitchFamily="2" charset="-7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1FC120-807C-42B3-9DB1-83839AC44EB8}"/>
              </a:ext>
            </a:extLst>
          </p:cNvPr>
          <p:cNvSpPr/>
          <p:nvPr/>
        </p:nvSpPr>
        <p:spPr>
          <a:xfrm>
            <a:off x="3627813" y="3973525"/>
            <a:ext cx="4936337" cy="144655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3200" b="1" dirty="0">
                <a:ln w="0"/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التربية الإسلاميّة – الجزء الثاني</a:t>
            </a:r>
          </a:p>
          <a:p>
            <a:pPr algn="ctr"/>
            <a:r>
              <a:rPr lang="ar-SA" sz="2800" b="1" dirty="0">
                <a:ln w="0"/>
                <a:latin typeface="Traditional Arabic" panose="02020603050405020304" pitchFamily="18" charset="-78"/>
                <a:cs typeface="Traditional Arabic" panose="02020603050405020304" pitchFamily="18" charset="-78"/>
              </a:rPr>
              <a:t>ا</a:t>
            </a:r>
            <a:r>
              <a:rPr lang="ar-BH" sz="2800" b="1" dirty="0">
                <a:ln w="0"/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لصف الأول الإعدادي</a:t>
            </a:r>
            <a:endParaRPr lang="en-US" sz="2800" b="1" dirty="0">
              <a:ln w="0"/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/>
            <a:r>
              <a:rPr lang="ar-SA" sz="2800" b="1" dirty="0">
                <a:ln w="0"/>
                <a:latin typeface="Traditional Arabic" panose="02020603050405020304" pitchFamily="18" charset="-78"/>
                <a:cs typeface="Traditional Arabic" panose="02020603050405020304" pitchFamily="18" charset="-78"/>
              </a:rPr>
              <a:t>أ. محمد مطهر كليب</a:t>
            </a:r>
            <a:endParaRPr lang="ar-BH" sz="2800" b="1" dirty="0">
              <a:ln w="0"/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3" name="إطار 12">
            <a:extLst>
              <a:ext uri="{FF2B5EF4-FFF2-40B4-BE49-F238E27FC236}">
                <a16:creationId xmlns:a16="http://schemas.microsoft.com/office/drawing/2014/main" id="{447EF3B9-88B1-4CE2-8691-07739365414A}"/>
              </a:ext>
            </a:extLst>
          </p:cNvPr>
          <p:cNvSpPr/>
          <p:nvPr/>
        </p:nvSpPr>
        <p:spPr>
          <a:xfrm>
            <a:off x="278295" y="257073"/>
            <a:ext cx="11635409" cy="6290845"/>
          </a:xfrm>
          <a:prstGeom prst="frame">
            <a:avLst>
              <a:gd name="adj1" fmla="val 2528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66AF75BB-7182-261C-EF8D-756C90B1157E}"/>
              </a:ext>
            </a:extLst>
          </p:cNvPr>
          <p:cNvSpPr txBox="1"/>
          <p:nvPr/>
        </p:nvSpPr>
        <p:spPr>
          <a:xfrm>
            <a:off x="1634451" y="2899876"/>
            <a:ext cx="892307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الهدف: بيان معاني الكلمات الصعبة في الآيات (17- 19)</a:t>
            </a:r>
            <a:endParaRPr lang="en-US" sz="20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D834D5DA-A4B6-6DF4-A2A2-30594B5861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529" y="631455"/>
            <a:ext cx="1856426" cy="1647919"/>
          </a:xfrm>
          <a:prstGeom prst="rect">
            <a:avLst/>
          </a:prstGeom>
        </p:spPr>
      </p:pic>
      <p:pic>
        <p:nvPicPr>
          <p:cNvPr id="1026" name="Picture 2" descr="رخص المشاع الإبداعي . رموز الترخيص">
            <a:extLst>
              <a:ext uri="{FF2B5EF4-FFF2-40B4-BE49-F238E27FC236}">
                <a16:creationId xmlns:a16="http://schemas.microsoft.com/office/drawing/2014/main" id="{E65CAB91-B5E8-1661-F7F4-FCF2CEF62C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230" y="5420075"/>
            <a:ext cx="1237520" cy="433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صورة 1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6D931F74-1FB5-3C31-83F1-D73D06DE23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1261" y="810152"/>
            <a:ext cx="1475959" cy="1364974"/>
          </a:xfrm>
          <a:prstGeom prst="rect">
            <a:avLst/>
          </a:prstGeom>
        </p:spPr>
      </p:pic>
      <p:sp>
        <p:nvSpPr>
          <p:cNvPr id="17" name="زر الإجراء: &quot;الانتقال للخلف&quot; أو &quot;السابق&quot; 1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4068848-643E-1E73-9E19-A764B1E945C6}"/>
              </a:ext>
            </a:extLst>
          </p:cNvPr>
          <p:cNvSpPr/>
          <p:nvPr/>
        </p:nvSpPr>
        <p:spPr>
          <a:xfrm>
            <a:off x="607709" y="5703851"/>
            <a:ext cx="917032" cy="584775"/>
          </a:xfrm>
          <a:prstGeom prst="actionButtonBackPrevious">
            <a:avLst/>
          </a:prstGeom>
          <a:solidFill>
            <a:srgbClr val="7A4B3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0412917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">
            <a:extLst>
              <a:ext uri="{FF2B5EF4-FFF2-40B4-BE49-F238E27FC236}">
                <a16:creationId xmlns:a16="http://schemas.microsoft.com/office/drawing/2014/main" id="{AD3AE47D-0419-4125-8E3C-0A833862B2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410" y="1685393"/>
            <a:ext cx="10621179" cy="3487214"/>
          </a:xfrm>
          <a:prstGeom prst="rect">
            <a:avLst/>
          </a:prstGeom>
        </p:spPr>
      </p:pic>
      <p:sp>
        <p:nvSpPr>
          <p:cNvPr id="14" name="Rectangle: Rounded Corners 27">
            <a:extLst>
              <a:ext uri="{FF2B5EF4-FFF2-40B4-BE49-F238E27FC236}">
                <a16:creationId xmlns:a16="http://schemas.microsoft.com/office/drawing/2014/main" id="{92C2EB33-2E8B-4872-B178-F45DF558EBA2}"/>
              </a:ext>
            </a:extLst>
          </p:cNvPr>
          <p:cNvSpPr/>
          <p:nvPr/>
        </p:nvSpPr>
        <p:spPr>
          <a:xfrm>
            <a:off x="3873559" y="655564"/>
            <a:ext cx="4444878" cy="86121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 rtl="1">
              <a:lnSpc>
                <a:spcPct val="90000"/>
              </a:lnSpc>
              <a:spcBef>
                <a:spcPct val="0"/>
              </a:spcBef>
              <a:defRPr/>
            </a:pPr>
            <a:r>
              <a:rPr lang="ar-SA" sz="3600" kern="0" dirty="0">
                <a:solidFill>
                  <a:srgbClr val="FF0000"/>
                </a:solidFill>
                <a:latin typeface="Traditional Arabic" panose="02020603050405020304" pitchFamily="18" charset="-78"/>
                <a:cs typeface="PT Bold Heading" panose="02010400000000000000" pitchFamily="2" charset="-78"/>
              </a:rPr>
              <a:t>معاني</a:t>
            </a:r>
            <a:r>
              <a:rPr lang="ar-SA" sz="8000" kern="0" dirty="0">
                <a:solidFill>
                  <a:srgbClr val="FF0000"/>
                </a:solidFill>
                <a:latin typeface="Traditional Arabic" panose="02020603050405020304" pitchFamily="18" charset="-78"/>
                <a:cs typeface="PT Bold Heading" panose="02010400000000000000" pitchFamily="2" charset="-78"/>
              </a:rPr>
              <a:t> </a:t>
            </a:r>
            <a:r>
              <a:rPr lang="ar-SA" sz="3600" kern="0" dirty="0">
                <a:solidFill>
                  <a:srgbClr val="FF0000"/>
                </a:solidFill>
                <a:latin typeface="Traditional Arabic" panose="02020603050405020304" pitchFamily="18" charset="-78"/>
                <a:cs typeface="PT Bold Heading" panose="02010400000000000000" pitchFamily="2" charset="-78"/>
              </a:rPr>
              <a:t>الكلمات</a:t>
            </a:r>
            <a:endParaRPr lang="en-US" sz="8000" kern="0" dirty="0">
              <a:solidFill>
                <a:srgbClr val="FF0000"/>
              </a:solidFill>
              <a:latin typeface="Traditional Arabic" panose="02020603050405020304" pitchFamily="18" charset="-78"/>
              <a:cs typeface="PT Bold Heading" panose="02010400000000000000" pitchFamily="2" charset="-78"/>
            </a:endParaRPr>
          </a:p>
        </p:txBody>
      </p:sp>
      <p:sp>
        <p:nvSpPr>
          <p:cNvPr id="15" name="شكل بيضاوي 14">
            <a:extLst>
              <a:ext uri="{FF2B5EF4-FFF2-40B4-BE49-F238E27FC236}">
                <a16:creationId xmlns:a16="http://schemas.microsoft.com/office/drawing/2014/main" id="{933FD2B5-34E2-45DB-A2D2-EBBE48DCF6AD}"/>
              </a:ext>
            </a:extLst>
          </p:cNvPr>
          <p:cNvSpPr/>
          <p:nvPr/>
        </p:nvSpPr>
        <p:spPr>
          <a:xfrm>
            <a:off x="8839201" y="3170027"/>
            <a:ext cx="1779648" cy="82645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شكل بيضاوي 15">
            <a:extLst>
              <a:ext uri="{FF2B5EF4-FFF2-40B4-BE49-F238E27FC236}">
                <a16:creationId xmlns:a16="http://schemas.microsoft.com/office/drawing/2014/main" id="{F0B42EBD-7526-4F0A-B457-FFC574E65E91}"/>
              </a:ext>
            </a:extLst>
          </p:cNvPr>
          <p:cNvSpPr/>
          <p:nvPr/>
        </p:nvSpPr>
        <p:spPr>
          <a:xfrm>
            <a:off x="7253858" y="3194728"/>
            <a:ext cx="1309847" cy="82645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6D6672D6-092D-4CA1-9E88-F53482ED32A6}"/>
              </a:ext>
            </a:extLst>
          </p:cNvPr>
          <p:cNvSpPr/>
          <p:nvPr/>
        </p:nvSpPr>
        <p:spPr>
          <a:xfrm>
            <a:off x="3617844" y="3295629"/>
            <a:ext cx="953404" cy="62465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58B0ED4E-A26C-47F6-A6DD-D78805262638}"/>
              </a:ext>
            </a:extLst>
          </p:cNvPr>
          <p:cNvSpPr/>
          <p:nvPr/>
        </p:nvSpPr>
        <p:spPr>
          <a:xfrm>
            <a:off x="8662925" y="4153485"/>
            <a:ext cx="1066100" cy="82645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شكل بيضاوي 18">
            <a:extLst>
              <a:ext uri="{FF2B5EF4-FFF2-40B4-BE49-F238E27FC236}">
                <a16:creationId xmlns:a16="http://schemas.microsoft.com/office/drawing/2014/main" id="{92F15EBD-C781-4D6E-88BC-34B7A5EDF47C}"/>
              </a:ext>
            </a:extLst>
          </p:cNvPr>
          <p:cNvSpPr/>
          <p:nvPr/>
        </p:nvSpPr>
        <p:spPr>
          <a:xfrm>
            <a:off x="908975" y="3194728"/>
            <a:ext cx="1309846" cy="82645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شكل بيضاوي 19">
            <a:extLst>
              <a:ext uri="{FF2B5EF4-FFF2-40B4-BE49-F238E27FC236}">
                <a16:creationId xmlns:a16="http://schemas.microsoft.com/office/drawing/2014/main" id="{6952B68C-DE69-4B13-A15C-E545196F4134}"/>
              </a:ext>
            </a:extLst>
          </p:cNvPr>
          <p:cNvSpPr/>
          <p:nvPr/>
        </p:nvSpPr>
        <p:spPr>
          <a:xfrm>
            <a:off x="5526157" y="4153485"/>
            <a:ext cx="2398643" cy="82645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إطار 20">
            <a:extLst>
              <a:ext uri="{FF2B5EF4-FFF2-40B4-BE49-F238E27FC236}">
                <a16:creationId xmlns:a16="http://schemas.microsoft.com/office/drawing/2014/main" id="{AAA788B2-69E9-59AF-5126-C93375FA1A73}"/>
              </a:ext>
            </a:extLst>
          </p:cNvPr>
          <p:cNvSpPr/>
          <p:nvPr/>
        </p:nvSpPr>
        <p:spPr>
          <a:xfrm>
            <a:off x="278295" y="257073"/>
            <a:ext cx="11635409" cy="6290845"/>
          </a:xfrm>
          <a:prstGeom prst="frame">
            <a:avLst>
              <a:gd name="adj1" fmla="val 2528"/>
            </a:avLst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22" name="زر الإجراء: &quot;الانتقال للخلف&quot; أو &quot;السابق&quot; 2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A5502305-B66D-E51B-D408-076271F98F05}"/>
              </a:ext>
            </a:extLst>
          </p:cNvPr>
          <p:cNvSpPr/>
          <p:nvPr/>
        </p:nvSpPr>
        <p:spPr>
          <a:xfrm>
            <a:off x="607709" y="5703851"/>
            <a:ext cx="917032" cy="584775"/>
          </a:xfrm>
          <a:prstGeom prst="actionButtonBackPrevious">
            <a:avLst/>
          </a:prstGeom>
          <a:solidFill>
            <a:srgbClr val="7A4B3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2" name="زر الإجراء: &quot;الانتقال للأمام&quot; أو &quot;التالي&quot; 1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B3868A67-7262-BF70-C609-DD7C7D1D6561}"/>
              </a:ext>
            </a:extLst>
          </p:cNvPr>
          <p:cNvSpPr/>
          <p:nvPr/>
        </p:nvSpPr>
        <p:spPr>
          <a:xfrm>
            <a:off x="10667259" y="5703851"/>
            <a:ext cx="917032" cy="584775"/>
          </a:xfrm>
          <a:prstGeom prst="actionButtonForwardNext">
            <a:avLst/>
          </a:prstGeom>
          <a:solidFill>
            <a:srgbClr val="7A4B3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3" name="زر الإجراء: الانتقال للصفحة الرئيسية 2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9D1E4437-6772-FC49-C1E4-52378DB590AD}"/>
              </a:ext>
            </a:extLst>
          </p:cNvPr>
          <p:cNvSpPr/>
          <p:nvPr/>
        </p:nvSpPr>
        <p:spPr>
          <a:xfrm>
            <a:off x="5637484" y="5703851"/>
            <a:ext cx="917032" cy="584775"/>
          </a:xfrm>
          <a:prstGeom prst="actionButtonHome">
            <a:avLst/>
          </a:prstGeom>
          <a:solidFill>
            <a:srgbClr val="84523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48786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إطار 3">
            <a:extLst>
              <a:ext uri="{FF2B5EF4-FFF2-40B4-BE49-F238E27FC236}">
                <a16:creationId xmlns:a16="http://schemas.microsoft.com/office/drawing/2014/main" id="{C9065F0A-57D6-6C6C-FC4D-99D258FA883E}"/>
              </a:ext>
            </a:extLst>
          </p:cNvPr>
          <p:cNvSpPr/>
          <p:nvPr/>
        </p:nvSpPr>
        <p:spPr>
          <a:xfrm>
            <a:off x="278295" y="257073"/>
            <a:ext cx="11635409" cy="6290845"/>
          </a:xfrm>
          <a:prstGeom prst="frame">
            <a:avLst>
              <a:gd name="adj1" fmla="val 2528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graphicFrame>
        <p:nvGraphicFramePr>
          <p:cNvPr id="5" name="جدول 5">
            <a:extLst>
              <a:ext uri="{FF2B5EF4-FFF2-40B4-BE49-F238E27FC236}">
                <a16:creationId xmlns:a16="http://schemas.microsoft.com/office/drawing/2014/main" id="{0F4A8732-C8FF-85A8-9F1A-32A338C6A8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840178"/>
              </p:ext>
            </p:extLst>
          </p:nvPr>
        </p:nvGraphicFramePr>
        <p:xfrm>
          <a:off x="1345670" y="1314615"/>
          <a:ext cx="9780105" cy="417576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2610679">
                  <a:extLst>
                    <a:ext uri="{9D8B030D-6E8A-4147-A177-3AD203B41FA5}">
                      <a16:colId xmlns:a16="http://schemas.microsoft.com/office/drawing/2014/main" val="3694827959"/>
                    </a:ext>
                  </a:extLst>
                </a:gridCol>
                <a:gridCol w="7169426">
                  <a:extLst>
                    <a:ext uri="{9D8B030D-6E8A-4147-A177-3AD203B41FA5}">
                      <a16:colId xmlns:a16="http://schemas.microsoft.com/office/drawing/2014/main" val="1341990045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الكلمة</a:t>
                      </a:r>
                      <a:endParaRPr lang="ar-BH" sz="4000" dirty="0">
                        <a:solidFill>
                          <a:schemeClr val="bg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/>
                        <a:t>معناها</a:t>
                      </a:r>
                      <a:endParaRPr lang="ar-BH" sz="4000" dirty="0">
                        <a:cs typeface="PT Bold Heading" panose="0201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955896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عزم الأمور</a:t>
                      </a:r>
                      <a:endParaRPr lang="ar-BH" sz="3200" b="1" dirty="0">
                        <a:solidFill>
                          <a:schemeClr val="bg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64387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لا تُصعّر خدك</a:t>
                      </a:r>
                      <a:endParaRPr lang="ar-BH" sz="3200" b="1" dirty="0">
                        <a:solidFill>
                          <a:schemeClr val="bg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35631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مرحاً</a:t>
                      </a:r>
                      <a:endParaRPr lang="ar-BH" sz="3200" b="1" dirty="0">
                        <a:solidFill>
                          <a:schemeClr val="bg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36235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مختال فخور</a:t>
                      </a:r>
                      <a:endParaRPr lang="ar-BH" sz="3200" b="1" dirty="0">
                        <a:solidFill>
                          <a:schemeClr val="bg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00127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اقصد</a:t>
                      </a:r>
                      <a:endParaRPr lang="ar-BH" sz="3200" b="1" dirty="0">
                        <a:solidFill>
                          <a:schemeClr val="bg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55107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اغضض</a:t>
                      </a:r>
                      <a:endParaRPr lang="ar-BH" sz="3200" b="1" dirty="0">
                        <a:solidFill>
                          <a:schemeClr val="bg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251296"/>
                  </a:ext>
                </a:extLst>
              </a:tr>
            </a:tbl>
          </a:graphicData>
        </a:graphic>
      </p:graphicFrame>
      <p:sp>
        <p:nvSpPr>
          <p:cNvPr id="6" name="Rectangle: Rounded Corners 24">
            <a:extLst>
              <a:ext uri="{FF2B5EF4-FFF2-40B4-BE49-F238E27FC236}">
                <a16:creationId xmlns:a16="http://schemas.microsoft.com/office/drawing/2014/main" id="{7D10EA29-DDD6-C8A9-59E2-F744014FAF6C}"/>
              </a:ext>
            </a:extLst>
          </p:cNvPr>
          <p:cNvSpPr/>
          <p:nvPr/>
        </p:nvSpPr>
        <p:spPr>
          <a:xfrm>
            <a:off x="2067102" y="2597832"/>
            <a:ext cx="5566151" cy="634654"/>
          </a:xfrm>
          <a:prstGeom prst="round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endParaRPr lang="ar-SA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lvl="0" algn="ctr" rtl="1"/>
            <a:endParaRPr lang="ar-SA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lvl="0" algn="ctr" rtl="1"/>
            <a:endParaRPr lang="ar-SA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lvl="0" algn="ctr" rtl="1"/>
            <a:r>
              <a:rPr lang="ar-SA" sz="28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لا تُعرض بوجهك عن الإنسان استحقارًا له واستكبارًا</a:t>
            </a:r>
            <a:br>
              <a:rPr lang="ar-SA" sz="28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br>
              <a:rPr lang="ar-SA" sz="28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ar-BH" sz="28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Rectangle: Rounded Corners 26">
            <a:extLst>
              <a:ext uri="{FF2B5EF4-FFF2-40B4-BE49-F238E27FC236}">
                <a16:creationId xmlns:a16="http://schemas.microsoft.com/office/drawing/2014/main" id="{B1F8D88B-DE0F-EAB7-5129-509B8B91F9AC}"/>
              </a:ext>
            </a:extLst>
          </p:cNvPr>
          <p:cNvSpPr/>
          <p:nvPr/>
        </p:nvSpPr>
        <p:spPr>
          <a:xfrm>
            <a:off x="2401888" y="3145569"/>
            <a:ext cx="4651751" cy="709216"/>
          </a:xfrm>
          <a:prstGeom prst="round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BH" sz="28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خُيلاءً</a:t>
            </a:r>
          </a:p>
        </p:txBody>
      </p:sp>
      <p:sp>
        <p:nvSpPr>
          <p:cNvPr id="8" name="Rectangle: Rounded Corners 29">
            <a:extLst>
              <a:ext uri="{FF2B5EF4-FFF2-40B4-BE49-F238E27FC236}">
                <a16:creationId xmlns:a16="http://schemas.microsoft.com/office/drawing/2014/main" id="{C12B715A-5FCA-D0AA-19AC-A317293B8570}"/>
              </a:ext>
            </a:extLst>
          </p:cNvPr>
          <p:cNvSpPr/>
          <p:nvPr/>
        </p:nvSpPr>
        <p:spPr>
          <a:xfrm>
            <a:off x="2067102" y="3667313"/>
            <a:ext cx="6056480" cy="713213"/>
          </a:xfrm>
          <a:prstGeom prst="round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BH" sz="28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مُتَكَبِّرٍ مُتَبَخْتِرٍ في مِشْيَتِهَ، يَفْخَرُ عَلَى النَّاسِ بِذِكْرِ مَنَاقِبِهِ</a:t>
            </a:r>
          </a:p>
        </p:txBody>
      </p:sp>
      <p:sp>
        <p:nvSpPr>
          <p:cNvPr id="9" name="Rectangle: Rounded Corners 31">
            <a:extLst>
              <a:ext uri="{FF2B5EF4-FFF2-40B4-BE49-F238E27FC236}">
                <a16:creationId xmlns:a16="http://schemas.microsoft.com/office/drawing/2014/main" id="{CEDAB067-BBE3-BA2D-9407-BB8BBEAACE54}"/>
              </a:ext>
            </a:extLst>
          </p:cNvPr>
          <p:cNvSpPr/>
          <p:nvPr/>
        </p:nvSpPr>
        <p:spPr>
          <a:xfrm>
            <a:off x="2647052" y="4263736"/>
            <a:ext cx="4651751" cy="709216"/>
          </a:xfrm>
          <a:prstGeom prst="round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BH" sz="28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اعتدلْ وتَوَسَطْ</a:t>
            </a:r>
          </a:p>
        </p:txBody>
      </p:sp>
      <p:sp>
        <p:nvSpPr>
          <p:cNvPr id="10" name="Rectangle: Rounded Corners 33">
            <a:extLst>
              <a:ext uri="{FF2B5EF4-FFF2-40B4-BE49-F238E27FC236}">
                <a16:creationId xmlns:a16="http://schemas.microsoft.com/office/drawing/2014/main" id="{8733EA3D-FC60-BD30-099C-9A09E467A5E2}"/>
              </a:ext>
            </a:extLst>
          </p:cNvPr>
          <p:cNvSpPr/>
          <p:nvPr/>
        </p:nvSpPr>
        <p:spPr>
          <a:xfrm>
            <a:off x="2695768" y="4789477"/>
            <a:ext cx="4651751" cy="709216"/>
          </a:xfrm>
          <a:prstGeom prst="round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BH" sz="28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اخْفِضْ</a:t>
            </a:r>
          </a:p>
        </p:txBody>
      </p:sp>
      <p:sp>
        <p:nvSpPr>
          <p:cNvPr id="11" name="Rectangle: Rounded Corners 26">
            <a:extLst>
              <a:ext uri="{FF2B5EF4-FFF2-40B4-BE49-F238E27FC236}">
                <a16:creationId xmlns:a16="http://schemas.microsoft.com/office/drawing/2014/main" id="{CC94828C-1BB4-CB70-9407-9276A14F65B8}"/>
              </a:ext>
            </a:extLst>
          </p:cNvPr>
          <p:cNvSpPr/>
          <p:nvPr/>
        </p:nvSpPr>
        <p:spPr>
          <a:xfrm>
            <a:off x="2695768" y="2003071"/>
            <a:ext cx="4651751" cy="642609"/>
          </a:xfrm>
          <a:prstGeom prst="round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SA" sz="28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الأمور الصعبة التي يجب الثبات عليها</a:t>
            </a:r>
            <a:endParaRPr lang="ar-BH" sz="28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Rectangle: Rounded Corners 27">
            <a:extLst>
              <a:ext uri="{FF2B5EF4-FFF2-40B4-BE49-F238E27FC236}">
                <a16:creationId xmlns:a16="http://schemas.microsoft.com/office/drawing/2014/main" id="{47353276-56DD-22B7-B53B-F9D0E376A9DC}"/>
              </a:ext>
            </a:extLst>
          </p:cNvPr>
          <p:cNvSpPr/>
          <p:nvPr/>
        </p:nvSpPr>
        <p:spPr>
          <a:xfrm>
            <a:off x="3889683" y="531454"/>
            <a:ext cx="4444878" cy="57600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 rtl="1">
              <a:lnSpc>
                <a:spcPct val="90000"/>
              </a:lnSpc>
              <a:spcBef>
                <a:spcPct val="0"/>
              </a:spcBef>
              <a:defRPr/>
            </a:pPr>
            <a:r>
              <a:rPr lang="ar-SA" sz="3600" kern="0" dirty="0">
                <a:solidFill>
                  <a:srgbClr val="C00000"/>
                </a:solidFill>
                <a:latin typeface="Traditional Arabic" panose="02020603050405020304" pitchFamily="18" charset="-78"/>
                <a:cs typeface="PT Bold Heading" panose="02010400000000000000" pitchFamily="2" charset="-78"/>
              </a:rPr>
              <a:t>معاني</a:t>
            </a:r>
            <a:r>
              <a:rPr lang="ar-SA" sz="8000" kern="0" dirty="0">
                <a:solidFill>
                  <a:srgbClr val="C00000"/>
                </a:solidFill>
                <a:latin typeface="Traditional Arabic" panose="02020603050405020304" pitchFamily="18" charset="-78"/>
                <a:cs typeface="PT Bold Heading" panose="02010400000000000000" pitchFamily="2" charset="-78"/>
              </a:rPr>
              <a:t> </a:t>
            </a:r>
            <a:r>
              <a:rPr lang="ar-SA" sz="3600" kern="0" dirty="0">
                <a:solidFill>
                  <a:srgbClr val="C00000"/>
                </a:solidFill>
                <a:latin typeface="Traditional Arabic" panose="02020603050405020304" pitchFamily="18" charset="-78"/>
                <a:cs typeface="PT Bold Heading" panose="02010400000000000000" pitchFamily="2" charset="-78"/>
              </a:rPr>
              <a:t>المفردات</a:t>
            </a:r>
            <a:endParaRPr lang="en-US" sz="8000" kern="0" dirty="0">
              <a:solidFill>
                <a:srgbClr val="C00000"/>
              </a:solidFill>
              <a:latin typeface="Traditional Arabic" panose="02020603050405020304" pitchFamily="18" charset="-78"/>
              <a:cs typeface="PT Bold Heading" panose="02010400000000000000" pitchFamily="2" charset="-78"/>
            </a:endParaRPr>
          </a:p>
        </p:txBody>
      </p:sp>
      <p:sp>
        <p:nvSpPr>
          <p:cNvPr id="17" name="زر الإجراء: &quot;الانتقال للخلف&quot; أو &quot;السابق&quot; 1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819A2B2-5625-BDEF-CA0B-E720961F0AEA}"/>
              </a:ext>
            </a:extLst>
          </p:cNvPr>
          <p:cNvSpPr/>
          <p:nvPr/>
        </p:nvSpPr>
        <p:spPr>
          <a:xfrm>
            <a:off x="607709" y="5703851"/>
            <a:ext cx="917032" cy="584775"/>
          </a:xfrm>
          <a:prstGeom prst="actionButtonBackPrevious">
            <a:avLst/>
          </a:prstGeom>
          <a:solidFill>
            <a:srgbClr val="7A4B3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18" name="زر الإجراء: &quot;الانتقال للأمام&quot; أو &quot;التالي&quot; 1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FDBBD5C6-D0B4-5330-1047-807293C4B806}"/>
              </a:ext>
            </a:extLst>
          </p:cNvPr>
          <p:cNvSpPr/>
          <p:nvPr/>
        </p:nvSpPr>
        <p:spPr>
          <a:xfrm>
            <a:off x="10667259" y="5703851"/>
            <a:ext cx="917032" cy="584775"/>
          </a:xfrm>
          <a:prstGeom prst="actionButtonForwardNext">
            <a:avLst/>
          </a:prstGeom>
          <a:solidFill>
            <a:srgbClr val="7A4B3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19" name="زر الإجراء: الانتقال للصفحة الرئيسية 18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83A05F32-710E-DADF-A81A-E8ED3C9EA0A0}"/>
              </a:ext>
            </a:extLst>
          </p:cNvPr>
          <p:cNvSpPr/>
          <p:nvPr/>
        </p:nvSpPr>
        <p:spPr>
          <a:xfrm>
            <a:off x="5637484" y="5703851"/>
            <a:ext cx="917032" cy="584775"/>
          </a:xfrm>
          <a:prstGeom prst="actionButtonHome">
            <a:avLst/>
          </a:prstGeom>
          <a:solidFill>
            <a:srgbClr val="84523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03615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>
            <a:extLst>
              <a:ext uri="{FF2B5EF4-FFF2-40B4-BE49-F238E27FC236}">
                <a16:creationId xmlns:a16="http://schemas.microsoft.com/office/drawing/2014/main" id="{70AE7D6C-8C6F-4A17-9F68-1006AD13D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164" y="1190377"/>
            <a:ext cx="10292522" cy="471040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ar-BH" sz="40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اختر الإجابة الصحيحة من بين الإجابتين</a:t>
            </a:r>
            <a:endParaRPr lang="en-US" altLang="en-US" sz="40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73C086AB-D839-4083-9AE9-C9923E7CF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485" y="1845826"/>
            <a:ext cx="4775201" cy="699362"/>
          </a:xfrm>
          <a:prstGeom prst="rect">
            <a:avLst/>
          </a:prstGeom>
          <a:solidFill>
            <a:srgbClr val="7A4B31"/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ar-BH" sz="32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معنى (عزم الأمور):</a:t>
            </a:r>
            <a:endParaRPr lang="en-US" altLang="en-US" sz="32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C0684F48-B99A-468A-8879-B832FD3B8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8575" y="1845826"/>
            <a:ext cx="2093842" cy="6993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ar-SA" altLang="en-US" sz="3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الأمور الصعبة</a:t>
            </a:r>
            <a:endParaRPr lang="en-US" altLang="en-US" sz="3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AutoShape 2">
            <a:extLst>
              <a:ext uri="{FF2B5EF4-FFF2-40B4-BE49-F238E27FC236}">
                <a16:creationId xmlns:a16="http://schemas.microsoft.com/office/drawing/2014/main" id="{758A274B-E389-4EC4-AE75-324C7E0E9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288" y="1845826"/>
            <a:ext cx="2093842" cy="6993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ar-SA" altLang="en-US" sz="3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الأمور الطيبة</a:t>
            </a:r>
            <a:endParaRPr lang="en-US" altLang="en-US" sz="3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4F6B77EE-6FFF-49EB-BE2F-757B61039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485" y="2633742"/>
            <a:ext cx="4775201" cy="699362"/>
          </a:xfrm>
          <a:prstGeom prst="rect">
            <a:avLst/>
          </a:prstGeom>
          <a:solidFill>
            <a:srgbClr val="7A4B31"/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ar-BH" altLang="en-US" sz="32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معنى كلمة (مرحا):</a:t>
            </a:r>
            <a:endParaRPr lang="en-US" altLang="en-US" sz="32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9" name="AutoShape 2">
            <a:extLst>
              <a:ext uri="{FF2B5EF4-FFF2-40B4-BE49-F238E27FC236}">
                <a16:creationId xmlns:a16="http://schemas.microsoft.com/office/drawing/2014/main" id="{3D24DC72-45E4-41DA-9D4A-991C60212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8575" y="2633742"/>
            <a:ext cx="2093842" cy="6993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ar-SA" altLang="en-US" sz="3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فرحا</a:t>
            </a:r>
            <a:endParaRPr lang="en-US" altLang="en-US" sz="3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AutoShape 2">
            <a:extLst>
              <a:ext uri="{FF2B5EF4-FFF2-40B4-BE49-F238E27FC236}">
                <a16:creationId xmlns:a16="http://schemas.microsoft.com/office/drawing/2014/main" id="{10F8BE84-9EA4-48D4-9FFD-2CC3EA132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288" y="2633742"/>
            <a:ext cx="2093842" cy="6993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ar-SA" altLang="en-US" sz="3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خيلاء</a:t>
            </a:r>
            <a:endParaRPr lang="en-US" altLang="en-US" sz="3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1" name="AutoShape 2">
            <a:extLst>
              <a:ext uri="{FF2B5EF4-FFF2-40B4-BE49-F238E27FC236}">
                <a16:creationId xmlns:a16="http://schemas.microsoft.com/office/drawing/2014/main" id="{4E543EE5-D951-43C9-8729-FB838E1A5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4609" y="3446670"/>
            <a:ext cx="4775201" cy="699362"/>
          </a:xfrm>
          <a:prstGeom prst="rect">
            <a:avLst/>
          </a:prstGeom>
          <a:solidFill>
            <a:srgbClr val="7A4B31"/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ar-BH" sz="32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(اعتدل وتوسط يا بني)، هذا معنى:</a:t>
            </a:r>
            <a:endParaRPr lang="en-US" altLang="en-US" sz="32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AutoShape 2">
            <a:extLst>
              <a:ext uri="{FF2B5EF4-FFF2-40B4-BE49-F238E27FC236}">
                <a16:creationId xmlns:a16="http://schemas.microsoft.com/office/drawing/2014/main" id="{AA9F4E7E-D645-4F07-8566-F817596ED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8575" y="3446670"/>
            <a:ext cx="2093842" cy="6993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ar-BH" altLang="en-US" sz="3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اقصد</a:t>
            </a:r>
            <a:endParaRPr lang="en-US" altLang="en-US" sz="3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3" name="AutoShape 2">
            <a:extLst>
              <a:ext uri="{FF2B5EF4-FFF2-40B4-BE49-F238E27FC236}">
                <a16:creationId xmlns:a16="http://schemas.microsoft.com/office/drawing/2014/main" id="{0498BE75-2615-4BF2-922C-E827E3CF3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288" y="3446670"/>
            <a:ext cx="2093842" cy="6993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ar-BH" altLang="en-US" sz="3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أسرع</a:t>
            </a:r>
            <a:endParaRPr lang="en-US" altLang="en-US" sz="3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4" name="AutoShape 2">
            <a:extLst>
              <a:ext uri="{FF2B5EF4-FFF2-40B4-BE49-F238E27FC236}">
                <a16:creationId xmlns:a16="http://schemas.microsoft.com/office/drawing/2014/main" id="{4D591DC5-E5E9-4DAE-9836-0B9B053F2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485" y="4240284"/>
            <a:ext cx="4775201" cy="699362"/>
          </a:xfrm>
          <a:prstGeom prst="rect">
            <a:avLst/>
          </a:prstGeom>
          <a:solidFill>
            <a:srgbClr val="7A4B31"/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ar-BH" sz="32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(لا تصعر خدك للناس)، أي:</a:t>
            </a:r>
            <a:endParaRPr lang="en-US" altLang="en-US" sz="32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5" name="AutoShape 2">
            <a:extLst>
              <a:ext uri="{FF2B5EF4-FFF2-40B4-BE49-F238E27FC236}">
                <a16:creationId xmlns:a16="http://schemas.microsoft.com/office/drawing/2014/main" id="{D167C08C-DB1F-46F7-81CA-3291DFC2F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8451" y="4240284"/>
            <a:ext cx="2093842" cy="6993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ar-BH" alt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لا تعرض بوجهك عنهم</a:t>
            </a:r>
            <a:endParaRPr lang="en-US" altLang="en-US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6" name="AutoShape 2">
            <a:extLst>
              <a:ext uri="{FF2B5EF4-FFF2-40B4-BE49-F238E27FC236}">
                <a16:creationId xmlns:a16="http://schemas.microsoft.com/office/drawing/2014/main" id="{92078331-6FE0-413D-8668-D6F4A4AD3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164" y="4240284"/>
            <a:ext cx="2093842" cy="6993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ar-BH" altLang="en-US" sz="3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لا تسبهم</a:t>
            </a:r>
            <a:endParaRPr lang="en-US" altLang="en-US" sz="3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7" name="AutoShape 2">
            <a:extLst>
              <a:ext uri="{FF2B5EF4-FFF2-40B4-BE49-F238E27FC236}">
                <a16:creationId xmlns:a16="http://schemas.microsoft.com/office/drawing/2014/main" id="{DE304F53-8825-44D8-9BCE-28E2443F7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485" y="5047514"/>
            <a:ext cx="4775201" cy="699362"/>
          </a:xfrm>
          <a:prstGeom prst="rect">
            <a:avLst/>
          </a:prstGeom>
          <a:solidFill>
            <a:srgbClr val="7A4B31"/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ar-BH" altLang="en-US" sz="32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معنى (اغضض من صوتك) أي:</a:t>
            </a:r>
            <a:endParaRPr lang="en-US" altLang="en-US" sz="32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8" name="AutoShape 2">
            <a:extLst>
              <a:ext uri="{FF2B5EF4-FFF2-40B4-BE49-F238E27FC236}">
                <a16:creationId xmlns:a16="http://schemas.microsoft.com/office/drawing/2014/main" id="{D810A0B6-C1C4-4A34-9694-AC544B193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8451" y="5047514"/>
            <a:ext cx="2093842" cy="6993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ar-BH" altLang="en-US" sz="3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اخفض صوتك</a:t>
            </a:r>
            <a:endParaRPr lang="en-US" altLang="en-US" sz="3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9" name="AutoShape 2">
            <a:extLst>
              <a:ext uri="{FF2B5EF4-FFF2-40B4-BE49-F238E27FC236}">
                <a16:creationId xmlns:a16="http://schemas.microsoft.com/office/drawing/2014/main" id="{D732290D-22E9-4631-92BB-ED37328CC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164" y="5047514"/>
            <a:ext cx="2093842" cy="6993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ar-BH" altLang="en-US" sz="3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ارفع صوتك </a:t>
            </a:r>
            <a:endParaRPr lang="en-US" altLang="en-US" sz="3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6D5DE861-1D24-68C3-DB65-A850833DC15F}"/>
              </a:ext>
            </a:extLst>
          </p:cNvPr>
          <p:cNvGrpSpPr/>
          <p:nvPr/>
        </p:nvGrpSpPr>
        <p:grpSpPr>
          <a:xfrm>
            <a:off x="927659" y="1816111"/>
            <a:ext cx="3538327" cy="760963"/>
            <a:chOff x="927659" y="1929584"/>
            <a:chExt cx="3538327" cy="760963"/>
          </a:xfrm>
        </p:grpSpPr>
        <p:sp>
          <p:nvSpPr>
            <p:cNvPr id="20" name="مربع نص 19">
              <a:extLst>
                <a:ext uri="{FF2B5EF4-FFF2-40B4-BE49-F238E27FC236}">
                  <a16:creationId xmlns:a16="http://schemas.microsoft.com/office/drawing/2014/main" id="{33C2C8B5-75C6-46C4-AFDF-D73828F6D41D}"/>
                </a:ext>
              </a:extLst>
            </p:cNvPr>
            <p:cNvSpPr txBox="1"/>
            <p:nvPr/>
          </p:nvSpPr>
          <p:spPr>
            <a:xfrm>
              <a:off x="927659" y="1929584"/>
              <a:ext cx="1073426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4000" dirty="0">
                  <a:solidFill>
                    <a:srgbClr val="FF0000"/>
                  </a:solidFill>
                  <a:sym typeface="Wingdings" panose="05000000000000000000" pitchFamily="2" charset="2"/>
                </a:rPr>
                <a:t></a:t>
              </a:r>
              <a:endParaRPr lang="ar-SA" sz="4000" dirty="0">
                <a:solidFill>
                  <a:srgbClr val="FF0000"/>
                </a:solidFill>
              </a:endParaRPr>
            </a:p>
          </p:txBody>
        </p:sp>
        <p:sp>
          <p:nvSpPr>
            <p:cNvPr id="21" name="مربع نص 20">
              <a:extLst>
                <a:ext uri="{FF2B5EF4-FFF2-40B4-BE49-F238E27FC236}">
                  <a16:creationId xmlns:a16="http://schemas.microsoft.com/office/drawing/2014/main" id="{876F1B21-8244-42FD-8B83-70E4F7B164F9}"/>
                </a:ext>
              </a:extLst>
            </p:cNvPr>
            <p:cNvSpPr txBox="1"/>
            <p:nvPr/>
          </p:nvSpPr>
          <p:spPr>
            <a:xfrm>
              <a:off x="3392560" y="1982661"/>
              <a:ext cx="1073426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4000" dirty="0">
                  <a:solidFill>
                    <a:schemeClr val="accent6">
                      <a:lumMod val="75000"/>
                    </a:schemeClr>
                  </a:solidFill>
                  <a:sym typeface="Wingdings" panose="05000000000000000000" pitchFamily="2" charset="2"/>
                </a:rPr>
                <a:t></a:t>
              </a:r>
              <a:endParaRPr lang="ar-SA" sz="40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3" name="مجموعة 2">
            <a:extLst>
              <a:ext uri="{FF2B5EF4-FFF2-40B4-BE49-F238E27FC236}">
                <a16:creationId xmlns:a16="http://schemas.microsoft.com/office/drawing/2014/main" id="{F36DF47B-1D24-7521-035D-FFE36463B0C6}"/>
              </a:ext>
            </a:extLst>
          </p:cNvPr>
          <p:cNvGrpSpPr/>
          <p:nvPr/>
        </p:nvGrpSpPr>
        <p:grpSpPr>
          <a:xfrm>
            <a:off x="1106558" y="2646785"/>
            <a:ext cx="3690731" cy="742898"/>
            <a:chOff x="1106558" y="2760258"/>
            <a:chExt cx="3690731" cy="742898"/>
          </a:xfrm>
        </p:grpSpPr>
        <p:sp>
          <p:nvSpPr>
            <p:cNvPr id="22" name="مربع نص 21">
              <a:extLst>
                <a:ext uri="{FF2B5EF4-FFF2-40B4-BE49-F238E27FC236}">
                  <a16:creationId xmlns:a16="http://schemas.microsoft.com/office/drawing/2014/main" id="{0897F44B-5D99-4B19-8010-C8C65C0DBCB0}"/>
                </a:ext>
              </a:extLst>
            </p:cNvPr>
            <p:cNvSpPr txBox="1"/>
            <p:nvPr/>
          </p:nvSpPr>
          <p:spPr>
            <a:xfrm>
              <a:off x="3723863" y="2760258"/>
              <a:ext cx="1073426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4000" dirty="0">
                  <a:solidFill>
                    <a:srgbClr val="FF0000"/>
                  </a:solidFill>
                  <a:sym typeface="Wingdings" panose="05000000000000000000" pitchFamily="2" charset="2"/>
                </a:rPr>
                <a:t></a:t>
              </a:r>
              <a:endParaRPr lang="ar-SA" sz="4000" dirty="0">
                <a:solidFill>
                  <a:srgbClr val="FF0000"/>
                </a:solidFill>
              </a:endParaRPr>
            </a:p>
          </p:txBody>
        </p:sp>
        <p:sp>
          <p:nvSpPr>
            <p:cNvPr id="23" name="مربع نص 22">
              <a:extLst>
                <a:ext uri="{FF2B5EF4-FFF2-40B4-BE49-F238E27FC236}">
                  <a16:creationId xmlns:a16="http://schemas.microsoft.com/office/drawing/2014/main" id="{E3602834-4B91-494F-964D-EB41B3106ADB}"/>
                </a:ext>
              </a:extLst>
            </p:cNvPr>
            <p:cNvSpPr txBox="1"/>
            <p:nvPr/>
          </p:nvSpPr>
          <p:spPr>
            <a:xfrm>
              <a:off x="1106558" y="2795270"/>
              <a:ext cx="1073426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4000" dirty="0">
                  <a:solidFill>
                    <a:schemeClr val="accent6">
                      <a:lumMod val="75000"/>
                    </a:schemeClr>
                  </a:solidFill>
                  <a:sym typeface="Wingdings" panose="05000000000000000000" pitchFamily="2" charset="2"/>
                </a:rPr>
                <a:t></a:t>
              </a:r>
              <a:endParaRPr lang="ar-SA" sz="40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32" name="مجموعة 31">
            <a:extLst>
              <a:ext uri="{FF2B5EF4-FFF2-40B4-BE49-F238E27FC236}">
                <a16:creationId xmlns:a16="http://schemas.microsoft.com/office/drawing/2014/main" id="{16CBC41B-18F6-D6EB-F5F1-421EECFBA8A3}"/>
              </a:ext>
            </a:extLst>
          </p:cNvPr>
          <p:cNvGrpSpPr/>
          <p:nvPr/>
        </p:nvGrpSpPr>
        <p:grpSpPr>
          <a:xfrm>
            <a:off x="954159" y="3382743"/>
            <a:ext cx="3787358" cy="763943"/>
            <a:chOff x="954159" y="3535972"/>
            <a:chExt cx="3787358" cy="763943"/>
          </a:xfrm>
        </p:grpSpPr>
        <p:sp>
          <p:nvSpPr>
            <p:cNvPr id="24" name="مربع نص 23">
              <a:extLst>
                <a:ext uri="{FF2B5EF4-FFF2-40B4-BE49-F238E27FC236}">
                  <a16:creationId xmlns:a16="http://schemas.microsoft.com/office/drawing/2014/main" id="{8BBCEC0E-01FC-4551-9A24-383E8D9075BF}"/>
                </a:ext>
              </a:extLst>
            </p:cNvPr>
            <p:cNvSpPr txBox="1"/>
            <p:nvPr/>
          </p:nvSpPr>
          <p:spPr>
            <a:xfrm>
              <a:off x="954159" y="3535972"/>
              <a:ext cx="1073426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4000" dirty="0">
                  <a:solidFill>
                    <a:srgbClr val="FF0000"/>
                  </a:solidFill>
                  <a:sym typeface="Wingdings" panose="05000000000000000000" pitchFamily="2" charset="2"/>
                </a:rPr>
                <a:t></a:t>
              </a:r>
              <a:endParaRPr lang="ar-SA" sz="4000" dirty="0">
                <a:solidFill>
                  <a:srgbClr val="FF0000"/>
                </a:solidFill>
              </a:endParaRPr>
            </a:p>
          </p:txBody>
        </p:sp>
        <p:sp>
          <p:nvSpPr>
            <p:cNvPr id="25" name="مربع نص 24">
              <a:extLst>
                <a:ext uri="{FF2B5EF4-FFF2-40B4-BE49-F238E27FC236}">
                  <a16:creationId xmlns:a16="http://schemas.microsoft.com/office/drawing/2014/main" id="{73EFBA67-7B89-46D4-BFDE-667F8778DEC2}"/>
                </a:ext>
              </a:extLst>
            </p:cNvPr>
            <p:cNvSpPr txBox="1"/>
            <p:nvPr/>
          </p:nvSpPr>
          <p:spPr>
            <a:xfrm>
              <a:off x="3668091" y="3592029"/>
              <a:ext cx="1073426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4000" dirty="0">
                  <a:solidFill>
                    <a:schemeClr val="accent6">
                      <a:lumMod val="75000"/>
                    </a:schemeClr>
                  </a:solidFill>
                  <a:sym typeface="Wingdings" panose="05000000000000000000" pitchFamily="2" charset="2"/>
                </a:rPr>
                <a:t></a:t>
              </a:r>
              <a:endParaRPr lang="ar-SA" sz="40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33" name="مجموعة 32">
            <a:extLst>
              <a:ext uri="{FF2B5EF4-FFF2-40B4-BE49-F238E27FC236}">
                <a16:creationId xmlns:a16="http://schemas.microsoft.com/office/drawing/2014/main" id="{FE97D3A4-CC7A-8771-3281-5B3EAD8AA235}"/>
              </a:ext>
            </a:extLst>
          </p:cNvPr>
          <p:cNvGrpSpPr/>
          <p:nvPr/>
        </p:nvGrpSpPr>
        <p:grpSpPr>
          <a:xfrm>
            <a:off x="967411" y="4299858"/>
            <a:ext cx="3597961" cy="905299"/>
            <a:chOff x="967411" y="4413331"/>
            <a:chExt cx="3597961" cy="905299"/>
          </a:xfrm>
        </p:grpSpPr>
        <p:sp>
          <p:nvSpPr>
            <p:cNvPr id="26" name="مربع نص 25">
              <a:extLst>
                <a:ext uri="{FF2B5EF4-FFF2-40B4-BE49-F238E27FC236}">
                  <a16:creationId xmlns:a16="http://schemas.microsoft.com/office/drawing/2014/main" id="{C8FCDE2A-2407-4FFA-ABE8-70D85CFC066E}"/>
                </a:ext>
              </a:extLst>
            </p:cNvPr>
            <p:cNvSpPr txBox="1"/>
            <p:nvPr/>
          </p:nvSpPr>
          <p:spPr>
            <a:xfrm>
              <a:off x="967411" y="4413331"/>
              <a:ext cx="1073426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4000" dirty="0">
                  <a:solidFill>
                    <a:srgbClr val="FF0000"/>
                  </a:solidFill>
                  <a:sym typeface="Wingdings" panose="05000000000000000000" pitchFamily="2" charset="2"/>
                </a:rPr>
                <a:t></a:t>
              </a:r>
              <a:endParaRPr lang="ar-SA" sz="4000" dirty="0">
                <a:solidFill>
                  <a:srgbClr val="FF0000"/>
                </a:solidFill>
              </a:endParaRPr>
            </a:p>
          </p:txBody>
        </p:sp>
        <p:sp>
          <p:nvSpPr>
            <p:cNvPr id="27" name="مربع نص 26">
              <a:extLst>
                <a:ext uri="{FF2B5EF4-FFF2-40B4-BE49-F238E27FC236}">
                  <a16:creationId xmlns:a16="http://schemas.microsoft.com/office/drawing/2014/main" id="{9679D677-F5BA-4F4E-B2EA-D31C0ED93E5E}"/>
                </a:ext>
              </a:extLst>
            </p:cNvPr>
            <p:cNvSpPr txBox="1"/>
            <p:nvPr/>
          </p:nvSpPr>
          <p:spPr>
            <a:xfrm>
              <a:off x="3491946" y="4610744"/>
              <a:ext cx="1073426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4000" dirty="0">
                  <a:solidFill>
                    <a:schemeClr val="accent6">
                      <a:lumMod val="75000"/>
                    </a:schemeClr>
                  </a:solidFill>
                  <a:sym typeface="Wingdings" panose="05000000000000000000" pitchFamily="2" charset="2"/>
                </a:rPr>
                <a:t></a:t>
              </a:r>
              <a:endParaRPr lang="ar-SA" sz="40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34" name="مجموعة 33">
            <a:extLst>
              <a:ext uri="{FF2B5EF4-FFF2-40B4-BE49-F238E27FC236}">
                <a16:creationId xmlns:a16="http://schemas.microsoft.com/office/drawing/2014/main" id="{0AC22510-585E-A86F-46D3-39F56785285A}"/>
              </a:ext>
            </a:extLst>
          </p:cNvPr>
          <p:cNvGrpSpPr/>
          <p:nvPr/>
        </p:nvGrpSpPr>
        <p:grpSpPr>
          <a:xfrm>
            <a:off x="967411" y="5038990"/>
            <a:ext cx="3518451" cy="767197"/>
            <a:chOff x="967411" y="5152463"/>
            <a:chExt cx="3518451" cy="767197"/>
          </a:xfrm>
        </p:grpSpPr>
        <p:sp>
          <p:nvSpPr>
            <p:cNvPr id="28" name="مربع نص 27">
              <a:extLst>
                <a:ext uri="{FF2B5EF4-FFF2-40B4-BE49-F238E27FC236}">
                  <a16:creationId xmlns:a16="http://schemas.microsoft.com/office/drawing/2014/main" id="{9873F0DD-AFA9-47A9-8798-ECC1968011C9}"/>
                </a:ext>
              </a:extLst>
            </p:cNvPr>
            <p:cNvSpPr txBox="1"/>
            <p:nvPr/>
          </p:nvSpPr>
          <p:spPr>
            <a:xfrm>
              <a:off x="967411" y="5152463"/>
              <a:ext cx="1073426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4000" dirty="0">
                  <a:solidFill>
                    <a:srgbClr val="FF0000"/>
                  </a:solidFill>
                  <a:sym typeface="Wingdings" panose="05000000000000000000" pitchFamily="2" charset="2"/>
                </a:rPr>
                <a:t></a:t>
              </a:r>
              <a:endParaRPr lang="ar-SA" sz="4000" dirty="0">
                <a:solidFill>
                  <a:srgbClr val="FF0000"/>
                </a:solidFill>
              </a:endParaRPr>
            </a:p>
          </p:txBody>
        </p:sp>
        <p:sp>
          <p:nvSpPr>
            <p:cNvPr id="29" name="مربع نص 28">
              <a:extLst>
                <a:ext uri="{FF2B5EF4-FFF2-40B4-BE49-F238E27FC236}">
                  <a16:creationId xmlns:a16="http://schemas.microsoft.com/office/drawing/2014/main" id="{CFFDD969-824A-4328-8F3D-D3F1B380C811}"/>
                </a:ext>
              </a:extLst>
            </p:cNvPr>
            <p:cNvSpPr txBox="1"/>
            <p:nvPr/>
          </p:nvSpPr>
          <p:spPr>
            <a:xfrm>
              <a:off x="3412436" y="5211774"/>
              <a:ext cx="1073426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4000" dirty="0">
                  <a:solidFill>
                    <a:schemeClr val="accent6">
                      <a:lumMod val="75000"/>
                    </a:schemeClr>
                  </a:solidFill>
                  <a:sym typeface="Wingdings" panose="05000000000000000000" pitchFamily="2" charset="2"/>
                </a:rPr>
                <a:t></a:t>
              </a:r>
              <a:endParaRPr lang="ar-SA" sz="40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30" name="إطار 29">
            <a:extLst>
              <a:ext uri="{FF2B5EF4-FFF2-40B4-BE49-F238E27FC236}">
                <a16:creationId xmlns:a16="http://schemas.microsoft.com/office/drawing/2014/main" id="{5EC29F95-19A3-44EB-A784-06A772CFE8D9}"/>
              </a:ext>
            </a:extLst>
          </p:cNvPr>
          <p:cNvSpPr/>
          <p:nvPr/>
        </p:nvSpPr>
        <p:spPr>
          <a:xfrm>
            <a:off x="291547" y="243820"/>
            <a:ext cx="11635409" cy="6435276"/>
          </a:xfrm>
          <a:prstGeom prst="frame">
            <a:avLst>
              <a:gd name="adj1" fmla="val 2528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31" name="AutoShape 2">
            <a:extLst>
              <a:ext uri="{FF2B5EF4-FFF2-40B4-BE49-F238E27FC236}">
                <a16:creationId xmlns:a16="http://schemas.microsoft.com/office/drawing/2014/main" id="{9C970E32-CD70-6A6A-31C4-00EA41988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0518" y="412787"/>
            <a:ext cx="4775201" cy="699362"/>
          </a:xfrm>
          <a:prstGeom prst="rect">
            <a:avLst/>
          </a:prstGeom>
          <a:noFill/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ar-BH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وقفة تقويمية</a:t>
            </a:r>
            <a:endParaRPr lang="en-US" altLang="en-US" sz="4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8" name="زر الإجراء: &quot;الانتقال للأمام&quot; أو &quot;التالي&quot; 3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1CA7E753-F6D2-DAC8-30CC-DD2F04BF7E25}"/>
              </a:ext>
            </a:extLst>
          </p:cNvPr>
          <p:cNvSpPr/>
          <p:nvPr/>
        </p:nvSpPr>
        <p:spPr>
          <a:xfrm>
            <a:off x="10667259" y="5849623"/>
            <a:ext cx="917032" cy="584775"/>
          </a:xfrm>
          <a:prstGeom prst="actionButtonForwardNext">
            <a:avLst/>
          </a:prstGeom>
          <a:solidFill>
            <a:srgbClr val="7A4B3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39" name="زر الإجراء: الانتقال للصفحة الرئيسية 38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4AF081B1-72BD-6350-0897-8FAB4DC6CD40}"/>
              </a:ext>
            </a:extLst>
          </p:cNvPr>
          <p:cNvSpPr/>
          <p:nvPr/>
        </p:nvSpPr>
        <p:spPr>
          <a:xfrm>
            <a:off x="5637484" y="5849623"/>
            <a:ext cx="917032" cy="584775"/>
          </a:xfrm>
          <a:prstGeom prst="actionButtonHome">
            <a:avLst/>
          </a:prstGeom>
          <a:solidFill>
            <a:srgbClr val="84523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41775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150</Words>
  <Application>Microsoft Office PowerPoint</Application>
  <PresentationFormat>شاشة عريضة</PresentationFormat>
  <Paragraphs>51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Sakkal Majalla</vt:lpstr>
      <vt:lpstr>Traditional Arabic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Abdulrahim Alsharifi</dc:creator>
  <cp:lastModifiedBy>mohammed</cp:lastModifiedBy>
  <cp:revision>100</cp:revision>
  <dcterms:created xsi:type="dcterms:W3CDTF">2021-01-20T05:08:23Z</dcterms:created>
  <dcterms:modified xsi:type="dcterms:W3CDTF">2022-05-12T07:10:14Z</dcterms:modified>
</cp:coreProperties>
</file>