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9" r:id="rId1"/>
    <p:sldMasterId id="2147483825" r:id="rId2"/>
    <p:sldMasterId id="2147483837" r:id="rId3"/>
    <p:sldMasterId id="2147483855" r:id="rId4"/>
  </p:sldMasterIdLst>
  <p:notesMasterIdLst>
    <p:notesMasterId r:id="rId14"/>
  </p:notesMasterIdLst>
  <p:sldIdLst>
    <p:sldId id="428" r:id="rId5"/>
    <p:sldId id="325" r:id="rId6"/>
    <p:sldId id="317" r:id="rId7"/>
    <p:sldId id="663" r:id="rId8"/>
    <p:sldId id="337" r:id="rId9"/>
    <p:sldId id="338" r:id="rId10"/>
    <p:sldId id="422" r:id="rId11"/>
    <p:sldId id="664" r:id="rId12"/>
    <p:sldId id="431" r:id="rId13"/>
  </p:sldIdLst>
  <p:sldSz cx="9144000" cy="6858000" type="screen4x3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71269A"/>
    <a:srgbClr val="D2F2FF"/>
    <a:srgbClr val="5E98A6"/>
    <a:srgbClr val="0081FF"/>
    <a:srgbClr val="E32D91"/>
    <a:srgbClr val="04B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75" autoAdjust="0"/>
    <p:restoredTop sz="94660"/>
  </p:normalViewPr>
  <p:slideViewPr>
    <p:cSldViewPr snapToGrid="0">
      <p:cViewPr varScale="1">
        <p:scale>
          <a:sx n="72" d="100"/>
          <a:sy n="72" d="100"/>
        </p:scale>
        <p:origin x="10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8B3E0D-1BE5-466A-AC6D-201D5587F6E2}" type="doc">
      <dgm:prSet loTypeId="urn:microsoft.com/office/officeart/2005/8/layout/chevron1" loCatId="process" qsTypeId="urn:microsoft.com/office/officeart/2005/8/quickstyle/3d1" qsCatId="3D" csTypeId="urn:microsoft.com/office/officeart/2005/8/colors/colorful1" csCatId="colorful" phldr="1"/>
      <dgm:spPr/>
    </dgm:pt>
    <dgm:pt modelId="{7B940DB3-7F41-433E-BE9E-C82A8B82DA70}">
      <dgm:prSet phldrT="[Text]" custT="1"/>
      <dgm:spPr>
        <a:xfrm>
          <a:off x="1315" y="137876"/>
          <a:ext cx="784676" cy="313870"/>
        </a:xfrm>
        <a:prstGeom prst="chevron">
          <a:avLst/>
        </a:prstGeom>
        <a:solidFill>
          <a:srgbClr val="99CB38">
            <a:lumMod val="75000"/>
          </a:srgbClr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buNone/>
          </a:pPr>
          <a:r>
            <a:rPr lang="ar-BH" sz="1100" b="1" dirty="0">
              <a:solidFill>
                <a:sysClr val="windowText" lastClr="000000"/>
              </a:solidFill>
              <a:latin typeface="+mn-lt"/>
              <a:ea typeface="+mn-ea"/>
              <a:cs typeface="!F Doha" panose="020B0800040000020004" pitchFamily="34" charset="-78"/>
            </a:rPr>
            <a:t>التعايش</a:t>
          </a:r>
          <a:endParaRPr lang="en-GB" sz="11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AED6B3B0-AAB6-4A12-AD3D-E084212BA379}" type="parTrans" cxnId="{E649DB8C-D7A9-47E8-9024-0A0BE1F50D81}">
      <dgm:prSet/>
      <dgm:spPr/>
      <dgm:t>
        <a:bodyPr/>
        <a:lstStyle/>
        <a:p>
          <a:endParaRPr lang="en-GB" sz="1400"/>
        </a:p>
      </dgm:t>
    </dgm:pt>
    <dgm:pt modelId="{8AB42DB7-B90A-46BF-906E-E94006667B68}" type="sibTrans" cxnId="{E649DB8C-D7A9-47E8-9024-0A0BE1F50D81}">
      <dgm:prSet/>
      <dgm:spPr/>
      <dgm:t>
        <a:bodyPr/>
        <a:lstStyle/>
        <a:p>
          <a:endParaRPr lang="en-GB" sz="1400"/>
        </a:p>
      </dgm:t>
    </dgm:pt>
    <dgm:pt modelId="{DA1C144F-23FE-463A-9CF7-DE4DED92E012}">
      <dgm:prSet phldrT="[Text]" custT="1"/>
      <dgm:spPr>
        <a:xfrm>
          <a:off x="707524" y="137876"/>
          <a:ext cx="784676" cy="313870"/>
        </a:xfrm>
        <a:prstGeom prst="chevron">
          <a:avLst/>
        </a:prstGeom>
        <a:solidFill>
          <a:srgbClr val="92D050"/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buNone/>
          </a:pPr>
          <a:r>
            <a:rPr lang="ar-BH" sz="1100" b="1" dirty="0">
              <a:solidFill>
                <a:sysClr val="windowText" lastClr="000000"/>
              </a:solidFill>
              <a:latin typeface="+mn-lt"/>
              <a:ea typeface="+mn-ea"/>
              <a:cs typeface="!F Doha" panose="020B0800040000020004" pitchFamily="34" charset="-78"/>
            </a:rPr>
            <a:t>المواطنة</a:t>
          </a:r>
          <a:endParaRPr lang="en-GB" sz="1050" b="1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AFA27068-1A9B-4922-90F4-D1039E4FA04D}" type="parTrans" cxnId="{36383C3A-2437-4E20-B0AD-46CDFB66CD43}">
      <dgm:prSet/>
      <dgm:spPr/>
      <dgm:t>
        <a:bodyPr/>
        <a:lstStyle/>
        <a:p>
          <a:endParaRPr lang="en-GB" sz="1400"/>
        </a:p>
      </dgm:t>
    </dgm:pt>
    <dgm:pt modelId="{41FF8A5E-B092-4ACF-BD96-65AE834FE098}" type="sibTrans" cxnId="{36383C3A-2437-4E20-B0AD-46CDFB66CD43}">
      <dgm:prSet/>
      <dgm:spPr/>
      <dgm:t>
        <a:bodyPr/>
        <a:lstStyle/>
        <a:p>
          <a:endParaRPr lang="en-GB" sz="1400"/>
        </a:p>
      </dgm:t>
    </dgm:pt>
    <dgm:pt modelId="{877BE1CA-0D23-460F-8B86-4FED43C447F6}">
      <dgm:prSet phldrT="[Text]" custT="1"/>
      <dgm:spPr>
        <a:xfrm>
          <a:off x="3499386" y="137876"/>
          <a:ext cx="784676" cy="313870"/>
        </a:xfrm>
        <a:prstGeom prst="chevron">
          <a:avLst/>
        </a:prstGeom>
        <a:gradFill rotWithShape="0">
          <a:gsLst>
            <a:gs pos="0">
              <a:srgbClr val="63A537">
                <a:hueOff val="0"/>
                <a:satOff val="0"/>
                <a:lumOff val="0"/>
                <a:alphaOff val="0"/>
              </a:srgbClr>
            </a:gs>
            <a:gs pos="100000">
              <a:srgbClr val="63A537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rgb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buNone/>
          </a:pPr>
          <a:r>
            <a:rPr lang="ar-BH" sz="1200" b="1" dirty="0">
              <a:solidFill>
                <a:sysClr val="windowText" lastClr="000000"/>
              </a:solidFill>
              <a:latin typeface="+mn-lt"/>
              <a:ea typeface="+mn-ea"/>
              <a:cs typeface="!F Doha" panose="020B0800040000020004" pitchFamily="34" charset="-78"/>
            </a:rPr>
            <a:t>التعاون</a:t>
          </a:r>
          <a:endParaRPr lang="ar-BH" sz="1100" b="1" dirty="0">
            <a:solidFill>
              <a:sysClr val="windowText" lastClr="000000"/>
            </a:solidFill>
            <a:latin typeface="+mn-lt"/>
            <a:ea typeface="+mn-ea"/>
            <a:cs typeface="!F Doha" panose="020B0800040000020004" pitchFamily="34" charset="-78"/>
          </a:endParaRPr>
        </a:p>
      </dgm:t>
    </dgm:pt>
    <dgm:pt modelId="{DAD07F0D-0738-4437-8FDE-3BF3DE62492D}" type="parTrans" cxnId="{78172F00-A520-4CDB-9F09-0A516909AC04}">
      <dgm:prSet/>
      <dgm:spPr/>
      <dgm:t>
        <a:bodyPr/>
        <a:lstStyle/>
        <a:p>
          <a:endParaRPr lang="en-GB" sz="1400"/>
        </a:p>
      </dgm:t>
    </dgm:pt>
    <dgm:pt modelId="{4FCFB1C2-9D59-4D97-B6CF-E1042CAAB992}" type="sibTrans" cxnId="{78172F00-A520-4CDB-9F09-0A516909AC04}">
      <dgm:prSet/>
      <dgm:spPr/>
      <dgm:t>
        <a:bodyPr/>
        <a:lstStyle/>
        <a:p>
          <a:endParaRPr lang="en-GB" sz="1400"/>
        </a:p>
      </dgm:t>
    </dgm:pt>
    <dgm:pt modelId="{04923880-AEF5-4316-B392-6D0F95553F53}">
      <dgm:prSet phldrT="[Text]" custT="1"/>
      <dgm:spPr>
        <a:xfrm>
          <a:off x="2119941" y="137876"/>
          <a:ext cx="784676" cy="313870"/>
        </a:xfrm>
        <a:prstGeom prst="chevron">
          <a:avLst/>
        </a:prstGeom>
        <a:solidFill>
          <a:srgbClr val="0070C0"/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buNone/>
          </a:pPr>
          <a:r>
            <a:rPr lang="ar-BH" sz="1100" b="1" dirty="0">
              <a:solidFill>
                <a:sysClr val="windowText" lastClr="000000"/>
              </a:solidFill>
              <a:latin typeface="+mn-lt"/>
              <a:ea typeface="+mn-ea"/>
              <a:cs typeface="!F Doha" panose="020B0800040000020004" pitchFamily="34" charset="-78"/>
            </a:rPr>
            <a:t>التسامح</a:t>
          </a:r>
          <a:r>
            <a:rPr lang="ar-BH" sz="1050" dirty="0">
              <a:solidFill>
                <a:sysClr val="window" lastClr="FFFFFF"/>
              </a:solidFill>
              <a:latin typeface="Calibri" panose="020F0502020204030204"/>
              <a:ea typeface="+mn-ea"/>
              <a:cs typeface="Arial" panose="020B0604020202020204" pitchFamily="34" charset="0"/>
            </a:rPr>
            <a:t> </a:t>
          </a:r>
        </a:p>
      </dgm:t>
    </dgm:pt>
    <dgm:pt modelId="{25B55097-DD3B-482D-B05A-836E441F30B2}" type="parTrans" cxnId="{4104A5F5-5E5C-4786-BA62-6EE5042DBE8F}">
      <dgm:prSet/>
      <dgm:spPr/>
      <dgm:t>
        <a:bodyPr/>
        <a:lstStyle/>
        <a:p>
          <a:endParaRPr lang="en-GB" sz="1400"/>
        </a:p>
      </dgm:t>
    </dgm:pt>
    <dgm:pt modelId="{E8029928-063B-42E4-A5D8-202634615BB1}" type="sibTrans" cxnId="{4104A5F5-5E5C-4786-BA62-6EE5042DBE8F}">
      <dgm:prSet/>
      <dgm:spPr/>
      <dgm:t>
        <a:bodyPr/>
        <a:lstStyle/>
        <a:p>
          <a:endParaRPr lang="en-GB" sz="1400"/>
        </a:p>
      </dgm:t>
    </dgm:pt>
    <dgm:pt modelId="{6DCDAB49-6903-42B5-BB2F-0EF555560D6E}">
      <dgm:prSet phldrT="[Text]" custT="1"/>
      <dgm:spPr>
        <a:xfrm>
          <a:off x="2826149" y="143802"/>
          <a:ext cx="751704" cy="302018"/>
        </a:xfrm>
        <a:prstGeom prst="chevron">
          <a:avLst/>
        </a:prstGeom>
        <a:solidFill>
          <a:srgbClr val="ED7D31"/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buNone/>
          </a:pPr>
          <a:r>
            <a:rPr lang="ar-BH" sz="1100" b="1" dirty="0">
              <a:solidFill>
                <a:sysClr val="windowText" lastClr="000000"/>
              </a:solidFill>
              <a:latin typeface="+mn-lt"/>
              <a:ea typeface="+mn-ea"/>
              <a:cs typeface="!F Doha" panose="020B0800040000020004" pitchFamily="34" charset="-78"/>
            </a:rPr>
            <a:t>الاحترام</a:t>
          </a:r>
          <a:endParaRPr lang="ar-BH" sz="1100" dirty="0">
            <a:solidFill>
              <a:sysClr val="window" lastClr="FFFFFF"/>
            </a:solidFill>
            <a:latin typeface="Calibri" panose="020F0502020204030204"/>
            <a:ea typeface="+mn-ea"/>
            <a:cs typeface="Arial" panose="020B0604020202020204" pitchFamily="34" charset="0"/>
          </a:endParaRPr>
        </a:p>
      </dgm:t>
    </dgm:pt>
    <dgm:pt modelId="{51310781-1115-4179-ACA0-6689BBA938D3}" type="parTrans" cxnId="{E06A81FA-C4D5-40F9-8B57-FDCC67AF2CF5}">
      <dgm:prSet/>
      <dgm:spPr/>
      <dgm:t>
        <a:bodyPr/>
        <a:lstStyle/>
        <a:p>
          <a:endParaRPr lang="en-GB" sz="1400"/>
        </a:p>
      </dgm:t>
    </dgm:pt>
    <dgm:pt modelId="{7C6B7867-37FD-4433-915A-0F8CABA2A394}" type="sibTrans" cxnId="{E06A81FA-C4D5-40F9-8B57-FDCC67AF2CF5}">
      <dgm:prSet/>
      <dgm:spPr/>
      <dgm:t>
        <a:bodyPr/>
        <a:lstStyle/>
        <a:p>
          <a:endParaRPr lang="en-GB" sz="1400"/>
        </a:p>
      </dgm:t>
    </dgm:pt>
    <dgm:pt modelId="{D56CF158-02D4-446F-9780-4C0D9BEF54F4}">
      <dgm:prSet phldrT="[Text]" custT="1"/>
      <dgm:spPr>
        <a:xfrm>
          <a:off x="1413732" y="137876"/>
          <a:ext cx="784676" cy="313870"/>
        </a:xfrm>
        <a:prstGeom prst="chevron">
          <a:avLst/>
        </a:prstGeom>
        <a:solidFill>
          <a:srgbClr val="FF0000"/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pPr>
            <a:buNone/>
          </a:pPr>
          <a:r>
            <a:rPr lang="ar-BH" sz="1100" b="1" dirty="0">
              <a:solidFill>
                <a:sysClr val="windowText" lastClr="000000"/>
              </a:solidFill>
              <a:latin typeface="+mn-lt"/>
              <a:ea typeface="+mn-ea"/>
              <a:cs typeface="!F Doha" panose="020B0800040000020004" pitchFamily="34" charset="-78"/>
            </a:rPr>
            <a:t>الانتماء</a:t>
          </a:r>
          <a:endParaRPr lang="en-GB" sz="1100" b="1" dirty="0">
            <a:solidFill>
              <a:sysClr val="windowText" lastClr="000000"/>
            </a:solidFill>
            <a:latin typeface="+mn-lt"/>
            <a:ea typeface="+mn-ea"/>
            <a:cs typeface="!F Doha" panose="020B0800040000020004" pitchFamily="34" charset="-78"/>
          </a:endParaRPr>
        </a:p>
      </dgm:t>
    </dgm:pt>
    <dgm:pt modelId="{7D06C3E0-88BA-456D-BE7C-868AF6B4C4A1}" type="parTrans" cxnId="{9239A66D-AD1D-4577-8A99-3132D69D870F}">
      <dgm:prSet/>
      <dgm:spPr/>
      <dgm:t>
        <a:bodyPr/>
        <a:lstStyle/>
        <a:p>
          <a:endParaRPr lang="en-GB" sz="1400"/>
        </a:p>
      </dgm:t>
    </dgm:pt>
    <dgm:pt modelId="{B97E463F-70CD-4CFD-8548-B35764784C3B}" type="sibTrans" cxnId="{9239A66D-AD1D-4577-8A99-3132D69D870F}">
      <dgm:prSet/>
      <dgm:spPr/>
      <dgm:t>
        <a:bodyPr/>
        <a:lstStyle/>
        <a:p>
          <a:endParaRPr lang="en-GB" sz="1400"/>
        </a:p>
      </dgm:t>
    </dgm:pt>
    <dgm:pt modelId="{5E919BD0-E63F-4D8C-9213-EAA976B76A8F}" type="pres">
      <dgm:prSet presAssocID="{558B3E0D-1BE5-466A-AC6D-201D5587F6E2}" presName="Name0" presStyleCnt="0">
        <dgm:presLayoutVars>
          <dgm:dir/>
          <dgm:animLvl val="lvl"/>
          <dgm:resizeHandles val="exact"/>
        </dgm:presLayoutVars>
      </dgm:prSet>
      <dgm:spPr/>
    </dgm:pt>
    <dgm:pt modelId="{10794CF3-4071-46A2-B78B-BB56A13E1735}" type="pres">
      <dgm:prSet presAssocID="{7B940DB3-7F41-433E-BE9E-C82A8B82DA7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B7F7CEEE-B6CD-452B-BB54-9248080F513A}" type="pres">
      <dgm:prSet presAssocID="{8AB42DB7-B90A-46BF-906E-E94006667B68}" presName="parTxOnlySpace" presStyleCnt="0"/>
      <dgm:spPr/>
    </dgm:pt>
    <dgm:pt modelId="{992DE2BC-C74B-45B2-BF92-CC456201B26F}" type="pres">
      <dgm:prSet presAssocID="{DA1C144F-23FE-463A-9CF7-DE4DED92E012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FB1929E4-3A0B-47FC-BFC8-D54CBEC770C6}" type="pres">
      <dgm:prSet presAssocID="{41FF8A5E-B092-4ACF-BD96-65AE834FE098}" presName="parTxOnlySpace" presStyleCnt="0"/>
      <dgm:spPr/>
    </dgm:pt>
    <dgm:pt modelId="{28110092-710E-4394-88B1-445847C2A7AF}" type="pres">
      <dgm:prSet presAssocID="{D56CF158-02D4-446F-9780-4C0D9BEF54F4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C12CDF3C-D087-4B95-836B-82F81BD1A070}" type="pres">
      <dgm:prSet presAssocID="{B97E463F-70CD-4CFD-8548-B35764784C3B}" presName="parTxOnlySpace" presStyleCnt="0"/>
      <dgm:spPr/>
    </dgm:pt>
    <dgm:pt modelId="{F651CDEA-CE70-485F-9D9E-88FCC95C9B07}" type="pres">
      <dgm:prSet presAssocID="{04923880-AEF5-4316-B392-6D0F95553F53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D0B44DC3-5D7D-4C17-9198-3496F33BD953}" type="pres">
      <dgm:prSet presAssocID="{E8029928-063B-42E4-A5D8-202634615BB1}" presName="parTxOnlySpace" presStyleCnt="0"/>
      <dgm:spPr/>
    </dgm:pt>
    <dgm:pt modelId="{BD0ACAF1-BFDB-4E7E-9E36-0D60B930068F}" type="pres">
      <dgm:prSet presAssocID="{6DCDAB49-6903-42B5-BB2F-0EF555560D6E}" presName="parTxOnly" presStyleLbl="node1" presStyleIdx="4" presStyleCnt="6" custScaleX="95798" custScaleY="96224">
        <dgm:presLayoutVars>
          <dgm:chMax val="0"/>
          <dgm:chPref val="0"/>
          <dgm:bulletEnabled val="1"/>
        </dgm:presLayoutVars>
      </dgm:prSet>
      <dgm:spPr/>
    </dgm:pt>
    <dgm:pt modelId="{40FDA6E1-E823-4064-A62F-21B2A6639871}" type="pres">
      <dgm:prSet presAssocID="{7C6B7867-37FD-4433-915A-0F8CABA2A394}" presName="parTxOnlySpace" presStyleCnt="0"/>
      <dgm:spPr/>
    </dgm:pt>
    <dgm:pt modelId="{88A3FAD6-A8F3-4673-A92C-4A9446E69AED}" type="pres">
      <dgm:prSet presAssocID="{877BE1CA-0D23-460F-8B86-4FED43C447F6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78172F00-A520-4CDB-9F09-0A516909AC04}" srcId="{558B3E0D-1BE5-466A-AC6D-201D5587F6E2}" destId="{877BE1CA-0D23-460F-8B86-4FED43C447F6}" srcOrd="5" destOrd="0" parTransId="{DAD07F0D-0738-4437-8FDE-3BF3DE62492D}" sibTransId="{4FCFB1C2-9D59-4D97-B6CF-E1042CAAB992}"/>
    <dgm:cxn modelId="{36383C3A-2437-4E20-B0AD-46CDFB66CD43}" srcId="{558B3E0D-1BE5-466A-AC6D-201D5587F6E2}" destId="{DA1C144F-23FE-463A-9CF7-DE4DED92E012}" srcOrd="1" destOrd="0" parTransId="{AFA27068-1A9B-4922-90F4-D1039E4FA04D}" sibTransId="{41FF8A5E-B092-4ACF-BD96-65AE834FE098}"/>
    <dgm:cxn modelId="{59979B3C-DE6B-45BD-AD39-82AC54B6BA57}" type="presOf" srcId="{D56CF158-02D4-446F-9780-4C0D9BEF54F4}" destId="{28110092-710E-4394-88B1-445847C2A7AF}" srcOrd="0" destOrd="0" presId="urn:microsoft.com/office/officeart/2005/8/layout/chevron1"/>
    <dgm:cxn modelId="{55EEE55B-E063-4625-9FF2-81722193BE43}" type="presOf" srcId="{04923880-AEF5-4316-B392-6D0F95553F53}" destId="{F651CDEA-CE70-485F-9D9E-88FCC95C9B07}" srcOrd="0" destOrd="0" presId="urn:microsoft.com/office/officeart/2005/8/layout/chevron1"/>
    <dgm:cxn modelId="{45E3CB5D-E0F6-41F4-93AA-171C9363620A}" type="presOf" srcId="{7B940DB3-7F41-433E-BE9E-C82A8B82DA70}" destId="{10794CF3-4071-46A2-B78B-BB56A13E1735}" srcOrd="0" destOrd="0" presId="urn:microsoft.com/office/officeart/2005/8/layout/chevron1"/>
    <dgm:cxn modelId="{9239A66D-AD1D-4577-8A99-3132D69D870F}" srcId="{558B3E0D-1BE5-466A-AC6D-201D5587F6E2}" destId="{D56CF158-02D4-446F-9780-4C0D9BEF54F4}" srcOrd="2" destOrd="0" parTransId="{7D06C3E0-88BA-456D-BE7C-868AF6B4C4A1}" sibTransId="{B97E463F-70CD-4CFD-8548-B35764784C3B}"/>
    <dgm:cxn modelId="{41B8A16F-A47D-46CA-9487-A70A283188A2}" type="presOf" srcId="{DA1C144F-23FE-463A-9CF7-DE4DED92E012}" destId="{992DE2BC-C74B-45B2-BF92-CC456201B26F}" srcOrd="0" destOrd="0" presId="urn:microsoft.com/office/officeart/2005/8/layout/chevron1"/>
    <dgm:cxn modelId="{0525E058-1AE0-474E-B05F-1A2C94E4F717}" type="presOf" srcId="{558B3E0D-1BE5-466A-AC6D-201D5587F6E2}" destId="{5E919BD0-E63F-4D8C-9213-EAA976B76A8F}" srcOrd="0" destOrd="0" presId="urn:microsoft.com/office/officeart/2005/8/layout/chevron1"/>
    <dgm:cxn modelId="{27195C5A-B5B8-4772-8A73-50910E3E166F}" type="presOf" srcId="{6DCDAB49-6903-42B5-BB2F-0EF555560D6E}" destId="{BD0ACAF1-BFDB-4E7E-9E36-0D60B930068F}" srcOrd="0" destOrd="0" presId="urn:microsoft.com/office/officeart/2005/8/layout/chevron1"/>
    <dgm:cxn modelId="{E649DB8C-D7A9-47E8-9024-0A0BE1F50D81}" srcId="{558B3E0D-1BE5-466A-AC6D-201D5587F6E2}" destId="{7B940DB3-7F41-433E-BE9E-C82A8B82DA70}" srcOrd="0" destOrd="0" parTransId="{AED6B3B0-AAB6-4A12-AD3D-E084212BA379}" sibTransId="{8AB42DB7-B90A-46BF-906E-E94006667B68}"/>
    <dgm:cxn modelId="{58123DD6-9AEA-4121-8224-DF39E5E9AE76}" type="presOf" srcId="{877BE1CA-0D23-460F-8B86-4FED43C447F6}" destId="{88A3FAD6-A8F3-4673-A92C-4A9446E69AED}" srcOrd="0" destOrd="0" presId="urn:microsoft.com/office/officeart/2005/8/layout/chevron1"/>
    <dgm:cxn modelId="{4104A5F5-5E5C-4786-BA62-6EE5042DBE8F}" srcId="{558B3E0D-1BE5-466A-AC6D-201D5587F6E2}" destId="{04923880-AEF5-4316-B392-6D0F95553F53}" srcOrd="3" destOrd="0" parTransId="{25B55097-DD3B-482D-B05A-836E441F30B2}" sibTransId="{E8029928-063B-42E4-A5D8-202634615BB1}"/>
    <dgm:cxn modelId="{E06A81FA-C4D5-40F9-8B57-FDCC67AF2CF5}" srcId="{558B3E0D-1BE5-466A-AC6D-201D5587F6E2}" destId="{6DCDAB49-6903-42B5-BB2F-0EF555560D6E}" srcOrd="4" destOrd="0" parTransId="{51310781-1115-4179-ACA0-6689BBA938D3}" sibTransId="{7C6B7867-37FD-4433-915A-0F8CABA2A394}"/>
    <dgm:cxn modelId="{2A4D6A6F-5206-43D5-BEF3-2DC2221F123A}" type="presParOf" srcId="{5E919BD0-E63F-4D8C-9213-EAA976B76A8F}" destId="{10794CF3-4071-46A2-B78B-BB56A13E1735}" srcOrd="0" destOrd="0" presId="urn:microsoft.com/office/officeart/2005/8/layout/chevron1"/>
    <dgm:cxn modelId="{DED6C33A-8E64-4F3D-9A90-A421ED48823D}" type="presParOf" srcId="{5E919BD0-E63F-4D8C-9213-EAA976B76A8F}" destId="{B7F7CEEE-B6CD-452B-BB54-9248080F513A}" srcOrd="1" destOrd="0" presId="urn:microsoft.com/office/officeart/2005/8/layout/chevron1"/>
    <dgm:cxn modelId="{1CC2E105-F7AE-4E9F-9847-9571211BFFD6}" type="presParOf" srcId="{5E919BD0-E63F-4D8C-9213-EAA976B76A8F}" destId="{992DE2BC-C74B-45B2-BF92-CC456201B26F}" srcOrd="2" destOrd="0" presId="urn:microsoft.com/office/officeart/2005/8/layout/chevron1"/>
    <dgm:cxn modelId="{668188B4-3363-4FE3-AF5F-57911EDDA6A5}" type="presParOf" srcId="{5E919BD0-E63F-4D8C-9213-EAA976B76A8F}" destId="{FB1929E4-3A0B-47FC-BFC8-D54CBEC770C6}" srcOrd="3" destOrd="0" presId="urn:microsoft.com/office/officeart/2005/8/layout/chevron1"/>
    <dgm:cxn modelId="{205C9BBF-304A-4161-9293-C4A36A937917}" type="presParOf" srcId="{5E919BD0-E63F-4D8C-9213-EAA976B76A8F}" destId="{28110092-710E-4394-88B1-445847C2A7AF}" srcOrd="4" destOrd="0" presId="urn:microsoft.com/office/officeart/2005/8/layout/chevron1"/>
    <dgm:cxn modelId="{F282A3B1-3E09-4275-A152-8E96FB19268F}" type="presParOf" srcId="{5E919BD0-E63F-4D8C-9213-EAA976B76A8F}" destId="{C12CDF3C-D087-4B95-836B-82F81BD1A070}" srcOrd="5" destOrd="0" presId="urn:microsoft.com/office/officeart/2005/8/layout/chevron1"/>
    <dgm:cxn modelId="{5BE1B54B-C0FF-47BE-85F6-A5432E29D734}" type="presParOf" srcId="{5E919BD0-E63F-4D8C-9213-EAA976B76A8F}" destId="{F651CDEA-CE70-485F-9D9E-88FCC95C9B07}" srcOrd="6" destOrd="0" presId="urn:microsoft.com/office/officeart/2005/8/layout/chevron1"/>
    <dgm:cxn modelId="{6B1106FE-EF87-48B6-B590-F44CCCEBC40D}" type="presParOf" srcId="{5E919BD0-E63F-4D8C-9213-EAA976B76A8F}" destId="{D0B44DC3-5D7D-4C17-9198-3496F33BD953}" srcOrd="7" destOrd="0" presId="urn:microsoft.com/office/officeart/2005/8/layout/chevron1"/>
    <dgm:cxn modelId="{9FBEB0D0-CE28-4E63-9EE5-C39F3BD4E4AB}" type="presParOf" srcId="{5E919BD0-E63F-4D8C-9213-EAA976B76A8F}" destId="{BD0ACAF1-BFDB-4E7E-9E36-0D60B930068F}" srcOrd="8" destOrd="0" presId="urn:microsoft.com/office/officeart/2005/8/layout/chevron1"/>
    <dgm:cxn modelId="{13438B3D-1208-4F32-B0F1-53C3A9388072}" type="presParOf" srcId="{5E919BD0-E63F-4D8C-9213-EAA976B76A8F}" destId="{40FDA6E1-E823-4064-A62F-21B2A6639871}" srcOrd="9" destOrd="0" presId="urn:microsoft.com/office/officeart/2005/8/layout/chevron1"/>
    <dgm:cxn modelId="{DE31F31E-B8F0-452C-BCE7-944AF4625D98}" type="presParOf" srcId="{5E919BD0-E63F-4D8C-9213-EAA976B76A8F}" destId="{88A3FAD6-A8F3-4673-A92C-4A9446E69AED}" srcOrd="10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4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794CF3-4071-46A2-B78B-BB56A13E1735}">
      <dsp:nvSpPr>
        <dsp:cNvPr id="0" name=""/>
        <dsp:cNvSpPr/>
      </dsp:nvSpPr>
      <dsp:spPr>
        <a:xfrm>
          <a:off x="1293" y="51081"/>
          <a:ext cx="771595" cy="308638"/>
        </a:xfrm>
        <a:prstGeom prst="chevron">
          <a:avLst/>
        </a:prstGeom>
        <a:solidFill>
          <a:srgbClr val="99CB38">
            <a:lumMod val="75000"/>
          </a:srgbClr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1100" b="1" kern="1200" dirty="0">
              <a:solidFill>
                <a:sysClr val="windowText" lastClr="000000"/>
              </a:solidFill>
              <a:latin typeface="+mn-lt"/>
              <a:ea typeface="+mn-ea"/>
              <a:cs typeface="!F Doha" panose="020B0800040000020004" pitchFamily="34" charset="-78"/>
            </a:rPr>
            <a:t>التعايش</a:t>
          </a:r>
          <a:endParaRPr lang="en-GB" sz="11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55612" y="51081"/>
        <a:ext cx="462957" cy="308638"/>
      </dsp:txXfrm>
    </dsp:sp>
    <dsp:sp modelId="{992DE2BC-C74B-45B2-BF92-CC456201B26F}">
      <dsp:nvSpPr>
        <dsp:cNvPr id="0" name=""/>
        <dsp:cNvSpPr/>
      </dsp:nvSpPr>
      <dsp:spPr>
        <a:xfrm>
          <a:off x="695729" y="51081"/>
          <a:ext cx="771595" cy="308638"/>
        </a:xfrm>
        <a:prstGeom prst="chevron">
          <a:avLst/>
        </a:prstGeom>
        <a:solidFill>
          <a:srgbClr val="92D050"/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1100" b="1" kern="1200" dirty="0">
              <a:solidFill>
                <a:sysClr val="windowText" lastClr="000000"/>
              </a:solidFill>
              <a:latin typeface="+mn-lt"/>
              <a:ea typeface="+mn-ea"/>
              <a:cs typeface="!F Doha" panose="020B0800040000020004" pitchFamily="34" charset="-78"/>
            </a:rPr>
            <a:t>المواطنة</a:t>
          </a:r>
          <a:endParaRPr lang="en-GB" sz="1050" b="1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850048" y="51081"/>
        <a:ext cx="462957" cy="308638"/>
      </dsp:txXfrm>
    </dsp:sp>
    <dsp:sp modelId="{28110092-710E-4394-88B1-445847C2A7AF}">
      <dsp:nvSpPr>
        <dsp:cNvPr id="0" name=""/>
        <dsp:cNvSpPr/>
      </dsp:nvSpPr>
      <dsp:spPr>
        <a:xfrm>
          <a:off x="1390166" y="51081"/>
          <a:ext cx="771595" cy="308638"/>
        </a:xfrm>
        <a:prstGeom prst="chevron">
          <a:avLst/>
        </a:prstGeom>
        <a:solidFill>
          <a:srgbClr val="FF0000"/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1100" b="1" kern="1200" dirty="0">
              <a:solidFill>
                <a:sysClr val="windowText" lastClr="000000"/>
              </a:solidFill>
              <a:latin typeface="+mn-lt"/>
              <a:ea typeface="+mn-ea"/>
              <a:cs typeface="!F Doha" panose="020B0800040000020004" pitchFamily="34" charset="-78"/>
            </a:rPr>
            <a:t>الانتماء</a:t>
          </a:r>
          <a:endParaRPr lang="en-GB" sz="1100" b="1" kern="1200" dirty="0">
            <a:solidFill>
              <a:sysClr val="windowText" lastClr="000000"/>
            </a:solidFill>
            <a:latin typeface="+mn-lt"/>
            <a:ea typeface="+mn-ea"/>
            <a:cs typeface="!F Doha" panose="020B0800040000020004" pitchFamily="34" charset="-78"/>
          </a:endParaRPr>
        </a:p>
      </dsp:txBody>
      <dsp:txXfrm>
        <a:off x="1544485" y="51081"/>
        <a:ext cx="462957" cy="308638"/>
      </dsp:txXfrm>
    </dsp:sp>
    <dsp:sp modelId="{F651CDEA-CE70-485F-9D9E-88FCC95C9B07}">
      <dsp:nvSpPr>
        <dsp:cNvPr id="0" name=""/>
        <dsp:cNvSpPr/>
      </dsp:nvSpPr>
      <dsp:spPr>
        <a:xfrm>
          <a:off x="2084602" y="51081"/>
          <a:ext cx="771595" cy="308638"/>
        </a:xfrm>
        <a:prstGeom prst="chevron">
          <a:avLst/>
        </a:prstGeom>
        <a:solidFill>
          <a:srgbClr val="0070C0"/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1100" b="1" kern="1200" dirty="0">
              <a:solidFill>
                <a:sysClr val="windowText" lastClr="000000"/>
              </a:solidFill>
              <a:latin typeface="+mn-lt"/>
              <a:ea typeface="+mn-ea"/>
              <a:cs typeface="!F Doha" panose="020B0800040000020004" pitchFamily="34" charset="-78"/>
            </a:rPr>
            <a:t>التسامح</a:t>
          </a:r>
          <a:r>
            <a:rPr lang="ar-BH" sz="105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Arial" panose="020B0604020202020204" pitchFamily="34" charset="0"/>
            </a:rPr>
            <a:t> </a:t>
          </a:r>
        </a:p>
      </dsp:txBody>
      <dsp:txXfrm>
        <a:off x="2238921" y="51081"/>
        <a:ext cx="462957" cy="308638"/>
      </dsp:txXfrm>
    </dsp:sp>
    <dsp:sp modelId="{BD0ACAF1-BFDB-4E7E-9E36-0D60B930068F}">
      <dsp:nvSpPr>
        <dsp:cNvPr id="0" name=""/>
        <dsp:cNvSpPr/>
      </dsp:nvSpPr>
      <dsp:spPr>
        <a:xfrm>
          <a:off x="2779038" y="56908"/>
          <a:ext cx="739173" cy="296984"/>
        </a:xfrm>
        <a:prstGeom prst="chevron">
          <a:avLst/>
        </a:prstGeom>
        <a:solidFill>
          <a:srgbClr val="ED7D31"/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1100" b="1" kern="1200" dirty="0">
              <a:solidFill>
                <a:sysClr val="windowText" lastClr="000000"/>
              </a:solidFill>
              <a:latin typeface="+mn-lt"/>
              <a:ea typeface="+mn-ea"/>
              <a:cs typeface="!F Doha" panose="020B0800040000020004" pitchFamily="34" charset="-78"/>
            </a:rPr>
            <a:t>الاحترام</a:t>
          </a:r>
          <a:endParaRPr lang="ar-BH" sz="1100" kern="1200" dirty="0">
            <a:solidFill>
              <a:sysClr val="window" lastClr="FFFFFF"/>
            </a:solidFill>
            <a:latin typeface="Calibri" panose="020F0502020204030204"/>
            <a:ea typeface="+mn-ea"/>
            <a:cs typeface="Arial" panose="020B0604020202020204" pitchFamily="34" charset="0"/>
          </a:endParaRPr>
        </a:p>
      </dsp:txBody>
      <dsp:txXfrm>
        <a:off x="2927530" y="56908"/>
        <a:ext cx="442189" cy="296984"/>
      </dsp:txXfrm>
    </dsp:sp>
    <dsp:sp modelId="{88A3FAD6-A8F3-4673-A92C-4A9446E69AED}">
      <dsp:nvSpPr>
        <dsp:cNvPr id="0" name=""/>
        <dsp:cNvSpPr/>
      </dsp:nvSpPr>
      <dsp:spPr>
        <a:xfrm>
          <a:off x="3441052" y="51081"/>
          <a:ext cx="771595" cy="308638"/>
        </a:xfrm>
        <a:prstGeom prst="chevron">
          <a:avLst/>
        </a:prstGeom>
        <a:gradFill rotWithShape="0">
          <a:gsLst>
            <a:gs pos="0">
              <a:srgbClr val="63A537">
                <a:hueOff val="0"/>
                <a:satOff val="0"/>
                <a:lumOff val="0"/>
                <a:alphaOff val="0"/>
              </a:srgbClr>
            </a:gs>
            <a:gs pos="100000">
              <a:srgbClr val="63A537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rgb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1200" b="1" kern="1200" dirty="0">
              <a:solidFill>
                <a:sysClr val="windowText" lastClr="000000"/>
              </a:solidFill>
              <a:latin typeface="+mn-lt"/>
              <a:ea typeface="+mn-ea"/>
              <a:cs typeface="!F Doha" panose="020B0800040000020004" pitchFamily="34" charset="-78"/>
            </a:rPr>
            <a:t>التعاون</a:t>
          </a:r>
          <a:endParaRPr lang="ar-BH" sz="1100" b="1" kern="1200" dirty="0">
            <a:solidFill>
              <a:sysClr val="windowText" lastClr="000000"/>
            </a:solidFill>
            <a:latin typeface="+mn-lt"/>
            <a:ea typeface="+mn-ea"/>
            <a:cs typeface="!F Doha" panose="020B0800040000020004" pitchFamily="34" charset="-78"/>
          </a:endParaRPr>
        </a:p>
      </dsp:txBody>
      <dsp:txXfrm>
        <a:off x="3595371" y="51081"/>
        <a:ext cx="462957" cy="3086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C97662B3-2BFB-4278-9992-824C646F5AA5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650A21B1-A860-4FE9-9EBC-43B0B24F18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899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7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AC9E4D4-8F24-4D63-85C9-AA407252CA66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33BA152-0442-4619-B1CA-84733B771F1D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6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6550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E4D4-8F24-4D63-85C9-AA407252CA66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A152-0442-4619-B1CA-84733B771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038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743075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1" y="762000"/>
            <a:ext cx="5572125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E4D4-8F24-4D63-85C9-AA407252CA66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A152-0442-4619-B1CA-84733B771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956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0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7738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27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7023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2616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497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46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316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E4D4-8F24-4D63-85C9-AA407252CA66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A152-0442-4619-B1CA-84733B771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068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2572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7289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551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64149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694376"/>
            <a:ext cx="6858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E93B3-3573-47F4-9EE3-E4CC727FF294}" type="datetimeFigureOut">
              <a:rPr lang="en-GB" smtClean="0"/>
              <a:t>21/05/2022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2F265-28D8-4E85-B453-8CB80111C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36008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E93B3-3573-47F4-9EE3-E4CC727FF294}" type="datetimeFigureOut">
              <a:rPr lang="en-GB" smtClean="0"/>
              <a:t>21/05/2022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2F265-28D8-4E85-B453-8CB80111C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9848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64149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693675"/>
            <a:ext cx="6858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E93B3-3573-47F4-9EE3-E4CC727FF294}" type="datetimeFigureOut">
              <a:rPr lang="en-GB" smtClean="0"/>
              <a:t>21/05/2022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2F265-28D8-4E85-B453-8CB80111C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0757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E93B3-3573-47F4-9EE3-E4CC727FF294}" type="datetimeFigureOut">
              <a:rPr lang="en-GB" smtClean="0"/>
              <a:t>21/05/2022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2F265-28D8-4E85-B453-8CB80111C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64660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/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E93B3-3573-47F4-9EE3-E4CC727FF294}" type="datetimeFigureOut">
              <a:rPr lang="en-GB" smtClean="0"/>
              <a:t>21/05/2022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2F265-28D8-4E85-B453-8CB80111C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6484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E93B3-3573-47F4-9EE3-E4CC727FF294}" type="datetimeFigureOut">
              <a:rPr lang="en-GB" smtClean="0"/>
              <a:t>21/05/2022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2F265-28D8-4E85-B453-8CB80111C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74360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E93B3-3573-47F4-9EE3-E4CC727FF294}" type="datetimeFigureOut">
              <a:rPr lang="en-GB" smtClean="0"/>
              <a:t>21/05/2022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2F265-28D8-4E85-B453-8CB80111C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573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E4D4-8F24-4D63-85C9-AA407252CA66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A152-0442-4619-B1CA-84733B771F1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1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7952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E93B3-3573-47F4-9EE3-E4CC727FF294}" type="datetimeFigureOut">
              <a:rPr lang="en-GB" smtClean="0"/>
              <a:t>21/05/2022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2F265-28D8-4E85-B453-8CB80111C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42560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E93B3-3573-47F4-9EE3-E4CC727FF294}" type="datetimeFigureOut">
              <a:rPr lang="en-GB" smtClean="0"/>
              <a:t>21/05/2022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2F265-28D8-4E85-B453-8CB80111C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6779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E93B3-3573-47F4-9EE3-E4CC727FF294}" type="datetimeFigureOut">
              <a:rPr lang="en-GB" smtClean="0"/>
              <a:t>21/05/2022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2F265-28D8-4E85-B453-8CB80111C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015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E93B3-3573-47F4-9EE3-E4CC727FF294}" type="datetimeFigureOut">
              <a:rPr lang="en-GB" smtClean="0"/>
              <a:t>21/05/2022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2F265-28D8-4E85-B453-8CB80111C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90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E93B3-3573-47F4-9EE3-E4CC727FF294}" type="datetimeFigureOut">
              <a:rPr lang="en-GB" smtClean="0"/>
              <a:t>21/05/2022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2F265-28D8-4E85-B453-8CB80111CA87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764943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E93B3-3573-47F4-9EE3-E4CC727FF294}" type="datetimeFigureOut">
              <a:rPr lang="en-GB" smtClean="0"/>
              <a:t>21/05/2022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2F265-28D8-4E85-B453-8CB80111C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6540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E93B3-3573-47F4-9EE3-E4CC727FF294}" type="datetimeFigureOut">
              <a:rPr lang="en-GB" smtClean="0"/>
              <a:t>21/05/2022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2F265-28D8-4E85-B453-8CB80111C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83243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E93B3-3573-47F4-9EE3-E4CC727FF294}" type="datetimeFigureOut">
              <a:rPr lang="en-GB" smtClean="0"/>
              <a:t>21/05/2022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2F265-28D8-4E85-B453-8CB80111C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8939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E93B3-3573-47F4-9EE3-E4CC727FF294}" type="datetimeFigureOut">
              <a:rPr lang="en-GB" smtClean="0"/>
              <a:t>21/05/2022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2F265-28D8-4E85-B453-8CB80111C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02965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E93B3-3573-47F4-9EE3-E4CC727FF294}" type="datetimeFigureOut">
              <a:rPr lang="en-GB" smtClean="0"/>
              <a:t>21/05/2022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2F265-28D8-4E85-B453-8CB80111C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25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E4D4-8F24-4D63-85C9-AA407252CA66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A152-0442-4619-B1CA-84733B771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9145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7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AC9E4D4-8F24-4D63-85C9-AA407252CA66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33BA152-0442-4619-B1CA-84733B771F1D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6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50809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E4D4-8F24-4D63-85C9-AA407252CA66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A152-0442-4619-B1CA-84733B771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161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E4D4-8F24-4D63-85C9-AA407252CA66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A152-0442-4619-B1CA-84733B771F1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1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5351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E4D4-8F24-4D63-85C9-AA407252CA66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A152-0442-4619-B1CA-84733B771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9493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E4D4-8F24-4D63-85C9-AA407252CA66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A152-0442-4619-B1CA-84733B771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3920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E4D4-8F24-4D63-85C9-AA407252CA66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A152-0442-4619-B1CA-84733B771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947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E4D4-8F24-4D63-85C9-AA407252CA66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A152-0442-4619-B1CA-84733B771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8199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5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E4D4-8F24-4D63-85C9-AA407252CA66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A152-0442-4619-B1CA-84733B771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217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8" y="1069849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E4D4-8F24-4D63-85C9-AA407252CA66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A152-0442-4619-B1CA-84733B771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4383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E4D4-8F24-4D63-85C9-AA407252CA66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A152-0442-4619-B1CA-84733B771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286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E4D4-8F24-4D63-85C9-AA407252CA66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A152-0442-4619-B1CA-84733B771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939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743075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1" y="762000"/>
            <a:ext cx="5572125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E4D4-8F24-4D63-85C9-AA407252CA66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A152-0442-4619-B1CA-84733B771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3837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32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E4D4-8F24-4D63-85C9-AA407252CA66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A152-0442-4619-B1CA-84733B771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106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E4D4-8F24-4D63-85C9-AA407252CA66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A152-0442-4619-B1CA-84733B771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1090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5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E4D4-8F24-4D63-85C9-AA407252CA66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A152-0442-4619-B1CA-84733B771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182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8" y="1069849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E4D4-8F24-4D63-85C9-AA407252CA66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A152-0442-4619-B1CA-84733B771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052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2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8" y="6223831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1AC9E4D4-8F24-4D63-85C9-AA407252CA66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2" y="6223831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9" y="6223831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833BA152-0442-4619-B1CA-84733B771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818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625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xStyles>
    <p:titleStyle>
      <a:lvl1pPr algn="l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3DCE93B3-3573-47F4-9EE3-E4CC727FF294}" type="datetimeFigureOut">
              <a:rPr lang="en-GB" smtClean="0"/>
              <a:t>21/05/2022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F2D2F265-28D8-4E85-B453-8CB80111CA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9017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  <p:sldLayoutId id="2147483850" r:id="rId13"/>
    <p:sldLayoutId id="2147483851" r:id="rId14"/>
    <p:sldLayoutId id="2147483852" r:id="rId15"/>
    <p:sldLayoutId id="2147483853" r:id="rId16"/>
    <p:sldLayoutId id="2147483854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5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2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8" y="6223831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1AC9E4D4-8F24-4D63-85C9-AA407252CA66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2" y="6223831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9" y="6223831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833BA152-0442-4619-B1CA-84733B771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5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hyperlink" Target="https://mssherbin.wordpress.com/2016/06/22/network-learning-project-plan/" TargetMode="External"/><Relationship Id="rId18" Type="http://schemas.openxmlformats.org/officeDocument/2006/relationships/image" Target="../media/image11.png"/><Relationship Id="rId26" Type="http://schemas.openxmlformats.org/officeDocument/2006/relationships/hyperlink" Target="https://pixabay.com/vectors/flags-bunting-swag-pink-purple-306340/" TargetMode="External"/><Relationship Id="rId39" Type="http://schemas.openxmlformats.org/officeDocument/2006/relationships/image" Target="../media/image22.png"/><Relationship Id="rId21" Type="http://schemas.openxmlformats.org/officeDocument/2006/relationships/image" Target="../media/image13.png"/><Relationship Id="rId34" Type="http://schemas.openxmlformats.org/officeDocument/2006/relationships/hyperlink" Target="https://www.maxpixel.net/Transparent-Transparent-Background-Flowerpot-Fake-1096410" TargetMode="External"/><Relationship Id="rId42" Type="http://schemas.openxmlformats.org/officeDocument/2006/relationships/image" Target="../media/image24.png"/><Relationship Id="rId47" Type="http://schemas.microsoft.com/office/2007/relationships/diagramDrawing" Target="../diagrams/drawing1.xml"/><Relationship Id="rId7" Type="http://schemas.openxmlformats.org/officeDocument/2006/relationships/hyperlink" Target="https://makiskan.deviantart.com/art/Hanging-pot-665872392" TargetMode="External"/><Relationship Id="rId2" Type="http://schemas.openxmlformats.org/officeDocument/2006/relationships/image" Target="../media/image3.jpg"/><Relationship Id="rId16" Type="http://schemas.openxmlformats.org/officeDocument/2006/relationships/image" Target="../media/image10.png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carpet-png" TargetMode="External"/><Relationship Id="rId24" Type="http://schemas.openxmlformats.org/officeDocument/2006/relationships/hyperlink" Target="http://www.pngall.com/television-png" TargetMode="External"/><Relationship Id="rId32" Type="http://schemas.openxmlformats.org/officeDocument/2006/relationships/hyperlink" Target="http://www.pngall.com/lamp-png" TargetMode="External"/><Relationship Id="rId37" Type="http://schemas.microsoft.com/office/2007/relationships/hdphoto" Target="../media/hdphoto1.wdp"/><Relationship Id="rId40" Type="http://schemas.openxmlformats.org/officeDocument/2006/relationships/hyperlink" Target="http://www.pngall.com/note-png" TargetMode="External"/><Relationship Id="rId45" Type="http://schemas.openxmlformats.org/officeDocument/2006/relationships/diagramQuickStyle" Target="../diagrams/quickStyle1.xml"/><Relationship Id="rId5" Type="http://schemas.openxmlformats.org/officeDocument/2006/relationships/hyperlink" Target="https://pixabay.com/en/chalkboard-blackboard-learning-152414/" TargetMode="External"/><Relationship Id="rId15" Type="http://schemas.openxmlformats.org/officeDocument/2006/relationships/hyperlink" Target="https://commons.wikimedia.org/wiki/File:Icons8_flat_alarm_clock.svg" TargetMode="External"/><Relationship Id="rId23" Type="http://schemas.openxmlformats.org/officeDocument/2006/relationships/image" Target="../media/image14.png"/><Relationship Id="rId28" Type="http://schemas.openxmlformats.org/officeDocument/2006/relationships/hyperlink" Target="http://www.pngall.com/wood-png" TargetMode="External"/><Relationship Id="rId36" Type="http://schemas.openxmlformats.org/officeDocument/2006/relationships/image" Target="../media/image21.png"/><Relationship Id="rId10" Type="http://schemas.openxmlformats.org/officeDocument/2006/relationships/image" Target="../media/image7.png"/><Relationship Id="rId19" Type="http://schemas.openxmlformats.org/officeDocument/2006/relationships/hyperlink" Target="http://www.pngall.com/books-png" TargetMode="External"/><Relationship Id="rId31" Type="http://schemas.openxmlformats.org/officeDocument/2006/relationships/image" Target="../media/image18.png"/><Relationship Id="rId44" Type="http://schemas.openxmlformats.org/officeDocument/2006/relationships/diagramLayout" Target="../diagrams/layout1.xml"/><Relationship Id="rId4" Type="http://schemas.openxmlformats.org/officeDocument/2006/relationships/image" Target="../media/image4.png"/><Relationship Id="rId9" Type="http://schemas.openxmlformats.org/officeDocument/2006/relationships/hyperlink" Target="http://www.pngall.com/clock-png" TargetMode="External"/><Relationship Id="rId14" Type="http://schemas.openxmlformats.org/officeDocument/2006/relationships/image" Target="../media/image9.png"/><Relationship Id="rId22" Type="http://schemas.openxmlformats.org/officeDocument/2006/relationships/hyperlink" Target="https://pixabay.com/en/clipboard-paper-holder-notepad-23638/" TargetMode="External"/><Relationship Id="rId27" Type="http://schemas.openxmlformats.org/officeDocument/2006/relationships/image" Target="../media/image16.png"/><Relationship Id="rId30" Type="http://schemas.openxmlformats.org/officeDocument/2006/relationships/hyperlink" Target="https://pixabay.com/en/lantern-lamp-light-lighting-1219638/" TargetMode="External"/><Relationship Id="rId35" Type="http://schemas.openxmlformats.org/officeDocument/2006/relationships/image" Target="../media/image20.png"/><Relationship Id="rId43" Type="http://schemas.openxmlformats.org/officeDocument/2006/relationships/diagramData" Target="../diagrams/data1.xml"/><Relationship Id="rId48" Type="http://schemas.openxmlformats.org/officeDocument/2006/relationships/image" Target="../media/image25.png"/><Relationship Id="rId8" Type="http://schemas.openxmlformats.org/officeDocument/2006/relationships/image" Target="../media/image6.png"/><Relationship Id="rId3" Type="http://schemas.openxmlformats.org/officeDocument/2006/relationships/hyperlink" Target="https://pixabay.com/en/the-interior-of-the-boards-wall-254577/" TargetMode="External"/><Relationship Id="rId12" Type="http://schemas.openxmlformats.org/officeDocument/2006/relationships/image" Target="../media/image8.png"/><Relationship Id="rId17" Type="http://schemas.openxmlformats.org/officeDocument/2006/relationships/hyperlink" Target="https://pixabay.com/no/art-design-tegne-tegning-maling-1295629/" TargetMode="External"/><Relationship Id="rId25" Type="http://schemas.openxmlformats.org/officeDocument/2006/relationships/image" Target="../media/image15.png"/><Relationship Id="rId33" Type="http://schemas.openxmlformats.org/officeDocument/2006/relationships/image" Target="../media/image19.png"/><Relationship Id="rId38" Type="http://schemas.openxmlformats.org/officeDocument/2006/relationships/hyperlink" Target="https://pixabay.com/en/pin-insert-wall-nail-1332797/" TargetMode="External"/><Relationship Id="rId46" Type="http://schemas.openxmlformats.org/officeDocument/2006/relationships/diagramColors" Target="../diagrams/colors1.xml"/><Relationship Id="rId20" Type="http://schemas.openxmlformats.org/officeDocument/2006/relationships/image" Target="../media/image12.png"/><Relationship Id="rId4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eg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7BE1FE-1CB4-4A26-A51A-C92D7A654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5790" y="-1"/>
            <a:ext cx="914399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D9D36C-504C-48FD-8FDF-AAA8BBEC73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783679" y="1054101"/>
            <a:ext cx="4686458" cy="369709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0BFC0C-0135-450B-A6A2-FA0D496450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0" y="857250"/>
            <a:ext cx="881779" cy="106597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5290F7-4E78-41D0-BD27-B3F8257515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22144" y="1024708"/>
            <a:ext cx="731056" cy="73105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A4DFA16-4F26-4A2D-AE5B-ED5F48A80C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283265" y="4841070"/>
            <a:ext cx="7225746" cy="1107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1A7C219-04C5-44E2-BD3A-795C52BBA9C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-5790" y="3972081"/>
            <a:ext cx="1654548" cy="209575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D1CE279-A17B-4663-8DC8-44F97E21E70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888061" y="3570632"/>
            <a:ext cx="568907" cy="56890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FF72ADB-5B6A-4BD8-BC0F-C776D448496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353804" y="3550612"/>
            <a:ext cx="506331" cy="56890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EE2F361-2546-46B4-9867-34AF8623A6A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 rot="20741497">
            <a:off x="313211" y="5200379"/>
            <a:ext cx="1167468" cy="38888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74013CE-4325-4768-9466-781752338D6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 rot="20741497">
            <a:off x="298045" y="4761215"/>
            <a:ext cx="1167468" cy="38888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182F526-15E3-4122-86E3-AA374DFC5F9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 rot="21172183">
            <a:off x="319856" y="4471437"/>
            <a:ext cx="1167468" cy="29711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525D979-312A-41AE-9A89-48FAA32FC29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 rot="21172183">
            <a:off x="341668" y="4181659"/>
            <a:ext cx="1167468" cy="29711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6256C33-E56B-49DD-8A8A-9C17115BBEF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192786" y="1809469"/>
            <a:ext cx="1455972" cy="154008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155F737-F340-4E24-BCA6-8FDBD9FD10E5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>
            <a:off x="6208118" y="1032749"/>
            <a:ext cx="2932044" cy="219903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EEC878E-7840-45E4-9982-5BA7E4111CF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tretch>
            <a:fillRect/>
          </a:stretch>
        </p:blipFill>
        <p:spPr>
          <a:xfrm>
            <a:off x="5966993" y="567174"/>
            <a:ext cx="3272565" cy="93115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AD05BF7-7CA7-4C83-BFE1-ECD77C3C5C8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tretch>
            <a:fillRect/>
          </a:stretch>
        </p:blipFill>
        <p:spPr>
          <a:xfrm>
            <a:off x="1883467" y="731864"/>
            <a:ext cx="4206737" cy="76174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2DEE790-2561-499F-94DD-466F700B9A22}"/>
              </a:ext>
            </a:extLst>
          </p:cNvPr>
          <p:cNvSpPr txBox="1"/>
          <p:nvPr/>
        </p:nvSpPr>
        <p:spPr>
          <a:xfrm>
            <a:off x="2424525" y="2013830"/>
            <a:ext cx="3261043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endParaRPr lang="ar-SA" b="1" dirty="0">
              <a:solidFill>
                <a:prstClr val="white"/>
              </a:solidFill>
              <a:latin typeface="Colored Crayons" panose="02000500000000000000" pitchFamily="2" charset="0"/>
              <a:cs typeface="Afsaneh Font" panose="02000700000000000000" pitchFamily="2" charset="-78"/>
            </a:endParaRPr>
          </a:p>
          <a:p>
            <a:pPr algn="ctr" defTabSz="342900">
              <a:defRPr/>
            </a:pPr>
            <a:r>
              <a:rPr lang="ar-SA" sz="4050" b="1" dirty="0">
                <a:solidFill>
                  <a:prstClr val="white"/>
                </a:solidFill>
                <a:latin typeface="Colored Crayons" panose="02000500000000000000" pitchFamily="2" charset="0"/>
                <a:cs typeface="Afsaneh Font" panose="02000700000000000000" pitchFamily="2" charset="-78"/>
              </a:rPr>
              <a:t>المفعول لأجله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D18512-1033-4E1D-BEF5-3D014DB32060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8"/>
              </a:ext>
            </a:extLst>
          </a:blip>
          <a:srcRect b="13775"/>
          <a:stretch/>
        </p:blipFill>
        <p:spPr>
          <a:xfrm>
            <a:off x="6637939" y="1413556"/>
            <a:ext cx="1070801" cy="6624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E5D609D-6406-4BBE-B488-A8B60424412A}"/>
              </a:ext>
            </a:extLst>
          </p:cNvPr>
          <p:cNvSpPr txBox="1"/>
          <p:nvPr/>
        </p:nvSpPr>
        <p:spPr>
          <a:xfrm>
            <a:off x="6624516" y="1579899"/>
            <a:ext cx="116848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ar-EG" sz="1350" b="1" dirty="0">
                <a:solidFill>
                  <a:prstClr val="white"/>
                </a:solidFill>
                <a:latin typeface="Corbel" panose="020B0503020204020204"/>
                <a:cs typeface="Tahoma" panose="020B0604030504040204" pitchFamily="34" charset="0"/>
              </a:rPr>
              <a:t>الأستاذ:</a:t>
            </a:r>
          </a:p>
          <a:p>
            <a:pPr defTabSz="342900">
              <a:defRPr/>
            </a:pPr>
            <a:r>
              <a:rPr lang="ar-SA" sz="1350" b="1" dirty="0">
                <a:solidFill>
                  <a:prstClr val="white"/>
                </a:solidFill>
                <a:latin typeface="Corbel" panose="020B0503020204020204"/>
                <a:cs typeface="Tahoma" panose="020B0604030504040204" pitchFamily="34" charset="0"/>
              </a:rPr>
              <a:t>إيهاب عدنان</a:t>
            </a:r>
            <a:endParaRPr lang="en-GB" sz="1350" b="1" dirty="0">
              <a:solidFill>
                <a:prstClr val="white"/>
              </a:solidFill>
              <a:latin typeface="Corbel" panose="020B050302020402020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DF7B567-B079-487B-B4C0-990636286313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0"/>
              </a:ext>
            </a:extLst>
          </a:blip>
          <a:stretch>
            <a:fillRect/>
          </a:stretch>
        </p:blipFill>
        <p:spPr>
          <a:xfrm>
            <a:off x="8047195" y="2808946"/>
            <a:ext cx="1376963" cy="20536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1E647F0-4A50-4B74-B915-680F260622FC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2"/>
              </a:ext>
            </a:extLst>
          </a:blip>
          <a:stretch>
            <a:fillRect/>
          </a:stretch>
        </p:blipFill>
        <p:spPr>
          <a:xfrm>
            <a:off x="5084072" y="1182401"/>
            <a:ext cx="1616545" cy="129562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65AA33F-2641-4324-A7B1-FA6EB208C692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2"/>
              </a:ext>
            </a:extLst>
          </a:blip>
          <a:stretch>
            <a:fillRect/>
          </a:stretch>
        </p:blipFill>
        <p:spPr>
          <a:xfrm>
            <a:off x="1233894" y="940161"/>
            <a:ext cx="1616545" cy="129562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8E975CB-1A1D-4238-8D59-793F03201056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4"/>
              </a:ext>
            </a:extLst>
          </a:blip>
          <a:stretch>
            <a:fillRect/>
          </a:stretch>
        </p:blipFill>
        <p:spPr>
          <a:xfrm>
            <a:off x="1507040" y="4197280"/>
            <a:ext cx="513515" cy="86486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EC5F41B-E732-4CA7-9F4E-0ED4DE03139C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4"/>
              </a:ext>
            </a:extLst>
          </a:blip>
          <a:stretch>
            <a:fillRect/>
          </a:stretch>
        </p:blipFill>
        <p:spPr>
          <a:xfrm>
            <a:off x="8775515" y="4045014"/>
            <a:ext cx="444115" cy="86486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3A68CC0-5354-458A-AC2C-E5B04162B4A8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8"/>
              </a:ext>
            </a:extLst>
          </a:blip>
          <a:srcRect t="65892" r="76299"/>
          <a:stretch/>
        </p:blipFill>
        <p:spPr>
          <a:xfrm>
            <a:off x="7077369" y="1201804"/>
            <a:ext cx="289062" cy="30941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D377F46-94CC-449B-8199-24F9B00D0F58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0"/>
              </a:ext>
            </a:extLst>
          </a:blip>
          <a:stretch>
            <a:fillRect/>
          </a:stretch>
        </p:blipFill>
        <p:spPr>
          <a:xfrm>
            <a:off x="7585181" y="1248903"/>
            <a:ext cx="1565043" cy="1028086"/>
          </a:xfrm>
          <a:prstGeom prst="rect">
            <a:avLst/>
          </a:prstGeom>
        </p:spPr>
      </p:pic>
      <p:sp>
        <p:nvSpPr>
          <p:cNvPr id="49" name="TextBox 48">
            <a:hlinkClick r:id="" action="ppaction://noaction"/>
            <a:extLst>
              <a:ext uri="{FF2B5EF4-FFF2-40B4-BE49-F238E27FC236}">
                <a16:creationId xmlns:a16="http://schemas.microsoft.com/office/drawing/2014/main" id="{E2572DBF-63BD-419F-AE7C-2CCECAD51325}"/>
              </a:ext>
            </a:extLst>
          </p:cNvPr>
          <p:cNvSpPr txBox="1"/>
          <p:nvPr/>
        </p:nvSpPr>
        <p:spPr>
          <a:xfrm>
            <a:off x="7877253" y="1553215"/>
            <a:ext cx="107396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endParaRPr lang="en-GB" sz="1350" b="1" dirty="0">
              <a:solidFill>
                <a:prstClr val="black"/>
              </a:solidFill>
              <a:latin typeface="Corbel" panose="020B0503020204020204"/>
            </a:endParaRPr>
          </a:p>
        </p:txBody>
      </p:sp>
      <p:pic>
        <p:nvPicPr>
          <p:cNvPr id="46" name="Google Shape;84;p1">
            <a:extLst>
              <a:ext uri="{FF2B5EF4-FFF2-40B4-BE49-F238E27FC236}">
                <a16:creationId xmlns:a16="http://schemas.microsoft.com/office/drawing/2014/main" id="{47A0E60E-C73C-49FD-8E72-DB12DC4DADAF}"/>
              </a:ext>
            </a:extLst>
          </p:cNvPr>
          <p:cNvPicPr preferRelativeResize="0"/>
          <p:nvPr/>
        </p:nvPicPr>
        <p:blipFill rotWithShape="1">
          <a:blip r:embed="rId41">
            <a:alphaModFix/>
          </a:blip>
          <a:srcRect b="42351"/>
          <a:stretch/>
        </p:blipFill>
        <p:spPr>
          <a:xfrm>
            <a:off x="3162061" y="976286"/>
            <a:ext cx="1649549" cy="2875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8" name="Google Shape;105;p13">
            <a:extLst>
              <a:ext uri="{FF2B5EF4-FFF2-40B4-BE49-F238E27FC236}">
                <a16:creationId xmlns:a16="http://schemas.microsoft.com/office/drawing/2014/main" id="{4016BE21-9E14-414A-AFBB-4F2E91F73B55}"/>
              </a:ext>
            </a:extLst>
          </p:cNvPr>
          <p:cNvPicPr preferRelativeResize="0"/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2278350" y="940161"/>
            <a:ext cx="409003" cy="40404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9" name="Diagram 29">
            <a:extLst>
              <a:ext uri="{FF2B5EF4-FFF2-40B4-BE49-F238E27FC236}">
                <a16:creationId xmlns:a16="http://schemas.microsoft.com/office/drawing/2014/main" id="{7063A2AD-E5F1-4516-A9AC-EA6EBFDA71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0761950"/>
              </p:ext>
            </p:extLst>
          </p:nvPr>
        </p:nvGraphicFramePr>
        <p:xfrm>
          <a:off x="1825663" y="1341637"/>
          <a:ext cx="4213942" cy="410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3" r:lo="rId44" r:qs="rId45" r:cs="rId46"/>
          </a:graphicData>
        </a:graphic>
      </p:graphicFrame>
      <p:pic>
        <p:nvPicPr>
          <p:cNvPr id="6" name="صورة 5">
            <a:extLst>
              <a:ext uri="{FF2B5EF4-FFF2-40B4-BE49-F238E27FC236}">
                <a16:creationId xmlns:a16="http://schemas.microsoft.com/office/drawing/2014/main" id="{A3EF7641-BE65-4CF9-9F1E-66F9C6378A6C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6822160" y="6038447"/>
            <a:ext cx="2129054" cy="70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611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سهم رماية في مركز لوحة الأسهم">
            <a:extLst>
              <a:ext uri="{FF2B5EF4-FFF2-40B4-BE49-F238E27FC236}">
                <a16:creationId xmlns:a16="http://schemas.microsoft.com/office/drawing/2014/main" id="{0CEF5E40-43B2-49F7-B044-0522233DA6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8724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C6FFC3F-B80E-4629-BC63-F1F9933D5B3B}"/>
              </a:ext>
            </a:extLst>
          </p:cNvPr>
          <p:cNvSpPr/>
          <p:nvPr/>
        </p:nvSpPr>
        <p:spPr>
          <a:xfrm>
            <a:off x="293614" y="3550674"/>
            <a:ext cx="8611496" cy="1476984"/>
          </a:xfrm>
          <a:prstGeom prst="rect">
            <a:avLst/>
          </a:prstGeom>
          <a:solidFill>
            <a:srgbClr val="FFFFCC"/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altLang="ar-BH" sz="3200" b="1" i="0" u="none" strike="noStrike" kern="1200" cap="none" spc="0" normalizeH="0" baseline="0" noProof="0" dirty="0">
                <a:ln>
                  <a:noFill/>
                </a:ln>
                <a:solidFill>
                  <a:srgbClr val="51C3F9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أن يتذكر التّلميذُ مفهومَ المفعولِ لأجلهِ وعلامة إعرابه.</a:t>
            </a:r>
          </a:p>
        </p:txBody>
      </p:sp>
      <p:sp>
        <p:nvSpPr>
          <p:cNvPr id="3" name="Rectangle 2"/>
          <p:cNvSpPr/>
          <p:nvPr/>
        </p:nvSpPr>
        <p:spPr>
          <a:xfrm>
            <a:off x="3697359" y="702759"/>
            <a:ext cx="2470898" cy="6899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3600" b="1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</a:t>
            </a: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هْدفُ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90F65A-3747-422C-B384-DBF3900BD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976" y="227233"/>
            <a:ext cx="1234637" cy="951051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5A79C4FF-B3CB-4B7F-AE63-6FFD5142F7E0}"/>
              </a:ext>
            </a:extLst>
          </p:cNvPr>
          <p:cNvSpPr/>
          <p:nvPr/>
        </p:nvSpPr>
        <p:spPr>
          <a:xfrm>
            <a:off x="121942" y="139243"/>
            <a:ext cx="3575417" cy="4206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</a:rPr>
              <a:t>المفعول  لأجله</a:t>
            </a:r>
          </a:p>
        </p:txBody>
      </p:sp>
    </p:spTree>
    <p:extLst>
      <p:ext uri="{BB962C8B-B14F-4D97-AF65-F5344CB8AC3E}">
        <p14:creationId xmlns:p14="http://schemas.microsoft.com/office/powerpoint/2010/main" val="389494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 descr="إغلاق صفحات كتاب مفتوح في استوديو ساطع">
            <a:extLst>
              <a:ext uri="{FF2B5EF4-FFF2-40B4-BE49-F238E27FC236}">
                <a16:creationId xmlns:a16="http://schemas.microsoft.com/office/drawing/2014/main" id="{92F32B94-C571-4FDE-A143-6D290E5732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عنوان 1">
            <a:extLst>
              <a:ext uri="{FF2B5EF4-FFF2-40B4-BE49-F238E27FC236}">
                <a16:creationId xmlns:a16="http://schemas.microsoft.com/office/drawing/2014/main" id="{C8317E62-BDBF-43B7-ACCF-D5BC9BDDB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6564" y="1031983"/>
            <a:ext cx="4980709" cy="629684"/>
          </a:xfrm>
        </p:spPr>
        <p:txBody>
          <a:bodyPr>
            <a:noAutofit/>
          </a:bodyPr>
          <a:lstStyle/>
          <a:p>
            <a:pPr algn="ctr" rtl="1"/>
            <a:r>
              <a:rPr lang="ar-BH" sz="3000" b="1" dirty="0">
                <a:solidFill>
                  <a:schemeClr val="accent1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أقْرَأُ </a:t>
            </a:r>
            <a:r>
              <a:rPr lang="ar-SA" sz="3000" b="1" dirty="0">
                <a:solidFill>
                  <a:schemeClr val="accent1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الـمِثَالَينِ</a:t>
            </a:r>
            <a:r>
              <a:rPr lang="ar-BH" sz="3000" b="1" dirty="0">
                <a:solidFill>
                  <a:schemeClr val="accent1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sz="3000" b="1" dirty="0">
                <a:solidFill>
                  <a:schemeClr val="accent1">
                    <a:lumMod val="7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وَأُلَاحِظُ الكَلِمَتَيْنِ الـمُلَوَّنَتَيْنِ.</a:t>
            </a:r>
            <a:endParaRPr lang="en-US" sz="3000" b="1" dirty="0">
              <a:solidFill>
                <a:schemeClr val="accent1">
                  <a:lumMod val="75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D8A2EA4-E80F-4C35-88C4-5FB5E33F85D3}"/>
              </a:ext>
            </a:extLst>
          </p:cNvPr>
          <p:cNvSpPr txBox="1">
            <a:spLocks/>
          </p:cNvSpPr>
          <p:nvPr/>
        </p:nvSpPr>
        <p:spPr>
          <a:xfrm>
            <a:off x="7574688" y="898582"/>
            <a:ext cx="1285586" cy="68244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68580" tIns="34290" rIns="68580" bIns="34290" rtlCol="0" anchor="t">
            <a:normAutofit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 defTabSz="342900">
              <a:defRPr/>
            </a:pPr>
            <a:r>
              <a:rPr lang="ar-BH" sz="3000" b="1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</a:t>
            </a:r>
            <a:r>
              <a:rPr lang="ar-SA" sz="3000" b="1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BH" sz="3000" b="1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</a:t>
            </a:r>
            <a:r>
              <a:rPr lang="ar-SA" sz="3000" b="1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BH" sz="3000" b="1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</a:t>
            </a:r>
            <a:r>
              <a:rPr lang="ar-SA" sz="3000" b="1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BH" sz="3000" b="1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</a:t>
            </a:r>
            <a:r>
              <a:rPr lang="ar-SA" sz="3000" b="1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r>
              <a:rPr lang="ar-BH" sz="3000" b="1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</a:t>
            </a:r>
            <a:r>
              <a:rPr lang="ar-SA" sz="3000" b="1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endParaRPr lang="en-GB" sz="3000" b="1" dirty="0">
              <a:solidFill>
                <a:prstClr val="white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عنوان 1">
            <a:extLst>
              <a:ext uri="{FF2B5EF4-FFF2-40B4-BE49-F238E27FC236}">
                <a16:creationId xmlns:a16="http://schemas.microsoft.com/office/drawing/2014/main" id="{C8317E62-BDBF-43B7-ACCF-D5BC9BDDBC2C}"/>
              </a:ext>
            </a:extLst>
          </p:cNvPr>
          <p:cNvSpPr txBox="1">
            <a:spLocks/>
          </p:cNvSpPr>
          <p:nvPr/>
        </p:nvSpPr>
        <p:spPr>
          <a:xfrm>
            <a:off x="277755" y="1537411"/>
            <a:ext cx="7939726" cy="131420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28625" indent="-428625" algn="r" defTabSz="685800">
              <a:lnSpc>
                <a:spcPct val="150000"/>
              </a:lnSpc>
              <a:buFontTx/>
              <a:buChar char="-"/>
              <a:defRPr/>
            </a:pPr>
            <a:r>
              <a:rPr lang="ar-SA" sz="27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استَبْسَلَ الأبطَالُ </a:t>
            </a:r>
            <a:r>
              <a:rPr lang="ar-SA" sz="27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دِفَاعاً  </a:t>
            </a:r>
            <a:r>
              <a:rPr lang="ar-SA" sz="27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عنْ وطنِهم .</a:t>
            </a:r>
            <a:endParaRPr lang="en-US" sz="27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428625" indent="-428625" algn="r" defTabSz="685800">
              <a:lnSpc>
                <a:spcPct val="150000"/>
              </a:lnSpc>
              <a:buFontTx/>
              <a:buChar char="-"/>
              <a:defRPr/>
            </a:pPr>
            <a:r>
              <a:rPr lang="ar-BH" sz="27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يجتَهِدُ زيدٌ </a:t>
            </a:r>
            <a:r>
              <a:rPr lang="ar-SA" sz="27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طَلَبًا </a:t>
            </a:r>
            <a:r>
              <a:rPr lang="ar-SA" sz="2700" b="1" dirty="0" err="1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لِل</a:t>
            </a:r>
            <a:r>
              <a:rPr lang="ar-BH" sz="27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نّجاحِ .                              </a:t>
            </a:r>
            <a:endParaRPr lang="en-US" sz="27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عنوان 1">
            <a:extLst>
              <a:ext uri="{FF2B5EF4-FFF2-40B4-BE49-F238E27FC236}">
                <a16:creationId xmlns:a16="http://schemas.microsoft.com/office/drawing/2014/main" id="{03E02D07-19E7-452E-B819-7371B17D4753}"/>
              </a:ext>
            </a:extLst>
          </p:cNvPr>
          <p:cNvSpPr txBox="1">
            <a:spLocks/>
          </p:cNvSpPr>
          <p:nvPr/>
        </p:nvSpPr>
        <p:spPr>
          <a:xfrm>
            <a:off x="7446534" y="2727356"/>
            <a:ext cx="1627909" cy="62968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defRPr/>
            </a:pPr>
            <a:r>
              <a:rPr lang="ar-SA" sz="3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أُلَاحِظُ أَنَّ:</a:t>
            </a:r>
            <a:endParaRPr lang="en-US" sz="30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عنوان 1">
            <a:extLst>
              <a:ext uri="{FF2B5EF4-FFF2-40B4-BE49-F238E27FC236}">
                <a16:creationId xmlns:a16="http://schemas.microsoft.com/office/drawing/2014/main" id="{9262AE4F-3986-4297-9698-4FDCF327A888}"/>
              </a:ext>
            </a:extLst>
          </p:cNvPr>
          <p:cNvSpPr txBox="1">
            <a:spLocks/>
          </p:cNvSpPr>
          <p:nvPr/>
        </p:nvSpPr>
        <p:spPr>
          <a:xfrm>
            <a:off x="443346" y="3042198"/>
            <a:ext cx="8631097" cy="335860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685800" rtl="0">
              <a:lnSpc>
                <a:spcPct val="150000"/>
              </a:lnSpc>
              <a:spcBef>
                <a:spcPts val="0"/>
              </a:spcBef>
            </a:pPr>
            <a:r>
              <a:rPr lang="ar-BH" sz="270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     </a:t>
            </a:r>
            <a:r>
              <a:rPr lang="ar-BH" sz="2700" dirty="0" err="1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مانوع</a:t>
            </a:r>
            <a:r>
              <a:rPr lang="ar-BH" sz="270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الجملتين السابقتين ؟                  </a:t>
            </a:r>
            <a:endParaRPr lang="en-US" sz="2700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lvl="0" algn="r" defTabSz="685800" rtl="0">
              <a:lnSpc>
                <a:spcPct val="150000"/>
              </a:lnSpc>
              <a:spcBef>
                <a:spcPts val="0"/>
              </a:spcBef>
            </a:pPr>
            <a:r>
              <a:rPr lang="ar-BH" sz="270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    ماذا أفاد </a:t>
            </a:r>
            <a:r>
              <a:rPr lang="ar-SA" sz="270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الاسْمَيْنِ</a:t>
            </a:r>
            <a:r>
              <a:rPr lang="ar-SA" sz="27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( دِفَاعاً ، طَلَبًا )</a:t>
            </a:r>
            <a:r>
              <a:rPr lang="ar-SA" sz="270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270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؟ </a:t>
            </a:r>
            <a:endParaRPr lang="ar-BH" sz="2700" dirty="0">
              <a:solidFill>
                <a:prstClr val="black"/>
              </a:solidFill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  <a:p>
            <a:pPr marL="428625" indent="-428625" algn="r" defTabSz="685800">
              <a:lnSpc>
                <a:spcPct val="150000"/>
              </a:lnSpc>
              <a:buFontTx/>
              <a:buChar char="-"/>
            </a:pPr>
            <a:r>
              <a:rPr lang="ar-SA" sz="270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وَ</a:t>
            </a:r>
            <a:r>
              <a:rPr lang="ar-BH" sz="270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ماذا </a:t>
            </a:r>
            <a:r>
              <a:rPr lang="ar-SA" sz="270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يُسَمَّى كُلُّ وَاحِدٍ مِنْهُمَا </a:t>
            </a:r>
            <a:r>
              <a:rPr lang="ar-BH" sz="270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؟ </a:t>
            </a:r>
          </a:p>
          <a:p>
            <a:pPr marL="428625" indent="-428625" algn="r" defTabSz="685800">
              <a:lnSpc>
                <a:spcPct val="150000"/>
              </a:lnSpc>
              <a:buFontTx/>
              <a:buChar char="-"/>
            </a:pPr>
            <a:r>
              <a:rPr lang="ar-BH" sz="270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 الحركة الإعرابية التي على </a:t>
            </a:r>
            <a:r>
              <a:rPr lang="ar-SA" sz="270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الاسْمَيْنِ</a:t>
            </a:r>
            <a:r>
              <a:rPr lang="ar-SA" sz="27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sz="2700" dirty="0">
                <a:solidFill>
                  <a:srgbClr val="FF0000"/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(دِفَاعاً ،طَلَبًا)</a:t>
            </a:r>
            <a:r>
              <a:rPr lang="ar-SA" sz="2700" dirty="0">
                <a:solidFill>
                  <a:prstClr val="black"/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 </a:t>
            </a:r>
            <a:r>
              <a:rPr lang="ar-BH" sz="27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؟</a:t>
            </a:r>
            <a:r>
              <a:rPr lang="ar-BH" sz="270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7C6D3447-CDEB-42F4-BFFF-1B82D1A97DAC}"/>
              </a:ext>
            </a:extLst>
          </p:cNvPr>
          <p:cNvSpPr/>
          <p:nvPr/>
        </p:nvSpPr>
        <p:spPr>
          <a:xfrm>
            <a:off x="590843" y="4220508"/>
            <a:ext cx="4579248" cy="62087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kumimoji="0" lang="ar-SA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أَفَادَا بَيَانَ السَّبَبِ الَّذِي مِنْ أَجْلِهِ حَدَثَ الفِعْلُ</a:t>
            </a:r>
            <a:r>
              <a:rPr kumimoji="0" lang="ar-BH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.</a:t>
            </a:r>
            <a:endParaRPr lang="ar-BH" dirty="0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13F6F091-D6E6-4712-9366-CEB8BB331F51}"/>
              </a:ext>
            </a:extLst>
          </p:cNvPr>
          <p:cNvSpPr/>
          <p:nvPr/>
        </p:nvSpPr>
        <p:spPr>
          <a:xfrm>
            <a:off x="2880467" y="4881745"/>
            <a:ext cx="2342485" cy="48491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R="0" lvl="0" algn="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ar-BH" sz="2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يُسمّى </a:t>
            </a:r>
            <a:r>
              <a:rPr kumimoji="0" lang="ar-SA" sz="2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مَفْعُولًا لِأَجْلِهِ</a:t>
            </a:r>
            <a:r>
              <a:rPr kumimoji="0" lang="ar-SA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.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C16BE369-3D23-4FC3-8203-2424EB8E1AD3}"/>
              </a:ext>
            </a:extLst>
          </p:cNvPr>
          <p:cNvSpPr/>
          <p:nvPr/>
        </p:nvSpPr>
        <p:spPr>
          <a:xfrm>
            <a:off x="1146303" y="5443551"/>
            <a:ext cx="2194560" cy="5516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kumimoji="0" lang="ar-BH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الفتحة ( منصوبان ).</a:t>
            </a:r>
            <a:endParaRPr lang="ar-BH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181A0C2B-07D9-4E31-B8FF-26A258EB6D45}"/>
              </a:ext>
            </a:extLst>
          </p:cNvPr>
          <p:cNvSpPr/>
          <p:nvPr/>
        </p:nvSpPr>
        <p:spPr>
          <a:xfrm>
            <a:off x="3347285" y="3703435"/>
            <a:ext cx="1800665" cy="4849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400" dirty="0">
                <a:solidFill>
                  <a:schemeClr val="tx1"/>
                </a:solidFill>
              </a:rPr>
              <a:t>جملة فعلية</a:t>
            </a:r>
          </a:p>
        </p:txBody>
      </p:sp>
    </p:spTree>
    <p:extLst>
      <p:ext uri="{BB962C8B-B14F-4D97-AF65-F5344CB8AC3E}">
        <p14:creationId xmlns:p14="http://schemas.microsoft.com/office/powerpoint/2010/main" val="307079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4" grpId="0" animBg="1"/>
      <p:bldP spid="10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 descr="Colored pencils forming a circle">
            <a:extLst>
              <a:ext uri="{FF2B5EF4-FFF2-40B4-BE49-F238E27FC236}">
                <a16:creationId xmlns:a16="http://schemas.microsoft.com/office/drawing/2014/main" id="{7241DE1F-919E-4E9F-8C5A-03FE972BF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عنوان 1">
            <a:extLst>
              <a:ext uri="{FF2B5EF4-FFF2-40B4-BE49-F238E27FC236}">
                <a16:creationId xmlns:a16="http://schemas.microsoft.com/office/drawing/2014/main" id="{D3134D9B-F3EB-462D-9E90-2C3731A6E5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0"/>
            <a:ext cx="6858000" cy="23876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ar-BH" b="1" dirty="0"/>
              <a:t>ما المفتاح السّحريّ الذي سَيُسهّلُ علينا معرفة المفعول لأجله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D109657-6943-42D0-839C-F19A0EBCFB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889473"/>
            <a:ext cx="6858000" cy="2514599"/>
          </a:xfrm>
        </p:spPr>
        <p:txBody>
          <a:bodyPr>
            <a:normAutofit fontScale="40000" lnSpcReduction="20000"/>
          </a:bodyPr>
          <a:lstStyle/>
          <a:p>
            <a:r>
              <a:rPr lang="ar-BH" sz="9600" b="1" dirty="0"/>
              <a:t>أداةُ الاستفهامِ</a:t>
            </a:r>
            <a:r>
              <a:rPr lang="ar-BH" sz="9600" b="1" dirty="0">
                <a:solidFill>
                  <a:srgbClr val="FF0000"/>
                </a:solidFill>
              </a:rPr>
              <a:t> </a:t>
            </a:r>
          </a:p>
          <a:p>
            <a:endParaRPr lang="ar-BH" sz="9600" b="1" dirty="0">
              <a:solidFill>
                <a:srgbClr val="FF0000"/>
              </a:solidFill>
            </a:endParaRPr>
          </a:p>
          <a:p>
            <a:r>
              <a:rPr lang="ar-BH" sz="24000" b="1" dirty="0">
                <a:solidFill>
                  <a:srgbClr val="FF0000"/>
                </a:solidFill>
              </a:rPr>
              <a:t>لماذا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EEFFFA7-2C14-4AD2-9E40-EC0A5D605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874" y="2336653"/>
            <a:ext cx="2546252" cy="136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5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 descr="صورة مقربة لكتب متراصة">
            <a:extLst>
              <a:ext uri="{FF2B5EF4-FFF2-40B4-BE49-F238E27FC236}">
                <a16:creationId xmlns:a16="http://schemas.microsoft.com/office/drawing/2014/main" id="{18EC9D98-F248-42E6-B0FF-AD4BD9B1A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4030" y="1234708"/>
            <a:ext cx="3795940" cy="560009"/>
          </a:xfrm>
        </p:spPr>
        <p:txBody>
          <a:bodyPr>
            <a:normAutofit fontScale="90000"/>
          </a:bodyPr>
          <a:lstStyle/>
          <a:p>
            <a:pPr algn="ctr"/>
            <a:r>
              <a:rPr lang="ar-SA" sz="3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أُحَدِّدُ الـمَفْعُولَ لِأَجْلِهِ فِي الـجُمَلِ الآتِيَةِ</a:t>
            </a:r>
            <a:endParaRPr lang="en-US" sz="30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9158510"/>
              </p:ext>
            </p:extLst>
          </p:nvPr>
        </p:nvGraphicFramePr>
        <p:xfrm>
          <a:off x="753868" y="1963047"/>
          <a:ext cx="8057407" cy="3268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66150">
                  <a:extLst>
                    <a:ext uri="{9D8B030D-6E8A-4147-A177-3AD203B41FA5}">
                      <a16:colId xmlns:a16="http://schemas.microsoft.com/office/drawing/2014/main" val="3743535094"/>
                    </a:ext>
                  </a:extLst>
                </a:gridCol>
                <a:gridCol w="6591257">
                  <a:extLst>
                    <a:ext uri="{9D8B030D-6E8A-4147-A177-3AD203B41FA5}">
                      <a16:colId xmlns:a16="http://schemas.microsoft.com/office/drawing/2014/main" val="3306070565"/>
                    </a:ext>
                  </a:extLst>
                </a:gridCol>
              </a:tblGrid>
              <a:tr h="447437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700" dirty="0">
                          <a:effectLst/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الـمَفْعُولُ لِأَجْلِهِ</a:t>
                      </a:r>
                      <a:endParaRPr lang="en-US" sz="2700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700" dirty="0">
                          <a:effectLst/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الج</a:t>
                      </a:r>
                      <a:r>
                        <a:rPr lang="ar-BH" sz="2700" dirty="0">
                          <a:effectLst/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ُ</a:t>
                      </a:r>
                      <a:r>
                        <a:rPr lang="ar-SA" sz="2700" dirty="0">
                          <a:effectLst/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مل</a:t>
                      </a:r>
                      <a:r>
                        <a:rPr lang="ar-BH" sz="2700" dirty="0">
                          <a:effectLst/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ُ</a:t>
                      </a:r>
                      <a:endParaRPr lang="en-US" sz="2700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36195" marR="36195" marT="71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9456222"/>
                  </a:ext>
                </a:extLst>
              </a:tr>
              <a:tr h="684662">
                <a:tc>
                  <a:txBody>
                    <a:bodyPr/>
                    <a:lstStyle/>
                    <a:p>
                      <a:endParaRPr lang="en-US" sz="2700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700" dirty="0">
                          <a:effectLst/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يصومُ المسّلمُ طاعةً لربهِ</a:t>
                      </a:r>
                      <a:endParaRPr lang="en-US" sz="2700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36195" marR="36195" marT="71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9402722"/>
                  </a:ext>
                </a:extLst>
              </a:tr>
              <a:tr h="690791">
                <a:tc>
                  <a:txBody>
                    <a:bodyPr/>
                    <a:lstStyle/>
                    <a:p>
                      <a:endParaRPr lang="en-US" sz="270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700" dirty="0">
                          <a:effectLst/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تناولَ المريضُ الدواءَ رغبةً في الشّفاءِ</a:t>
                      </a:r>
                      <a:endParaRPr lang="en-US" sz="2700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36195" marR="36195" marT="71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9807606"/>
                  </a:ext>
                </a:extLst>
              </a:tr>
              <a:tr h="671529">
                <a:tc>
                  <a:txBody>
                    <a:bodyPr/>
                    <a:lstStyle/>
                    <a:p>
                      <a:endParaRPr lang="en-US" sz="2700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700" dirty="0">
                          <a:effectLst/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تُقيمُ المملكةُ معرضَ الكتابِ تشجيعاً للقراءَةِ</a:t>
                      </a:r>
                      <a:endParaRPr lang="en-US" sz="2700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36195" marR="36195" marT="71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2294753"/>
                  </a:ext>
                </a:extLst>
              </a:tr>
              <a:tr h="773965">
                <a:tc>
                  <a:txBody>
                    <a:bodyPr/>
                    <a:lstStyle/>
                    <a:p>
                      <a:endParaRPr lang="en-US" sz="2700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2700" dirty="0">
                          <a:effectLst/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نُطيعُ والدَيْنَا حِرصَاً على إرضَائِهم </a:t>
                      </a:r>
                      <a:endParaRPr lang="en-US" sz="2700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36195" marR="36195" marT="714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8217484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AC888ED9-02F9-41F5-BDFC-4B5E276F6741}"/>
              </a:ext>
            </a:extLst>
          </p:cNvPr>
          <p:cNvSpPr/>
          <p:nvPr/>
        </p:nvSpPr>
        <p:spPr>
          <a:xfrm>
            <a:off x="1055431" y="2493899"/>
            <a:ext cx="71365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ar-SA" sz="27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طاعةً</a:t>
            </a:r>
            <a:endParaRPr lang="en-US" sz="135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811AA2-FA2D-4AD4-B63E-49351CB9BA4D}"/>
              </a:ext>
            </a:extLst>
          </p:cNvPr>
          <p:cNvSpPr/>
          <p:nvPr/>
        </p:nvSpPr>
        <p:spPr>
          <a:xfrm>
            <a:off x="1121635" y="3127645"/>
            <a:ext cx="63671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ar-SA" sz="27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رغبةً</a:t>
            </a:r>
            <a:endParaRPr lang="en-US" sz="135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7A145A-7A74-4FBF-B919-FC66C519F590}"/>
              </a:ext>
            </a:extLst>
          </p:cNvPr>
          <p:cNvSpPr/>
          <p:nvPr/>
        </p:nvSpPr>
        <p:spPr>
          <a:xfrm>
            <a:off x="1039280" y="3818352"/>
            <a:ext cx="94769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ar-SA" sz="27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تَشجيعَاً</a:t>
            </a:r>
            <a:endParaRPr lang="en-US" sz="135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EB7125-61A4-48E6-BA54-AB64EF77997F}"/>
              </a:ext>
            </a:extLst>
          </p:cNvPr>
          <p:cNvSpPr/>
          <p:nvPr/>
        </p:nvSpPr>
        <p:spPr>
          <a:xfrm>
            <a:off x="1030865" y="4524891"/>
            <a:ext cx="77617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ar-SA" sz="27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حِرصَاً</a:t>
            </a:r>
            <a:endParaRPr lang="en-US" sz="1350" dirty="0">
              <a:solidFill>
                <a:srgbClr val="0070C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3454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 descr="اتصال تجريدي في الخلفية الرمادية شاحب">
            <a:extLst>
              <a:ext uri="{FF2B5EF4-FFF2-40B4-BE49-F238E27FC236}">
                <a16:creationId xmlns:a16="http://schemas.microsoft.com/office/drawing/2014/main" id="{D8F3BDE6-EFB0-47ED-B270-6CA7E6EAB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9130" y="0"/>
            <a:ext cx="1146313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1255" y="915355"/>
            <a:ext cx="5328803" cy="629684"/>
          </a:xfrm>
        </p:spPr>
        <p:txBody>
          <a:bodyPr>
            <a:normAutofit/>
          </a:bodyPr>
          <a:lstStyle/>
          <a:p>
            <a:pPr algn="ctr"/>
            <a:r>
              <a:rPr lang="ar-BH" sz="3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أُعين في كلَّ ج</a:t>
            </a:r>
            <a:r>
              <a:rPr lang="ar-SA" sz="3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BH" sz="3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ملةٍ  ممّا يأتي ال</a:t>
            </a:r>
            <a:r>
              <a:rPr lang="ar-SA" sz="3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مَفعُول</a:t>
            </a:r>
            <a:r>
              <a:rPr lang="ar-BH" sz="3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 </a:t>
            </a:r>
            <a:r>
              <a:rPr lang="ar-SA" sz="3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لِأَجْلِهِ.</a:t>
            </a:r>
            <a:endParaRPr lang="en-US" sz="30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319130" y="1563666"/>
            <a:ext cx="11325249" cy="4823882"/>
          </a:xfr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lin ang="8100000" scaled="1"/>
            <a:tileRect/>
          </a:gra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ar-BH" sz="27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تكافحُ الجهاتُ المختصّة بكوادِرِها فايروس كورونا  حمايةً  للنّاس في مملكة البحرين</a:t>
            </a:r>
            <a:r>
              <a:rPr lang="ar-SA" sz="27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en-US" sz="27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ar-SA" sz="27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رَاجَعَ الطَّالِبُ دُرُوسهُ </a:t>
            </a:r>
            <a:r>
              <a:rPr lang="ar-BH" sz="27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استعداداً</a:t>
            </a:r>
            <a:r>
              <a:rPr lang="ar-BH" sz="2700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r>
              <a:rPr lang="ar-SA" sz="27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للاِمْتِحَانِ.</a:t>
            </a:r>
            <a:r>
              <a:rPr lang="ar-BH" sz="27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        </a:t>
            </a:r>
            <a:endParaRPr lang="ar-SA" sz="27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ar-BH" sz="27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يصلي  المسلمُ الصّلوات  طاعةً  لله تعالى</a:t>
            </a:r>
            <a:r>
              <a:rPr lang="ar-SA" sz="27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ar-BH" sz="27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sz="27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يَرْتَدِي النَّاسُ </a:t>
            </a:r>
            <a:r>
              <a:rPr lang="ar-BH" sz="27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الكماماتِ وقايةً </a:t>
            </a:r>
            <a:r>
              <a:rPr lang="ar-SA" sz="27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مِن </a:t>
            </a:r>
            <a:r>
              <a:rPr lang="ar-BH" sz="27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فايروسِ كورونا</a:t>
            </a:r>
            <a:r>
              <a:rPr lang="ar-SA" sz="27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</a:p>
        </p:txBody>
      </p:sp>
      <p:sp>
        <p:nvSpPr>
          <p:cNvPr id="4" name="عنوان 1">
            <a:extLst>
              <a:ext uri="{FF2B5EF4-FFF2-40B4-BE49-F238E27FC236}">
                <a16:creationId xmlns:a16="http://schemas.microsoft.com/office/drawing/2014/main" id="{B5CD38D9-DD2C-49A9-8266-F4A1A105A670}"/>
              </a:ext>
            </a:extLst>
          </p:cNvPr>
          <p:cNvSpPr txBox="1">
            <a:spLocks/>
          </p:cNvSpPr>
          <p:nvPr/>
        </p:nvSpPr>
        <p:spPr>
          <a:xfrm>
            <a:off x="7935177" y="798293"/>
            <a:ext cx="971193" cy="62968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="horz" lIns="68580" tIns="34290" rIns="68580" bIns="34290" rtlCol="0" anchor="t">
            <a:normAutofit/>
          </a:bodyPr>
          <a:lstStyle>
            <a:defPPr>
              <a:defRPr lang="ar-BH"/>
            </a:defPPr>
            <a:lvl1pPr defTabSz="457200">
              <a:spcBef>
                <a:spcPct val="0"/>
              </a:spcBef>
              <a:buNone/>
              <a:defRPr sz="4400" b="1">
                <a:solidFill>
                  <a:schemeClr val="bg1"/>
                </a:solid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ctr" defTabSz="342900" rtl="1">
              <a:defRPr/>
            </a:pPr>
            <a:r>
              <a:rPr lang="ar-BH" sz="3300" dirty="0">
                <a:solidFill>
                  <a:prstClr val="white"/>
                </a:solidFill>
              </a:rPr>
              <a:t>أطبّق</a:t>
            </a:r>
            <a:endParaRPr lang="en-US" sz="3300" dirty="0">
              <a:solidFill>
                <a:prstClr val="white"/>
              </a:solidFill>
            </a:endParaRPr>
          </a:p>
        </p:txBody>
      </p:sp>
      <p:pic>
        <p:nvPicPr>
          <p:cNvPr id="10" name="صورة 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B9334BB-04B3-4653-8E44-DB41CADFF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3329" y="1604891"/>
            <a:ext cx="901210" cy="582426"/>
          </a:xfrm>
          <a:prstGeom prst="rect">
            <a:avLst/>
          </a:prstGeom>
        </p:spPr>
      </p:pic>
      <p:pic>
        <p:nvPicPr>
          <p:cNvPr id="15" name="صورة 1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44C4257-044D-4411-A9DE-D3E681FEE8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7248" y="3136739"/>
            <a:ext cx="1069048" cy="682748"/>
          </a:xfrm>
          <a:prstGeom prst="rect">
            <a:avLst/>
          </a:prstGeom>
        </p:spPr>
      </p:pic>
      <p:pic>
        <p:nvPicPr>
          <p:cNvPr id="17" name="صورة 16" descr="صورة تحتوي على برتقالي&#10;&#10;تم إنشاء الوصف تلقائياً">
            <a:extLst>
              <a:ext uri="{FF2B5EF4-FFF2-40B4-BE49-F238E27FC236}">
                <a16:creationId xmlns:a16="http://schemas.microsoft.com/office/drawing/2014/main" id="{5C5BBE42-43D4-4E26-9FF8-16230FA48D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3329" y="3899535"/>
            <a:ext cx="923330" cy="804994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4E5FE6C5-2DC1-4EBF-B71F-D7E83A790A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3329" y="2094672"/>
            <a:ext cx="923330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389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صورة 17" descr="اتصال تجريدي في الخلفية الرمادية شاحب">
            <a:extLst>
              <a:ext uri="{FF2B5EF4-FFF2-40B4-BE49-F238E27FC236}">
                <a16:creationId xmlns:a16="http://schemas.microsoft.com/office/drawing/2014/main" id="{2C18E7D4-B8E9-4C45-B2CD-DF6A6D084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038C84-ABEC-4437-B212-4E64606E81C0}"/>
              </a:ext>
            </a:extLst>
          </p:cNvPr>
          <p:cNvSpPr txBox="1"/>
          <p:nvPr/>
        </p:nvSpPr>
        <p:spPr>
          <a:xfrm>
            <a:off x="4248839" y="2004538"/>
            <a:ext cx="646331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 rtl="1">
              <a:buFont typeface="Arial" panose="020B0604020202020204" pitchFamily="34" charset="0"/>
              <a:buChar char="•"/>
            </a:pPr>
            <a:endParaRPr kumimoji="0" lang="ar-BH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  <a:p>
            <a:pPr algn="ctr" rtl="1"/>
            <a:endParaRPr lang="ar-BH" sz="3200" b="1" dirty="0">
              <a:solidFill>
                <a:srgbClr val="00B050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B85D2D6-1A79-4FBB-81DB-633CF5F48641}"/>
              </a:ext>
            </a:extLst>
          </p:cNvPr>
          <p:cNvSpPr txBox="1"/>
          <p:nvPr/>
        </p:nvSpPr>
        <p:spPr>
          <a:xfrm>
            <a:off x="168812" y="1178350"/>
            <a:ext cx="8723728" cy="3837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r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ar-BH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* المفْعُولَ لأجْلِهِ هو..................... يُذْكَرُ .................. حُدوثِ الفِعْلِ.</a:t>
            </a:r>
          </a:p>
          <a:p>
            <a:pPr marR="0" lvl="0" algn="r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ar-BH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  <a:p>
            <a:pPr marR="0" lvl="0" algn="r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ar-BH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* المفْعول</a:t>
            </a:r>
            <a:r>
              <a:rPr kumimoji="0" lang="ar-SA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َ</a:t>
            </a:r>
            <a:r>
              <a:rPr kumimoji="0" lang="ar-BH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 لأجْلهِ يَكونُ ........................بالفَتْحةِ.</a:t>
            </a:r>
          </a:p>
          <a:p>
            <a:pPr marR="0" lvl="0" algn="r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ar-BH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  <a:p>
            <a:pPr marR="0" lvl="0" algn="r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ar-BH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* نسأل عن المفعول لأجله بأداة الاستفهام.....................</a:t>
            </a:r>
            <a:endParaRPr kumimoji="0" lang="ar-SA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C3B93FA6-D2BD-48CB-9518-956649CE87E5}"/>
              </a:ext>
            </a:extLst>
          </p:cNvPr>
          <p:cNvSpPr/>
          <p:nvPr/>
        </p:nvSpPr>
        <p:spPr>
          <a:xfrm>
            <a:off x="4895170" y="1271733"/>
            <a:ext cx="1419957" cy="476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000" b="1" dirty="0">
                <a:solidFill>
                  <a:srgbClr val="FF0000"/>
                </a:solidFill>
              </a:rPr>
              <a:t>اسمٌ منصوبٌ</a:t>
            </a: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11843617-E3C2-4A4B-BC6C-88E1BF55B63D}"/>
              </a:ext>
            </a:extLst>
          </p:cNvPr>
          <p:cNvSpPr/>
          <p:nvPr/>
        </p:nvSpPr>
        <p:spPr>
          <a:xfrm>
            <a:off x="2574882" y="1379768"/>
            <a:ext cx="1419957" cy="476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000" b="1" dirty="0">
                <a:solidFill>
                  <a:srgbClr val="FF0000"/>
                </a:solidFill>
              </a:rPr>
              <a:t>لبيانِ سببِ</a:t>
            </a: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97FB41EB-DE4A-48C0-8299-6F03BD1361BA}"/>
              </a:ext>
            </a:extLst>
          </p:cNvPr>
          <p:cNvSpPr/>
          <p:nvPr/>
        </p:nvSpPr>
        <p:spPr>
          <a:xfrm>
            <a:off x="4248839" y="2859019"/>
            <a:ext cx="1926878" cy="476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kumimoji="0" lang="ar-BH" sz="3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منْصُوبًا</a:t>
            </a:r>
            <a:endParaRPr lang="ar-BH" dirty="0">
              <a:solidFill>
                <a:srgbClr val="FF0000"/>
              </a:solidFill>
            </a:endParaRP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4DB654BD-BDD2-4E6D-AA8E-E27FD4681F72}"/>
              </a:ext>
            </a:extLst>
          </p:cNvPr>
          <p:cNvSpPr/>
          <p:nvPr/>
        </p:nvSpPr>
        <p:spPr>
          <a:xfrm>
            <a:off x="2208628" y="4403187"/>
            <a:ext cx="1533378" cy="476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kumimoji="0" lang="ar-BH" sz="3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لماذا</a:t>
            </a:r>
            <a:endParaRPr lang="ar-BH" dirty="0">
              <a:solidFill>
                <a:srgbClr val="FF0000"/>
              </a:solidFill>
            </a:endParaRPr>
          </a:p>
        </p:txBody>
      </p:sp>
      <p:sp>
        <p:nvSpPr>
          <p:cNvPr id="4" name="عنوان 3">
            <a:extLst>
              <a:ext uri="{FF2B5EF4-FFF2-40B4-BE49-F238E27FC236}">
                <a16:creationId xmlns:a16="http://schemas.microsoft.com/office/drawing/2014/main" id="{0E72C759-5BDE-4A87-B8F0-BF70F1244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90722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صورة 23" descr="Colored pencils forming a circle">
            <a:extLst>
              <a:ext uri="{FF2B5EF4-FFF2-40B4-BE49-F238E27FC236}">
                <a16:creationId xmlns:a16="http://schemas.microsoft.com/office/drawing/2014/main" id="{26D66220-760A-45D8-B542-8FB178DF7C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696"/>
            <a:ext cx="1146411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1255" y="915355"/>
            <a:ext cx="5328803" cy="629684"/>
          </a:xfrm>
        </p:spPr>
        <p:txBody>
          <a:bodyPr>
            <a:normAutofit/>
          </a:bodyPr>
          <a:lstStyle/>
          <a:p>
            <a:pPr algn="ctr"/>
            <a:r>
              <a:rPr lang="ar-BH" sz="3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أُكملُ كلَّ ج</a:t>
            </a:r>
            <a:r>
              <a:rPr lang="ar-SA" sz="3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BH" sz="3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ملةٍ  ممّا يأتي </a:t>
            </a:r>
            <a:r>
              <a:rPr lang="ar-SA" sz="3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بِمَفعُولٍ لِأَجْلِهِ</a:t>
            </a:r>
            <a:r>
              <a:rPr lang="ar-BH" sz="3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مُناسِب</a:t>
            </a:r>
            <a:r>
              <a:rPr lang="ar-SA" sz="3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ٍ.</a:t>
            </a:r>
            <a:endParaRPr lang="en-US" sz="30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8892" y="1545039"/>
            <a:ext cx="8284927" cy="4853883"/>
          </a:xfrm>
          <a:solidFill>
            <a:schemeClr val="accent4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ar-BH" sz="27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أتجنب المعاصي </a:t>
            </a:r>
            <a:r>
              <a:rPr lang="ar-BH" sz="2700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.........</a:t>
            </a:r>
            <a:r>
              <a:rPr lang="ar-SA" sz="2700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...</a:t>
            </a:r>
            <a:r>
              <a:rPr lang="ar-BH" sz="2700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.....  </a:t>
            </a:r>
            <a:r>
              <a:rPr lang="ar-BH" sz="27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من الله تعالى</a:t>
            </a:r>
            <a:r>
              <a:rPr lang="ar-SA" sz="27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r>
              <a:rPr lang="ar-BH" sz="27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        </a:t>
            </a:r>
            <a:endParaRPr lang="ar-SA" sz="27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ar-SA" sz="27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سَافَرَ أَخِي </a:t>
            </a:r>
            <a:r>
              <a:rPr lang="ar-SA" sz="2700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........ </a:t>
            </a:r>
            <a:r>
              <a:rPr lang="ar-SA" sz="27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فِي مَوَاصَلَةِ دِرَاسَتِهِ الـجَامِعِيَّةِ.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ar-BH" sz="27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أحضر حصصي على </a:t>
            </a:r>
            <a:r>
              <a:rPr lang="ar-BH" sz="2700"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التيمز</a:t>
            </a:r>
            <a:r>
              <a:rPr lang="ar-BH" sz="27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2700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..........</a:t>
            </a:r>
            <a:r>
              <a:rPr lang="ar-SA" sz="27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27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للعلم </a:t>
            </a:r>
            <a:r>
              <a:rPr lang="ar-SA" sz="27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ِ.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ar-SA" sz="27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كَرَّمَتِ الـمَدْرَسَةُ الـمُعَلّمِينَ </a:t>
            </a:r>
            <a:r>
              <a:rPr lang="ar-SA" sz="2700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..........</a:t>
            </a:r>
            <a:r>
              <a:rPr lang="ar-BH" sz="2700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</a:t>
            </a:r>
            <a:r>
              <a:rPr lang="ar-SA" sz="27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بِفَضْلِهِمْ.</a:t>
            </a:r>
            <a:endParaRPr lang="en-US" sz="27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2F5B1C-21A0-42E0-B147-CAADFAF3F467}"/>
              </a:ext>
            </a:extLst>
          </p:cNvPr>
          <p:cNvSpPr/>
          <p:nvPr/>
        </p:nvSpPr>
        <p:spPr>
          <a:xfrm>
            <a:off x="5823356" y="1844775"/>
            <a:ext cx="10710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 rtl="1"/>
            <a:r>
              <a:rPr lang="ar-BH" sz="270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.........</a:t>
            </a:r>
            <a:r>
              <a:rPr lang="ar-SA" sz="270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...</a:t>
            </a:r>
            <a:r>
              <a:rPr lang="ar-BH" sz="270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.... </a:t>
            </a:r>
            <a:r>
              <a:rPr lang="ar-SA" sz="270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3D23C6-4385-4F17-9AEA-DB08398C28B1}"/>
              </a:ext>
            </a:extLst>
          </p:cNvPr>
          <p:cNvSpPr/>
          <p:nvPr/>
        </p:nvSpPr>
        <p:spPr>
          <a:xfrm>
            <a:off x="5982352" y="1680845"/>
            <a:ext cx="73449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ar-BH" sz="27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خوفاً </a:t>
            </a:r>
            <a:endParaRPr lang="en-US" sz="135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D8E01D-3B7E-43C6-80C3-B6D0E0048F62}"/>
              </a:ext>
            </a:extLst>
          </p:cNvPr>
          <p:cNvSpPr/>
          <p:nvPr/>
        </p:nvSpPr>
        <p:spPr>
          <a:xfrm>
            <a:off x="6789303" y="2573085"/>
            <a:ext cx="74251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ar-BH" sz="270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.........</a:t>
            </a:r>
            <a:r>
              <a:rPr lang="ar-SA" sz="270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B72EB5-DA94-4C36-BD25-694D460B7BE4}"/>
              </a:ext>
            </a:extLst>
          </p:cNvPr>
          <p:cNvSpPr/>
          <p:nvPr/>
        </p:nvSpPr>
        <p:spPr>
          <a:xfrm>
            <a:off x="6842203" y="2465885"/>
            <a:ext cx="63671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ar-SA" sz="27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رَغْبَةً</a:t>
            </a:r>
            <a:endParaRPr lang="en-US" sz="135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DAF6B3-C583-493C-8695-9A34F9BC2B81}"/>
              </a:ext>
            </a:extLst>
          </p:cNvPr>
          <p:cNvSpPr/>
          <p:nvPr/>
        </p:nvSpPr>
        <p:spPr>
          <a:xfrm>
            <a:off x="5152979" y="3235709"/>
            <a:ext cx="74251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ar-BH" sz="270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.........</a:t>
            </a:r>
            <a:r>
              <a:rPr lang="ar-SA" sz="270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E58596-AC35-48C9-9B74-FDAD3E2D9376}"/>
              </a:ext>
            </a:extLst>
          </p:cNvPr>
          <p:cNvSpPr/>
          <p:nvPr/>
        </p:nvSpPr>
        <p:spPr>
          <a:xfrm>
            <a:off x="5149580" y="3120455"/>
            <a:ext cx="59824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ar-BH" sz="27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طلباً</a:t>
            </a:r>
            <a:endParaRPr lang="en-US" sz="1350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071A23F-F482-46E2-8D12-CA6BA9B0F397}"/>
              </a:ext>
            </a:extLst>
          </p:cNvPr>
          <p:cNvSpPr/>
          <p:nvPr/>
        </p:nvSpPr>
        <p:spPr>
          <a:xfrm>
            <a:off x="5253193" y="3912319"/>
            <a:ext cx="74251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ar-BH" sz="270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.........</a:t>
            </a:r>
            <a:r>
              <a:rPr lang="ar-SA" sz="2700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857C99-18E4-424C-8324-5A9E7A5D9C66}"/>
              </a:ext>
            </a:extLst>
          </p:cNvPr>
          <p:cNvSpPr/>
          <p:nvPr/>
        </p:nvSpPr>
        <p:spPr>
          <a:xfrm>
            <a:off x="5253193" y="3841719"/>
            <a:ext cx="82105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ar-SA" sz="2700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اعْتِرَافًا</a:t>
            </a:r>
            <a:endParaRPr lang="en-US" sz="1350" dirty="0">
              <a:solidFill>
                <a:srgbClr val="0070C0"/>
              </a:solidFill>
              <a:latin typeface="Calibri" panose="020F0502020204030204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FA951FAC-49C8-4F7B-89E0-AF8715F24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081" y="1545039"/>
            <a:ext cx="1077289" cy="798777"/>
          </a:xfrm>
          <a:prstGeom prst="rect">
            <a:avLst/>
          </a:prstGeom>
        </p:spPr>
      </p:pic>
      <p:pic>
        <p:nvPicPr>
          <p:cNvPr id="3076" name="Picture 4" descr="جنيح (طيران) - ويكيبيديا">
            <a:extLst>
              <a:ext uri="{FF2B5EF4-FFF2-40B4-BE49-F238E27FC236}">
                <a16:creationId xmlns:a16="http://schemas.microsoft.com/office/drawing/2014/main" id="{83C54C1C-4290-4C4D-8566-E4265CD968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756" y="2277419"/>
            <a:ext cx="1077289" cy="86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تطبيقات web 2 في التعليم | مصادر ب 220">
            <a:extLst>
              <a:ext uri="{FF2B5EF4-FFF2-40B4-BE49-F238E27FC236}">
                <a16:creationId xmlns:a16="http://schemas.microsoft.com/office/drawing/2014/main" id="{56A8FABC-23A5-4441-B88F-CC4FDBB05D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017" y="3109555"/>
            <a:ext cx="1098164" cy="82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رسومات للتلوين يوم العلم - إقرأ رسومات للتلوين يوم العلم و يوم العلم رسومات">
            <a:extLst>
              <a:ext uri="{FF2B5EF4-FFF2-40B4-BE49-F238E27FC236}">
                <a16:creationId xmlns:a16="http://schemas.microsoft.com/office/drawing/2014/main" id="{AC71C6BA-D424-4B01-9A8C-9B229F4FC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144" y="3895677"/>
            <a:ext cx="742512" cy="104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74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  <p:bldP spid="12" grpId="0"/>
      <p:bldP spid="19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 descr="مصباح على خلفية صفراء مع خطوط ضوء مرسومة">
            <a:extLst>
              <a:ext uri="{FF2B5EF4-FFF2-40B4-BE49-F238E27FC236}">
                <a16:creationId xmlns:a16="http://schemas.microsoft.com/office/drawing/2014/main" id="{CB54F26A-C589-40CE-9033-EA2CD8FF0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فقاعة التفكير: على شكل سحابة 1">
            <a:extLst>
              <a:ext uri="{FF2B5EF4-FFF2-40B4-BE49-F238E27FC236}">
                <a16:creationId xmlns:a16="http://schemas.microsoft.com/office/drawing/2014/main" id="{FA7C1524-7347-4665-8D3E-0D33B9719EDA}"/>
              </a:ext>
            </a:extLst>
          </p:cNvPr>
          <p:cNvSpPr/>
          <p:nvPr/>
        </p:nvSpPr>
        <p:spPr>
          <a:xfrm>
            <a:off x="1730326" y="0"/>
            <a:ext cx="7090116" cy="1402080"/>
          </a:xfrm>
          <a:prstGeom prst="cloudCallou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3200" b="1" dirty="0">
                <a:solidFill>
                  <a:schemeClr val="tx1"/>
                </a:solidFill>
              </a:rPr>
              <a:t>أكتشفُ الخطأ بالجملة التالية، ثمّ أُصحّحه</a:t>
            </a: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13D5D9E5-BDC6-4497-9DC8-D8F1F6988A23}"/>
              </a:ext>
            </a:extLst>
          </p:cNvPr>
          <p:cNvSpPr/>
          <p:nvPr/>
        </p:nvSpPr>
        <p:spPr>
          <a:xfrm>
            <a:off x="304800" y="3870960"/>
            <a:ext cx="8415129" cy="207615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sz="2800" dirty="0"/>
          </a:p>
          <a:p>
            <a:pPr algn="ctr"/>
            <a:endParaRPr lang="ar-BH" sz="2800" dirty="0"/>
          </a:p>
          <a:p>
            <a:pPr algn="ctr"/>
            <a:endParaRPr lang="ar-BH" sz="2800" dirty="0"/>
          </a:p>
          <a:p>
            <a:pPr algn="ctr"/>
            <a:endParaRPr lang="ar-BH" sz="3600" dirty="0">
              <a:solidFill>
                <a:schemeClr val="tx1"/>
              </a:solidFill>
            </a:endParaRPr>
          </a:p>
          <a:p>
            <a:pPr algn="ctr"/>
            <a:r>
              <a:rPr kumimoji="0" lang="ar-BH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المفْعُول لأجْلِهِ </a:t>
            </a:r>
            <a:r>
              <a:rPr kumimoji="0" lang="ar-BH" sz="3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فعلٌ</a:t>
            </a:r>
            <a:r>
              <a:rPr kumimoji="0" lang="ar-BH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 مَنْصُوبٌ يُذْكَرُ لِبَيانِ سَبَبِ حُدوثِ الفِعْلِ</a:t>
            </a:r>
          </a:p>
          <a:p>
            <a:pPr algn="ctr"/>
            <a:r>
              <a:rPr lang="ar-BH" sz="33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الخطأ : كلمة فعلٌ</a:t>
            </a:r>
          </a:p>
          <a:p>
            <a:pPr algn="ctr"/>
            <a:r>
              <a:rPr lang="ar-BH" sz="33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الصحيح: اسمٌ</a:t>
            </a:r>
            <a:endParaRPr lang="ar-BH" sz="2800" dirty="0"/>
          </a:p>
          <a:p>
            <a:pPr algn="ctr"/>
            <a:endParaRPr lang="ar-BH" sz="2800" dirty="0"/>
          </a:p>
          <a:p>
            <a:pPr algn="ctr"/>
            <a:endParaRPr lang="ar-BH" sz="2800" dirty="0"/>
          </a:p>
          <a:p>
            <a:pPr algn="ctr"/>
            <a:endParaRPr lang="ar-BH" sz="2800" dirty="0"/>
          </a:p>
          <a:p>
            <a:pPr algn="ctr"/>
            <a:endParaRPr lang="ar-BH" sz="2800" dirty="0"/>
          </a:p>
          <a:p>
            <a:pPr algn="ctr"/>
            <a:endParaRPr lang="ar-BH" sz="2800" dirty="0"/>
          </a:p>
        </p:txBody>
      </p:sp>
      <p:pic>
        <p:nvPicPr>
          <p:cNvPr id="11" name="Picture 2" descr="Thinking emoji hmm emoji GIF - Find on GIFER">
            <a:extLst>
              <a:ext uri="{FF2B5EF4-FFF2-40B4-BE49-F238E27FC236}">
                <a16:creationId xmlns:a16="http://schemas.microsoft.com/office/drawing/2014/main" id="{52A3350A-2211-40E2-B626-737CAE4231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66" y="1395631"/>
            <a:ext cx="2634871" cy="247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338516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set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ppt/theme/theme2.xml><?xml version="1.0" encoding="utf-8"?>
<a:theme xmlns:a="http://schemas.openxmlformats.org/drawingml/2006/main" name="قالب الدروس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3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4.xml><?xml version="1.0" encoding="utf-8"?>
<a:theme xmlns:a="http://schemas.openxmlformats.org/drawingml/2006/main" name="1_Basis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set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TM03457444[[fn=الأساس]]</Template>
  <TotalTime>10217</TotalTime>
  <Words>316</Words>
  <Application>Microsoft Office PowerPoint</Application>
  <PresentationFormat>On-screen Show (4:3)</PresentationFormat>
  <Paragraphs>80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Basis</vt:lpstr>
      <vt:lpstr>قالب الدروس</vt:lpstr>
      <vt:lpstr>Depth</vt:lpstr>
      <vt:lpstr>1_Basis</vt:lpstr>
      <vt:lpstr>PowerPoint Presentation</vt:lpstr>
      <vt:lpstr>PowerPoint Presentation</vt:lpstr>
      <vt:lpstr>أقْرَأُ الـمِثَالَينِ وَأُلَاحِظُ الكَلِمَتَيْنِ الـمُلَوَّنَتَيْنِ.</vt:lpstr>
      <vt:lpstr>ما المفتاح السّحريّ الذي سَيُسهّلُ علينا معرفة المفعول لأجله</vt:lpstr>
      <vt:lpstr>أُحَدِّدُ الـمَفْعُولَ لِأَجْلِهِ فِي الـجُمَلِ الآتِيَةِ</vt:lpstr>
      <vt:lpstr>أُعين في كلَّ جُملةٍ  ممّا يأتي المَفعُولَ لِأَجْلِهِ.</vt:lpstr>
      <vt:lpstr>PowerPoint Presentation</vt:lpstr>
      <vt:lpstr>أُكملُ كلَّ جُملةٍ  ممّا يأتي بِمَفعُولٍ لِأَجْلِهِ مُناسِبٍ.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maramalqasimi@outlook.com</dc:creator>
  <cp:lastModifiedBy>Eehab Alsaeede</cp:lastModifiedBy>
  <cp:revision>261</cp:revision>
  <cp:lastPrinted>2019-03-02T19:50:14Z</cp:lastPrinted>
  <dcterms:created xsi:type="dcterms:W3CDTF">2019-02-24T14:33:31Z</dcterms:created>
  <dcterms:modified xsi:type="dcterms:W3CDTF">2022-05-22T04:10:25Z</dcterms:modified>
</cp:coreProperties>
</file>