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468" r:id="rId2"/>
    <p:sldId id="469" r:id="rId3"/>
    <p:sldId id="489" r:id="rId4"/>
    <p:sldId id="256" r:id="rId5"/>
    <p:sldId id="258" r:id="rId6"/>
    <p:sldId id="317" r:id="rId7"/>
    <p:sldId id="324" r:id="rId8"/>
    <p:sldId id="281" r:id="rId9"/>
    <p:sldId id="331" r:id="rId10"/>
    <p:sldId id="327" r:id="rId11"/>
    <p:sldId id="497" r:id="rId12"/>
    <p:sldId id="499" r:id="rId13"/>
    <p:sldId id="273" r:id="rId14"/>
    <p:sldId id="333" r:id="rId15"/>
    <p:sldId id="332" r:id="rId16"/>
    <p:sldId id="500" r:id="rId17"/>
    <p:sldId id="310" r:id="rId18"/>
    <p:sldId id="290" r:id="rId19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لشريحة الرئيسة" id="{E4FF2BD8-D510-4DC2-858C-4F2FAB40343B}">
          <p14:sldIdLst>
            <p14:sldId id="468"/>
            <p14:sldId id="469"/>
            <p14:sldId id="489"/>
            <p14:sldId id="256"/>
          </p14:sldIdLst>
        </p14:section>
        <p14:section name="فكرة الدرس" id="{358D224A-C102-4C50-9398-8EE9EC64CB5C}">
          <p14:sldIdLst>
            <p14:sldId id="258"/>
          </p14:sldIdLst>
        </p14:section>
        <p14:section name="المفردات والتعريفات والقوانين" id="{8B3FE38C-5E49-4CC3-A286-51491F0168FD}">
          <p14:sldIdLst>
            <p14:sldId id="317"/>
            <p14:sldId id="324"/>
          </p14:sldIdLst>
        </p14:section>
        <p14:section name="استعمال خصائص متوازي الأضلاع" id="{2EF6ECD4-03EB-4B5A-A645-A01660091077}">
          <p14:sldIdLst>
            <p14:sldId id="281"/>
            <p14:sldId id="331"/>
            <p14:sldId id="327"/>
            <p14:sldId id="497"/>
            <p14:sldId id="499"/>
            <p14:sldId id="273"/>
          </p14:sldIdLst>
        </p14:section>
        <p14:section name="قطرا متوازي الأضلاع" id="{2BD11CFF-1E6B-4AA3-BAFF-ECC92BFB609C}">
          <p14:sldIdLst>
            <p14:sldId id="333"/>
            <p14:sldId id="332"/>
            <p14:sldId id="500"/>
          </p14:sldIdLst>
        </p14:section>
        <p14:section name="تدريبات إضافية" id="{AC2EBD4E-0FA7-4F83-A979-6A1DF5DA4A9E}">
          <p14:sldIdLst>
            <p14:sldId id="310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FFC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3D46D-406B-4788-868C-892635C29035}" v="1900" dt="2020-03-22T08:22:39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72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24/10/1443</a:t>
            </a:fld>
            <a:endParaRPr lang="ar-BH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 dirty="0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اتفاق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704" y="159597"/>
            <a:ext cx="11900593" cy="6698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3104" y="725212"/>
            <a:ext cx="8893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>
                <a:solidFill>
                  <a:srgbClr val="002060"/>
                </a:solidFill>
              </a:rPr>
              <a:t> عزيزي الطالب , سلوكك الايجابي يتجلى بتحليك بهويتك البحرينية , والأخلاق العالية .</a:t>
            </a:r>
          </a:p>
          <a:p>
            <a:endParaRPr lang="ar-JO" sz="2400" b="1" dirty="0">
              <a:solidFill>
                <a:srgbClr val="002060"/>
              </a:solidFill>
            </a:endParaRPr>
          </a:p>
          <a:p>
            <a:endParaRPr lang="ar-JO" sz="2400" b="1" dirty="0">
              <a:solidFill>
                <a:srgbClr val="002060"/>
              </a:solidFill>
            </a:endParaRPr>
          </a:p>
          <a:p>
            <a:r>
              <a:rPr lang="ar-JO" sz="2400" b="1" dirty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علم البحري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750" y="21020"/>
            <a:ext cx="2762250" cy="672662"/>
          </a:xfrm>
          <a:prstGeom prst="rect">
            <a:avLst/>
          </a:prstGeom>
        </p:spPr>
      </p:pic>
      <p:pic>
        <p:nvPicPr>
          <p:cNvPr id="5" name="Content Placeholder 5" descr="السبراني.JPG">
            <a:extLst>
              <a:ext uri="{FF2B5EF4-FFF2-40B4-BE49-F238E27FC236}">
                <a16:creationId xmlns:a16="http://schemas.microsoft.com/office/drawing/2014/main" id="{E89BD6F9-9F44-4B9F-95AB-4EA24E4A65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-1"/>
            <a:ext cx="12192001" cy="6474373"/>
          </a:xfrm>
        </p:spPr>
      </p:pic>
    </p:spTree>
    <p:extLst>
      <p:ext uri="{BB962C8B-B14F-4D97-AF65-F5344CB8AC3E}">
        <p14:creationId xmlns:p14="http://schemas.microsoft.com/office/powerpoint/2010/main" val="22897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055" y="328163"/>
            <a:ext cx="1158400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endParaRPr lang="ar-B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BH" sz="3600" b="1" dirty="0">
                <a:solidFill>
                  <a:srgbClr val="0000FF"/>
                </a:solidFill>
                <a:highlight>
                  <a:srgbClr val="FFFF00"/>
                </a:highlight>
              </a:rPr>
              <a:t>مثال:</a:t>
            </a:r>
            <a:r>
              <a:rPr lang="ar-BH" sz="3600" b="1" dirty="0">
                <a:solidFill>
                  <a:srgbClr val="0000FF"/>
                </a:solidFill>
              </a:rPr>
              <a:t> </a:t>
            </a:r>
            <a:r>
              <a:rPr lang="ar-BH" sz="3600" b="1" dirty="0">
                <a:solidFill>
                  <a:srgbClr val="FF0000"/>
                </a:solidFill>
              </a:rPr>
              <a:t>استعمال خصائص متوازي الأضلاع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5FBF26-8FCB-4C18-AF05-1469EEEAC438}"/>
                  </a:ext>
                </a:extLst>
              </p:cNvPr>
              <p:cNvSpPr/>
              <p:nvPr/>
            </p:nvSpPr>
            <p:spPr>
              <a:xfrm>
                <a:off x="280054" y="1204762"/>
                <a:ext cx="11584003" cy="34624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r>
                  <a:rPr lang="ar-BH" sz="3200" dirty="0">
                    <a:solidFill>
                      <a:schemeClr val="tx1"/>
                    </a:solidFill>
                  </a:rPr>
                  <a:t>افترض أن ق </a:t>
                </a:r>
                <a:r>
                  <a:rPr lang="ar-BH" sz="3200" dirty="0"/>
                  <a:t>⦣ ح = </a:t>
                </a:r>
                <a14:m>
                  <m:oMath xmlns:m="http://schemas.openxmlformats.org/officeDocument/2006/math">
                    <m:r>
                      <a:rPr lang="ar-BH" sz="32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BH" sz="32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65</a:t>
                </a:r>
                <a:r>
                  <a:rPr lang="ar-BH" sz="3200" dirty="0">
                    <a:solidFill>
                      <a:schemeClr val="tx1"/>
                    </a:solidFill>
                  </a:rPr>
                  <a:t>، ي ح = 3 قدم ، ح ز = 4 قدم   في </a:t>
                </a:r>
                <a:r>
                  <a:rPr lang="ar-BH" sz="3200" dirty="0"/>
                  <a:t>▱</a:t>
                </a:r>
                <a:r>
                  <a:rPr lang="ar-BH" sz="3200" dirty="0">
                    <a:solidFill>
                      <a:schemeClr val="tx1"/>
                    </a:solidFill>
                  </a:rPr>
                  <a:t> ي ح ز و،</a:t>
                </a:r>
              </a:p>
              <a:p>
                <a:r>
                  <a:rPr lang="ar-BH" sz="3200" dirty="0">
                    <a:solidFill>
                      <a:schemeClr val="tx1"/>
                    </a:solidFill>
                  </a:rPr>
                  <a:t>جِد قياسَ كُلٍّ ممل يأتي:</a:t>
                </a:r>
              </a:p>
              <a:p>
                <a:r>
                  <a:rPr lang="ar-BH" sz="3200" b="1" dirty="0">
                    <a:solidFill>
                      <a:schemeClr val="tx1"/>
                    </a:solidFill>
                  </a:rPr>
                  <a:t>جـ)  </a:t>
                </a:r>
                <a:r>
                  <a:rPr lang="ar-BH" sz="3200" dirty="0">
                    <a:solidFill>
                      <a:schemeClr val="tx1"/>
                    </a:solidFill>
                  </a:rPr>
                  <a:t>و ز</a:t>
                </a:r>
              </a:p>
              <a:p>
                <a:endParaRPr lang="ar-BH" sz="3200" dirty="0">
                  <a:solidFill>
                    <a:schemeClr val="tx1"/>
                  </a:solidFill>
                </a:endParaRPr>
              </a:p>
              <a:p>
                <a:endParaRPr lang="ar-BH" sz="3200" dirty="0">
                  <a:solidFill>
                    <a:schemeClr val="tx1"/>
                  </a:solidFill>
                </a:endParaRPr>
              </a:p>
              <a:p>
                <a:endParaRPr lang="ar-BH" sz="1100" dirty="0">
                  <a:solidFill>
                    <a:schemeClr val="tx1"/>
                  </a:solidFill>
                </a:endParaRPr>
              </a:p>
              <a:p>
                <a:endParaRPr lang="ar-BH" sz="1600" dirty="0">
                  <a:solidFill>
                    <a:schemeClr val="tx1"/>
                  </a:solidFill>
                </a:endParaRPr>
              </a:p>
              <a:p>
                <a:r>
                  <a:rPr lang="ar-BH" sz="3200" b="1" dirty="0">
                    <a:solidFill>
                      <a:schemeClr val="tx1"/>
                    </a:solidFill>
                  </a:rPr>
                  <a:t>د) ي و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5FBF26-8FCB-4C18-AF05-1469EEEAC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4" y="1204762"/>
                <a:ext cx="11584003" cy="3462486"/>
              </a:xfrm>
              <a:prstGeom prst="rect">
                <a:avLst/>
              </a:prstGeom>
              <a:blipFill>
                <a:blip r:embed="rId3"/>
                <a:stretch>
                  <a:fillRect t="-2289" r="-1316" b="-4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61D52D9-B7A3-4806-93B8-66CF5E297EAE}"/>
              </a:ext>
            </a:extLst>
          </p:cNvPr>
          <p:cNvSpPr/>
          <p:nvPr/>
        </p:nvSpPr>
        <p:spPr>
          <a:xfrm>
            <a:off x="4921924" y="2864289"/>
            <a:ext cx="6839696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b="1" dirty="0">
                <a:solidFill>
                  <a:srgbClr val="0000FF"/>
                </a:solidFill>
                <a:ea typeface="Cambria" panose="02040503050406030204" pitchFamily="18" charset="0"/>
              </a:rPr>
              <a:t>الحل:</a:t>
            </a:r>
          </a:p>
          <a:p>
            <a:r>
              <a:rPr lang="ar-BH" sz="2800" b="1" dirty="0"/>
              <a:t>و ز  </a:t>
            </a:r>
            <a:r>
              <a:rPr lang="ar-BH" sz="2800" b="1" dirty="0">
                <a:solidFill>
                  <a:schemeClr val="tx1"/>
                </a:solidFill>
                <a:ea typeface="Cambria" panose="02040503050406030204" pitchFamily="18" charset="0"/>
              </a:rPr>
              <a:t>= </a:t>
            </a:r>
            <a:r>
              <a:rPr lang="ar-BH" sz="2800" b="1" dirty="0">
                <a:solidFill>
                  <a:srgbClr val="0000FF"/>
                </a:solidFill>
              </a:rPr>
              <a:t>ي ح </a:t>
            </a:r>
            <a:r>
              <a:rPr lang="ar-BH" sz="2800" b="1" dirty="0">
                <a:solidFill>
                  <a:schemeClr val="tx1"/>
                </a:solidFill>
              </a:rPr>
              <a:t>=</a:t>
            </a:r>
            <a:r>
              <a:rPr lang="ar-BH" sz="2800" b="1" dirty="0">
                <a:solidFill>
                  <a:srgbClr val="0000FF"/>
                </a:solidFill>
              </a:rPr>
              <a:t> 3 قدم</a:t>
            </a:r>
            <a:r>
              <a:rPr lang="ar-BH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ar-BH" sz="1600" b="1" dirty="0">
                <a:solidFill>
                  <a:srgbClr val="00B050"/>
                </a:solidFill>
                <a:ea typeface="Cambria" panose="02040503050406030204" pitchFamily="18" charset="0"/>
              </a:rPr>
              <a:t>(الأضلاع المتقابلة في </a:t>
            </a:r>
            <a:r>
              <a:rPr lang="ar-BH" sz="1600" b="1" dirty="0">
                <a:solidFill>
                  <a:srgbClr val="00B050"/>
                </a:solidFill>
              </a:rPr>
              <a:t>▱ متطابقة</a:t>
            </a:r>
            <a:r>
              <a:rPr lang="ar-BH" sz="1600" b="1" dirty="0">
                <a:solidFill>
                  <a:srgbClr val="00B050"/>
                </a:solidFill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DDC78C-F25D-4AED-AF1A-4571E86C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" y="2326212"/>
            <a:ext cx="4814691" cy="30175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4D8FE9-7611-4C05-9774-7B5D993C79C4}"/>
              </a:ext>
            </a:extLst>
          </p:cNvPr>
          <p:cNvSpPr/>
          <p:nvPr/>
        </p:nvSpPr>
        <p:spPr>
          <a:xfrm>
            <a:off x="4921924" y="4835901"/>
            <a:ext cx="6839696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b="1" dirty="0">
                <a:solidFill>
                  <a:srgbClr val="0000FF"/>
                </a:solidFill>
                <a:ea typeface="Cambria" panose="02040503050406030204" pitchFamily="18" charset="0"/>
              </a:rPr>
              <a:t>الحل:</a:t>
            </a:r>
          </a:p>
          <a:p>
            <a:r>
              <a:rPr lang="ar-BH" sz="2800" b="1" dirty="0"/>
              <a:t>ي و </a:t>
            </a:r>
            <a:r>
              <a:rPr lang="ar-BH" sz="2800" b="1" dirty="0">
                <a:solidFill>
                  <a:schemeClr val="tx1"/>
                </a:solidFill>
                <a:ea typeface="Cambria" panose="02040503050406030204" pitchFamily="18" charset="0"/>
              </a:rPr>
              <a:t>= </a:t>
            </a:r>
            <a:r>
              <a:rPr lang="ar-BH" sz="2800" b="1" dirty="0">
                <a:solidFill>
                  <a:srgbClr val="0000FF"/>
                </a:solidFill>
              </a:rPr>
              <a:t>ح ز </a:t>
            </a:r>
            <a:r>
              <a:rPr lang="ar-BH" sz="2800" b="1" dirty="0">
                <a:solidFill>
                  <a:schemeClr val="tx1"/>
                </a:solidFill>
              </a:rPr>
              <a:t>=</a:t>
            </a:r>
            <a:r>
              <a:rPr lang="ar-BH" sz="2800" b="1" dirty="0">
                <a:solidFill>
                  <a:srgbClr val="0000FF"/>
                </a:solidFill>
              </a:rPr>
              <a:t> 4 قدم</a:t>
            </a:r>
            <a:r>
              <a:rPr lang="ar-BH" sz="2800" b="1" dirty="0">
                <a:solidFill>
                  <a:srgbClr val="0000FF"/>
                </a:solidFill>
                <a:ea typeface="Cambria" panose="02040503050406030204" pitchFamily="18" charset="0"/>
              </a:rPr>
              <a:t>	</a:t>
            </a:r>
            <a:r>
              <a:rPr lang="ar-BH" sz="2800" b="1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ar-BH" sz="1600" b="1" dirty="0">
                <a:solidFill>
                  <a:srgbClr val="00B050"/>
                </a:solidFill>
                <a:ea typeface="Cambria" panose="02040503050406030204" pitchFamily="18" charset="0"/>
              </a:rPr>
              <a:t>(الأضلاع المتقابلة في </a:t>
            </a:r>
            <a:r>
              <a:rPr lang="ar-BH" sz="1600" b="1" dirty="0">
                <a:solidFill>
                  <a:srgbClr val="00B050"/>
                </a:solidFill>
              </a:rPr>
              <a:t>▱ متطابقة</a:t>
            </a:r>
            <a:r>
              <a:rPr lang="ar-BH" sz="1600" b="1" dirty="0">
                <a:solidFill>
                  <a:srgbClr val="00B050"/>
                </a:solidFill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43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544" y="-56155"/>
            <a:ext cx="1158400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endParaRPr lang="ar-B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BH" sz="3600" b="1" dirty="0">
                <a:solidFill>
                  <a:srgbClr val="0000FF"/>
                </a:solidFill>
                <a:highlight>
                  <a:srgbClr val="FFFF00"/>
                </a:highlight>
              </a:rPr>
              <a:t>تدريب:</a:t>
            </a:r>
            <a:r>
              <a:rPr lang="ar-BH" sz="3600" b="1" dirty="0">
                <a:solidFill>
                  <a:srgbClr val="0000FF"/>
                </a:solidFill>
              </a:rPr>
              <a:t> </a:t>
            </a:r>
            <a:r>
              <a:rPr lang="ar-BH" sz="3600" b="1" dirty="0">
                <a:solidFill>
                  <a:srgbClr val="FF0000"/>
                </a:solidFill>
              </a:rPr>
              <a:t>استعمالُ خصائصِ متوازي الأضلاع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5FBF26-8FCB-4C18-AF05-1469EEEAC438}"/>
                  </a:ext>
                </a:extLst>
              </p:cNvPr>
              <p:cNvSpPr/>
              <p:nvPr/>
            </p:nvSpPr>
            <p:spPr>
              <a:xfrm>
                <a:off x="414544" y="897952"/>
                <a:ext cx="11584003" cy="2062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r>
                  <a:rPr lang="ar-BH" sz="3200" b="1" dirty="0">
                    <a:solidFill>
                      <a:schemeClr val="tx1"/>
                    </a:solidFill>
                  </a:rPr>
                  <a:t>افترض أن ق </a:t>
                </a:r>
                <a:r>
                  <a:rPr lang="ar-BH" sz="3200" b="1" dirty="0"/>
                  <a:t>⦣ ح = </a:t>
                </a:r>
                <a14:m>
                  <m:oMath xmlns:m="http://schemas.openxmlformats.org/officeDocument/2006/math">
                    <m:r>
                      <a:rPr lang="ar-BH" sz="32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BH" sz="3200" b="1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70</a:t>
                </a:r>
                <a:r>
                  <a:rPr lang="ar-BH" sz="3200" b="1" dirty="0">
                    <a:solidFill>
                      <a:schemeClr val="tx1"/>
                    </a:solidFill>
                  </a:rPr>
                  <a:t>، ي ح = 5 سم ، ح ز = 8سم      في </a:t>
                </a:r>
                <a:r>
                  <a:rPr lang="ar-BH" sz="3200" b="1" dirty="0"/>
                  <a:t>▱</a:t>
                </a:r>
                <a:r>
                  <a:rPr lang="ar-BH" sz="3200" b="1" dirty="0">
                    <a:solidFill>
                      <a:schemeClr val="tx1"/>
                    </a:solidFill>
                  </a:rPr>
                  <a:t> ي ح ز و،</a:t>
                </a:r>
              </a:p>
              <a:p>
                <a:r>
                  <a:rPr lang="ar-BH" sz="3200" b="1" dirty="0">
                    <a:solidFill>
                      <a:schemeClr val="tx1"/>
                    </a:solidFill>
                  </a:rPr>
                  <a:t>جِد قياسَ كُلٍّ ممل يأتي</a:t>
                </a:r>
              </a:p>
              <a:p>
                <a:endParaRPr lang="ar-BH" sz="3200" b="1" dirty="0">
                  <a:solidFill>
                    <a:schemeClr val="tx1"/>
                  </a:solidFill>
                </a:endParaRPr>
              </a:p>
              <a:p>
                <a:r>
                  <a:rPr lang="ar-BH" sz="3200" b="1" dirty="0">
                    <a:solidFill>
                      <a:schemeClr val="tx1"/>
                    </a:solidFill>
                  </a:rPr>
                  <a:t>أ)  ق </a:t>
                </a:r>
                <a:r>
                  <a:rPr lang="ar-BH" sz="3200" b="1" dirty="0"/>
                  <a:t>⦣ ز</a:t>
                </a:r>
                <a:endParaRPr lang="ar-BH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5FBF26-8FCB-4C18-AF05-1469EEEAC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4" y="897952"/>
                <a:ext cx="11584003" cy="2062103"/>
              </a:xfrm>
              <a:prstGeom prst="rect">
                <a:avLst/>
              </a:prstGeom>
              <a:blipFill>
                <a:blip r:embed="rId3"/>
                <a:stretch>
                  <a:fillRect t="-3835" r="-1368" b="-85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713F379-C13D-4FE7-97DB-7E896F92850B}"/>
              </a:ext>
            </a:extLst>
          </p:cNvPr>
          <p:cNvSpPr/>
          <p:nvPr/>
        </p:nvSpPr>
        <p:spPr>
          <a:xfrm>
            <a:off x="280054" y="5157132"/>
            <a:ext cx="1158400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b="1" dirty="0">
                <a:solidFill>
                  <a:schemeClr val="tx1"/>
                </a:solidFill>
              </a:rPr>
              <a:t>ب)  </a:t>
            </a:r>
            <a:r>
              <a:rPr lang="ar-BH" sz="3200" dirty="0">
                <a:solidFill>
                  <a:schemeClr val="tx1"/>
                </a:solidFill>
              </a:rPr>
              <a:t>ق </a:t>
            </a:r>
            <a:r>
              <a:rPr lang="ar-BH" sz="3200" dirty="0"/>
              <a:t>⦣ و</a:t>
            </a:r>
            <a:endParaRPr lang="ar-BH" sz="3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E24FE-DD36-4EE0-8C2B-1B07A81732FE}"/>
              </a:ext>
            </a:extLst>
          </p:cNvPr>
          <p:cNvSpPr/>
          <p:nvPr/>
        </p:nvSpPr>
        <p:spPr>
          <a:xfrm>
            <a:off x="193453" y="152561"/>
            <a:ext cx="11297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dirty="0">
                <a:solidFill>
                  <a:schemeClr val="tx1"/>
                </a:solidFill>
                <a:highlight>
                  <a:srgbClr val="00FF00"/>
                </a:highlight>
              </a:rPr>
              <a:t>5د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3EDE89-6AF6-4AD0-B346-224CA769ED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91" y="2472918"/>
            <a:ext cx="4814691" cy="23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544" y="-56155"/>
            <a:ext cx="1158400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endParaRPr lang="ar-B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BH" sz="3600" b="1" dirty="0">
                <a:solidFill>
                  <a:srgbClr val="0000FF"/>
                </a:solidFill>
                <a:highlight>
                  <a:srgbClr val="FFFF00"/>
                </a:highlight>
              </a:rPr>
              <a:t>تدريب:</a:t>
            </a:r>
            <a:r>
              <a:rPr lang="ar-BH" sz="3600" b="1" dirty="0">
                <a:solidFill>
                  <a:srgbClr val="0000FF"/>
                </a:solidFill>
              </a:rPr>
              <a:t> </a:t>
            </a:r>
            <a:r>
              <a:rPr lang="ar-BH" sz="3600" b="1" dirty="0">
                <a:solidFill>
                  <a:srgbClr val="FF0000"/>
                </a:solidFill>
              </a:rPr>
              <a:t>استعمالُ خصائصِ متوازي الأضلاع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5FBF26-8FCB-4C18-AF05-1469EEEAC438}"/>
                  </a:ext>
                </a:extLst>
              </p:cNvPr>
              <p:cNvSpPr/>
              <p:nvPr/>
            </p:nvSpPr>
            <p:spPr>
              <a:xfrm>
                <a:off x="414544" y="897952"/>
                <a:ext cx="11584003" cy="2062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r>
                  <a:rPr lang="ar-BH" sz="3200" b="1" dirty="0">
                    <a:solidFill>
                      <a:schemeClr val="tx1"/>
                    </a:solidFill>
                  </a:rPr>
                  <a:t>افترض أن ق </a:t>
                </a:r>
                <a:r>
                  <a:rPr lang="ar-BH" sz="3200" b="1" dirty="0"/>
                  <a:t>⦣ ح = </a:t>
                </a:r>
                <a14:m>
                  <m:oMath xmlns:m="http://schemas.openxmlformats.org/officeDocument/2006/math">
                    <m:r>
                      <a:rPr lang="ar-BH" sz="32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BH" sz="3200" b="1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70</a:t>
                </a:r>
                <a:r>
                  <a:rPr lang="ar-BH" sz="3200" b="1" dirty="0">
                    <a:solidFill>
                      <a:schemeClr val="tx1"/>
                    </a:solidFill>
                  </a:rPr>
                  <a:t>، ي ح = 5 سم ، ح ز = 8سم      في </a:t>
                </a:r>
                <a:r>
                  <a:rPr lang="ar-BH" sz="3200" b="1" dirty="0"/>
                  <a:t>▱</a:t>
                </a:r>
                <a:r>
                  <a:rPr lang="ar-BH" sz="3200" b="1" dirty="0">
                    <a:solidFill>
                      <a:schemeClr val="tx1"/>
                    </a:solidFill>
                  </a:rPr>
                  <a:t> ي ح ز و،</a:t>
                </a:r>
              </a:p>
              <a:p>
                <a:r>
                  <a:rPr lang="ar-BH" sz="3200" b="1" dirty="0">
                    <a:solidFill>
                      <a:schemeClr val="tx1"/>
                    </a:solidFill>
                  </a:rPr>
                  <a:t>جِد قياسَ كُلٍّ ممل يأتي</a:t>
                </a:r>
              </a:p>
              <a:p>
                <a:endParaRPr lang="ar-BH" sz="3200" b="1" dirty="0">
                  <a:solidFill>
                    <a:schemeClr val="tx1"/>
                  </a:solidFill>
                </a:endParaRPr>
              </a:p>
              <a:p>
                <a:r>
                  <a:rPr lang="ar-BH" sz="3200" b="1" dirty="0">
                    <a:solidFill>
                      <a:schemeClr val="tx1"/>
                    </a:solidFill>
                  </a:rPr>
                  <a:t>ج)  و</a:t>
                </a:r>
                <a:r>
                  <a:rPr lang="ar-BH" sz="3200" b="1" dirty="0"/>
                  <a:t> ز</a:t>
                </a:r>
                <a:endParaRPr lang="ar-BH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5FBF26-8FCB-4C18-AF05-1469EEEAC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4" y="897952"/>
                <a:ext cx="11584003" cy="2062103"/>
              </a:xfrm>
              <a:prstGeom prst="rect">
                <a:avLst/>
              </a:prstGeom>
              <a:blipFill>
                <a:blip r:embed="rId3"/>
                <a:stretch>
                  <a:fillRect t="-3835" r="-1368" b="-85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4DDC78C-F25D-4AED-AF1A-4571E86C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23197"/>
            <a:ext cx="4814691" cy="23693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13F379-C13D-4FE7-97DB-7E896F92850B}"/>
              </a:ext>
            </a:extLst>
          </p:cNvPr>
          <p:cNvSpPr/>
          <p:nvPr/>
        </p:nvSpPr>
        <p:spPr>
          <a:xfrm>
            <a:off x="280054" y="5157132"/>
            <a:ext cx="1158400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b="1" dirty="0">
                <a:solidFill>
                  <a:schemeClr val="tx1"/>
                </a:solidFill>
              </a:rPr>
              <a:t>د)  </a:t>
            </a:r>
            <a:r>
              <a:rPr lang="ar-BH" sz="3200" dirty="0">
                <a:solidFill>
                  <a:schemeClr val="tx1"/>
                </a:solidFill>
              </a:rPr>
              <a:t>ي و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E24FE-DD36-4EE0-8C2B-1B07A81732FE}"/>
              </a:ext>
            </a:extLst>
          </p:cNvPr>
          <p:cNvSpPr/>
          <p:nvPr/>
        </p:nvSpPr>
        <p:spPr>
          <a:xfrm>
            <a:off x="193453" y="152561"/>
            <a:ext cx="11297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dirty="0">
                <a:solidFill>
                  <a:schemeClr val="tx1"/>
                </a:solidFill>
                <a:highlight>
                  <a:srgbClr val="00FF00"/>
                </a:highlight>
              </a:rPr>
              <a:t>5د ب</a:t>
            </a:r>
          </a:p>
        </p:txBody>
      </p:sp>
    </p:spTree>
    <p:extLst>
      <p:ext uri="{BB962C8B-B14F-4D97-AF65-F5344CB8AC3E}">
        <p14:creationId xmlns:p14="http://schemas.microsoft.com/office/powerpoint/2010/main" val="28869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B534C1-1D1E-48E8-BE4C-63C160168379}"/>
              </a:ext>
            </a:extLst>
          </p:cNvPr>
          <p:cNvSpPr/>
          <p:nvPr/>
        </p:nvSpPr>
        <p:spPr>
          <a:xfrm>
            <a:off x="2903453" y="2298548"/>
            <a:ext cx="638509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0"/>
              </a:spcAft>
            </a:pPr>
            <a:r>
              <a:rPr lang="ar-BH" sz="4800" b="1" dirty="0">
                <a:highlight>
                  <a:srgbClr val="00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القيم  : </a:t>
            </a:r>
            <a:r>
              <a:rPr lang="ar-BH" sz="4800" b="1" dirty="0"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التسامح</a:t>
            </a:r>
            <a:endParaRPr lang="en-US" sz="4000" b="1" dirty="0">
              <a:effectLst/>
              <a:highlight>
                <a:srgbClr val="FFFF00"/>
              </a:highligh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F93483-33FE-454B-84D6-51B1F6CF55DD}"/>
              </a:ext>
            </a:extLst>
          </p:cNvPr>
          <p:cNvSpPr txBox="1">
            <a:spLocks/>
          </p:cNvSpPr>
          <p:nvPr/>
        </p:nvSpPr>
        <p:spPr>
          <a:xfrm flipH="1">
            <a:off x="4214190" y="476851"/>
            <a:ext cx="4197617" cy="854288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91440" indent="-91440" algn="ctr" defTabSz="914400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000" b="1">
                <a:solidFill>
                  <a:srgbClr val="FF0000"/>
                </a:solidFill>
              </a:defRPr>
            </a:lvl1pPr>
            <a:lvl2pPr marL="384048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ar-BH" sz="6000" dirty="0">
                <a:highlight>
                  <a:srgbClr val="FFFF00"/>
                </a:highlight>
              </a:rPr>
              <a:t>كسر الجمود</a:t>
            </a:r>
            <a:endParaRPr lang="ar-SA" sz="6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0091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055" y="-162168"/>
            <a:ext cx="1158400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endParaRPr lang="ar-B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BH" sz="3600" b="1" dirty="0">
                <a:solidFill>
                  <a:srgbClr val="0000FF"/>
                </a:solidFill>
                <a:highlight>
                  <a:srgbClr val="FFFF00"/>
                </a:highlight>
              </a:rPr>
              <a:t>مثال:</a:t>
            </a:r>
            <a:r>
              <a:rPr lang="ar-BH" sz="3600" b="1" dirty="0">
                <a:solidFill>
                  <a:srgbClr val="0000FF"/>
                </a:solidFill>
              </a:rPr>
              <a:t> </a:t>
            </a:r>
            <a:r>
              <a:rPr lang="ar-BH" sz="3600" b="1" dirty="0">
                <a:solidFill>
                  <a:srgbClr val="FF0000"/>
                </a:solidFill>
              </a:rPr>
              <a:t>استعمالُ خصائصِ متوازي الأضلاع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5FBF26-8FCB-4C18-AF05-1469EEEAC438}"/>
              </a:ext>
            </a:extLst>
          </p:cNvPr>
          <p:cNvSpPr/>
          <p:nvPr/>
        </p:nvSpPr>
        <p:spPr>
          <a:xfrm>
            <a:off x="492088" y="957894"/>
            <a:ext cx="1158400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b="1" dirty="0">
                <a:solidFill>
                  <a:schemeClr val="tx1"/>
                </a:solidFill>
              </a:rPr>
              <a:t>أوجد قيمةَ كلِّ مُتغيرٍ في مُتوازي الأضلاعِ المُعطى في كُلِّ ممّا يأتي: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1D52D9-B7A3-4806-93B8-66CF5E297EAE}"/>
              </a:ext>
            </a:extLst>
          </p:cNvPr>
          <p:cNvSpPr/>
          <p:nvPr/>
        </p:nvSpPr>
        <p:spPr>
          <a:xfrm>
            <a:off x="5024361" y="2466797"/>
            <a:ext cx="6839696" cy="298543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b="1" dirty="0">
                <a:solidFill>
                  <a:srgbClr val="0000FF"/>
                </a:solidFill>
                <a:ea typeface="Cambria" panose="02040503050406030204" pitchFamily="18" charset="0"/>
              </a:rPr>
              <a:t>الحل:</a:t>
            </a:r>
          </a:p>
          <a:p>
            <a:r>
              <a:rPr lang="ar-BH" sz="2800" dirty="0">
                <a:solidFill>
                  <a:srgbClr val="00B050"/>
                </a:solidFill>
              </a:rPr>
              <a:t>نوجد المتغير ص </a:t>
            </a:r>
          </a:p>
          <a:p>
            <a:r>
              <a:rPr lang="ar-BH" sz="2800" dirty="0"/>
              <a:t>ص + 8 </a:t>
            </a:r>
            <a:r>
              <a:rPr lang="ar-BH" sz="2800" dirty="0">
                <a:solidFill>
                  <a:schemeClr val="tx1"/>
                </a:solidFill>
                <a:ea typeface="Cambria" panose="02040503050406030204" pitchFamily="18" charset="0"/>
              </a:rPr>
              <a:t>= </a:t>
            </a:r>
            <a:r>
              <a:rPr lang="ar-BH" sz="2800" dirty="0">
                <a:solidFill>
                  <a:schemeClr val="tx1"/>
                </a:solidFill>
              </a:rPr>
              <a:t>5 ص</a:t>
            </a:r>
            <a:r>
              <a:rPr lang="ar-BH" sz="2800" dirty="0">
                <a:solidFill>
                  <a:srgbClr val="0000FF"/>
                </a:solidFill>
                <a:ea typeface="Cambria" panose="02040503050406030204" pitchFamily="18" charset="0"/>
              </a:rPr>
              <a:t>	</a:t>
            </a:r>
            <a:r>
              <a:rPr lang="ar-BH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ar-BH" sz="1600" dirty="0">
                <a:solidFill>
                  <a:srgbClr val="00B050"/>
                </a:solidFill>
                <a:ea typeface="Cambria" panose="02040503050406030204" pitchFamily="18" charset="0"/>
              </a:rPr>
              <a:t>(الأضلاع المتقابلة في </a:t>
            </a:r>
            <a:r>
              <a:rPr lang="ar-BH" sz="1600" dirty="0">
                <a:solidFill>
                  <a:srgbClr val="00B050"/>
                </a:solidFill>
              </a:rPr>
              <a:t>▱ متطابقة</a:t>
            </a:r>
            <a:r>
              <a:rPr lang="ar-BH" sz="1600" dirty="0">
                <a:solidFill>
                  <a:srgbClr val="00B050"/>
                </a:solidFill>
                <a:ea typeface="Cambria" panose="02040503050406030204" pitchFamily="18" charset="0"/>
              </a:rPr>
              <a:t>)</a:t>
            </a:r>
          </a:p>
          <a:p>
            <a:pPr lvl="0"/>
            <a:r>
              <a:rPr lang="ar-BH" sz="2800" dirty="0">
                <a:solidFill>
                  <a:prstClr val="black"/>
                </a:solidFill>
                <a:ea typeface="Cambria" panose="02040503050406030204" pitchFamily="18" charset="0"/>
              </a:rPr>
              <a:t>      8   = 4 ص		</a:t>
            </a:r>
            <a:r>
              <a:rPr lang="ar-BH" sz="1600" dirty="0">
                <a:solidFill>
                  <a:srgbClr val="00B050"/>
                </a:solidFill>
                <a:ea typeface="Cambria" panose="02040503050406030204" pitchFamily="18" charset="0"/>
              </a:rPr>
              <a:t>(بطرح  ص لكل من الطرفين)</a:t>
            </a:r>
          </a:p>
          <a:p>
            <a:pPr lvl="0"/>
            <a:r>
              <a:rPr lang="ar-BH" sz="2800" dirty="0"/>
              <a:t>      2   = ص			</a:t>
            </a:r>
            <a:r>
              <a:rPr lang="ar-BH" sz="1600" dirty="0">
                <a:solidFill>
                  <a:srgbClr val="00B050"/>
                </a:solidFill>
                <a:ea typeface="Cambria" panose="02040503050406030204" pitchFamily="18" charset="0"/>
              </a:rPr>
              <a:t>(بقسمة  4  لكل من الطرفين)</a:t>
            </a:r>
          </a:p>
          <a:p>
            <a:pPr lvl="0"/>
            <a:r>
              <a:rPr lang="ar-BH" sz="2800" dirty="0"/>
              <a:t>      ص = 2			</a:t>
            </a:r>
            <a:r>
              <a:rPr lang="ar-BH" sz="1600" dirty="0">
                <a:solidFill>
                  <a:srgbClr val="00B050"/>
                </a:solidFill>
                <a:ea typeface="Cambria" panose="02040503050406030204" pitchFamily="18" charset="0"/>
              </a:rPr>
              <a:t>(خاصية الانعكاس)</a:t>
            </a:r>
            <a:endParaRPr lang="ar-BH" sz="2800" dirty="0"/>
          </a:p>
          <a:p>
            <a:pPr lvl="0"/>
            <a:endParaRPr lang="ar-BH" sz="1600" dirty="0">
              <a:solidFill>
                <a:srgbClr val="00B050"/>
              </a:solidFill>
              <a:ea typeface="Cambria" panose="02040503050406030204" pitchFamily="18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E041C7-75C6-45D7-A715-DADE027064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6514"/>
          <a:stretch/>
        </p:blipFill>
        <p:spPr>
          <a:xfrm>
            <a:off x="843077" y="1797177"/>
            <a:ext cx="3815523" cy="2743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17781E-007F-4E66-B3C6-ED1061B09633}"/>
              </a:ext>
            </a:extLst>
          </p:cNvPr>
          <p:cNvCxnSpPr/>
          <p:nvPr/>
        </p:nvCxnSpPr>
        <p:spPr>
          <a:xfrm>
            <a:off x="2006840" y="2255520"/>
            <a:ext cx="265176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45C21-7638-425D-BBE8-7F2E41C353AB}"/>
              </a:ext>
            </a:extLst>
          </p:cNvPr>
          <p:cNvCxnSpPr/>
          <p:nvPr/>
        </p:nvCxnSpPr>
        <p:spPr>
          <a:xfrm>
            <a:off x="1079002" y="3962400"/>
            <a:ext cx="265176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8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055" y="-201927"/>
            <a:ext cx="1158400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endParaRPr lang="ar-B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BH" sz="3600" b="1" dirty="0">
                <a:solidFill>
                  <a:srgbClr val="0000FF"/>
                </a:solidFill>
                <a:highlight>
                  <a:srgbClr val="FFFF00"/>
                </a:highlight>
              </a:rPr>
              <a:t>مثال:</a:t>
            </a:r>
            <a:r>
              <a:rPr lang="ar-BH" sz="3600" b="1" dirty="0">
                <a:solidFill>
                  <a:srgbClr val="0000FF"/>
                </a:solidFill>
              </a:rPr>
              <a:t> </a:t>
            </a:r>
            <a:r>
              <a:rPr lang="ar-BH" sz="3600" b="1" dirty="0">
                <a:solidFill>
                  <a:srgbClr val="FF0000"/>
                </a:solidFill>
              </a:rPr>
              <a:t>استعمالُ خصائصِ متوازي الأضلاع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5FBF26-8FCB-4C18-AF05-1469EEEAC438}"/>
              </a:ext>
            </a:extLst>
          </p:cNvPr>
          <p:cNvSpPr/>
          <p:nvPr/>
        </p:nvSpPr>
        <p:spPr>
          <a:xfrm>
            <a:off x="607997" y="876701"/>
            <a:ext cx="1158400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b="1" dirty="0">
                <a:solidFill>
                  <a:schemeClr val="tx1"/>
                </a:solidFill>
              </a:rPr>
              <a:t>أوجد قيمةَ كلِّ مُتغيرٍ في مُتوازي الأضلاعِ المُعطى في كُلِّ ممّا يأتي: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1D52D9-B7A3-4806-93B8-66CF5E297EAE}"/>
              </a:ext>
            </a:extLst>
          </p:cNvPr>
          <p:cNvSpPr/>
          <p:nvPr/>
        </p:nvSpPr>
        <p:spPr>
          <a:xfrm>
            <a:off x="4894525" y="2592794"/>
            <a:ext cx="6969532" cy="273921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b="1" dirty="0">
                <a:solidFill>
                  <a:srgbClr val="0000FF"/>
                </a:solidFill>
                <a:ea typeface="Cambria" panose="02040503050406030204" pitchFamily="18" charset="0"/>
              </a:rPr>
              <a:t>الحل:</a:t>
            </a:r>
          </a:p>
          <a:p>
            <a:r>
              <a:rPr lang="ar-BH" sz="2800" dirty="0">
                <a:solidFill>
                  <a:srgbClr val="00B050"/>
                </a:solidFill>
              </a:rPr>
              <a:t>نوجد المتغير س </a:t>
            </a:r>
          </a:p>
          <a:p>
            <a:r>
              <a:rPr lang="ar-BH" sz="2800" dirty="0"/>
              <a:t>     4س </a:t>
            </a:r>
            <a:r>
              <a:rPr lang="ar-BH" sz="2800" dirty="0">
                <a:solidFill>
                  <a:schemeClr val="tx1"/>
                </a:solidFill>
                <a:ea typeface="Cambria" panose="02040503050406030204" pitchFamily="18" charset="0"/>
              </a:rPr>
              <a:t>+ (</a:t>
            </a:r>
            <a:r>
              <a:rPr lang="ar-BH" sz="2800" dirty="0">
                <a:solidFill>
                  <a:schemeClr val="tx1"/>
                </a:solidFill>
              </a:rPr>
              <a:t>2س – 6) = 180</a:t>
            </a:r>
            <a:r>
              <a:rPr lang="ar-BH" sz="2800" dirty="0">
                <a:solidFill>
                  <a:srgbClr val="0000FF"/>
                </a:solidFill>
                <a:ea typeface="Cambria" panose="02040503050406030204" pitchFamily="18" charset="0"/>
              </a:rPr>
              <a:t>	</a:t>
            </a:r>
            <a:r>
              <a:rPr lang="ar-BH" sz="2800" dirty="0">
                <a:solidFill>
                  <a:schemeClr val="tx1"/>
                </a:solidFill>
                <a:ea typeface="Cambria" panose="02040503050406030204" pitchFamily="18" charset="0"/>
              </a:rPr>
              <a:t>	</a:t>
            </a:r>
            <a:r>
              <a:rPr lang="ar-BH" sz="1600" dirty="0">
                <a:solidFill>
                  <a:srgbClr val="00B050"/>
                </a:solidFill>
                <a:ea typeface="Cambria" panose="02040503050406030204" pitchFamily="18" charset="0"/>
              </a:rPr>
              <a:t>(الزوايا المتتالية في </a:t>
            </a:r>
            <a:r>
              <a:rPr lang="ar-BH" sz="1600" dirty="0">
                <a:solidFill>
                  <a:srgbClr val="00B050"/>
                </a:solidFill>
              </a:rPr>
              <a:t>▱ متكاملة</a:t>
            </a:r>
            <a:r>
              <a:rPr lang="ar-BH" sz="1600" dirty="0">
                <a:solidFill>
                  <a:srgbClr val="00B050"/>
                </a:solidFill>
                <a:ea typeface="Cambria" panose="02040503050406030204" pitchFamily="18" charset="0"/>
              </a:rPr>
              <a:t>)</a:t>
            </a:r>
          </a:p>
          <a:p>
            <a:pPr lvl="0"/>
            <a:r>
              <a:rPr lang="ar-BH" sz="2800" dirty="0">
                <a:solidFill>
                  <a:prstClr val="black"/>
                </a:solidFill>
                <a:ea typeface="Cambria" panose="02040503050406030204" pitchFamily="18" charset="0"/>
              </a:rPr>
              <a:t>	      6س – 6  = 180		</a:t>
            </a:r>
            <a:r>
              <a:rPr lang="ar-BH" sz="1600" dirty="0">
                <a:solidFill>
                  <a:srgbClr val="00B050"/>
                </a:solidFill>
                <a:ea typeface="Cambria" panose="02040503050406030204" pitchFamily="18" charset="0"/>
              </a:rPr>
              <a:t>(تبسيط)</a:t>
            </a:r>
          </a:p>
          <a:p>
            <a:pPr lvl="0"/>
            <a:r>
              <a:rPr lang="ar-BH" sz="2800" dirty="0"/>
              <a:t>      		   6س = 186		</a:t>
            </a:r>
            <a:r>
              <a:rPr lang="ar-BH" sz="1600" dirty="0">
                <a:solidFill>
                  <a:srgbClr val="00B050"/>
                </a:solidFill>
                <a:ea typeface="Cambria" panose="02040503050406030204" pitchFamily="18" charset="0"/>
              </a:rPr>
              <a:t>(إضافة 6  لكل من الطرفين)</a:t>
            </a:r>
          </a:p>
          <a:p>
            <a:pPr lvl="0"/>
            <a:r>
              <a:rPr lang="ar-BH" sz="2800" dirty="0"/>
              <a:t>      		     س = 31		</a:t>
            </a:r>
            <a:r>
              <a:rPr lang="ar-BH" sz="1600" dirty="0">
                <a:solidFill>
                  <a:srgbClr val="00B050"/>
                </a:solidFill>
                <a:ea typeface="Cambria" panose="02040503050406030204" pitchFamily="18" charset="0"/>
              </a:rPr>
              <a:t>(بقسمة  6  لكل من الطرفين)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E041C7-75C6-45D7-A715-DADE027064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6514"/>
          <a:stretch/>
        </p:blipFill>
        <p:spPr>
          <a:xfrm>
            <a:off x="932648" y="1789537"/>
            <a:ext cx="3815523" cy="2743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17781E-007F-4E66-B3C6-ED1061B09633}"/>
              </a:ext>
            </a:extLst>
          </p:cNvPr>
          <p:cNvCxnSpPr>
            <a:cxnSpLocks/>
          </p:cNvCxnSpPr>
          <p:nvPr/>
        </p:nvCxnSpPr>
        <p:spPr>
          <a:xfrm>
            <a:off x="2006840" y="2255520"/>
            <a:ext cx="60682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45C21-7638-425D-BBE8-7F2E41C353AB}"/>
              </a:ext>
            </a:extLst>
          </p:cNvPr>
          <p:cNvCxnSpPr>
            <a:cxnSpLocks/>
          </p:cNvCxnSpPr>
          <p:nvPr/>
        </p:nvCxnSpPr>
        <p:spPr>
          <a:xfrm>
            <a:off x="1079002" y="3962400"/>
            <a:ext cx="92783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6CED77-071E-4030-8E5B-B871CD960AE1}"/>
              </a:ext>
            </a:extLst>
          </p:cNvPr>
          <p:cNvCxnSpPr>
            <a:cxnSpLocks/>
          </p:cNvCxnSpPr>
          <p:nvPr/>
        </p:nvCxnSpPr>
        <p:spPr>
          <a:xfrm flipV="1">
            <a:off x="1079002" y="3274841"/>
            <a:ext cx="390229" cy="7073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9D936E-2148-49C0-91F5-9F321D268718}"/>
              </a:ext>
            </a:extLst>
          </p:cNvPr>
          <p:cNvCxnSpPr>
            <a:cxnSpLocks/>
          </p:cNvCxnSpPr>
          <p:nvPr/>
        </p:nvCxnSpPr>
        <p:spPr>
          <a:xfrm flipH="1">
            <a:off x="1777344" y="2230857"/>
            <a:ext cx="262795" cy="49247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998" y="-65756"/>
            <a:ext cx="1158400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endParaRPr lang="ar-B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BH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تدريب:</a:t>
            </a:r>
            <a:r>
              <a:rPr lang="ar-BH" sz="3600" b="1" dirty="0">
                <a:solidFill>
                  <a:srgbClr val="0000FF"/>
                </a:solidFill>
              </a:rPr>
              <a:t>  </a:t>
            </a:r>
            <a:r>
              <a:rPr lang="ar-BH" sz="3600" b="1" dirty="0">
                <a:solidFill>
                  <a:srgbClr val="FF0000"/>
                </a:solidFill>
              </a:rPr>
              <a:t>استعمالُ خصائصِ متوازي الأضلاع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5FBF26-8FCB-4C18-AF05-1469EEEAC438}"/>
              </a:ext>
            </a:extLst>
          </p:cNvPr>
          <p:cNvSpPr/>
          <p:nvPr/>
        </p:nvSpPr>
        <p:spPr>
          <a:xfrm>
            <a:off x="505338" y="1005981"/>
            <a:ext cx="1158400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dirty="0">
                <a:solidFill>
                  <a:schemeClr val="tx1"/>
                </a:solidFill>
              </a:rPr>
              <a:t>أوجد قيمةَ كلِّ من أ ، ب ٍ في مُتوازي الأضلاعِ المُعطى في كُلِّ ممّا يأتي: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A1F9590A-2E87-4C4D-A6B3-7D802218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" y="1497149"/>
            <a:ext cx="3716304" cy="30872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15BBB8-E3DE-4F2C-9D51-805175EB2BA5}"/>
              </a:ext>
            </a:extLst>
          </p:cNvPr>
          <p:cNvSpPr/>
          <p:nvPr/>
        </p:nvSpPr>
        <p:spPr>
          <a:xfrm>
            <a:off x="193453" y="152561"/>
            <a:ext cx="11297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200" dirty="0">
                <a:solidFill>
                  <a:schemeClr val="tx1"/>
                </a:solidFill>
                <a:highlight>
                  <a:srgbClr val="00FF00"/>
                </a:highlight>
              </a:rPr>
              <a:t>5د س</a:t>
            </a:r>
          </a:p>
        </p:txBody>
      </p:sp>
    </p:spTree>
    <p:extLst>
      <p:ext uri="{BB962C8B-B14F-4D97-AF65-F5344CB8AC3E}">
        <p14:creationId xmlns:p14="http://schemas.microsoft.com/office/powerpoint/2010/main" val="14041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53490" y="298004"/>
            <a:ext cx="8285019" cy="121920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الطالب، ماذا </a:t>
            </a:r>
            <a:r>
              <a:rPr lang="ar-SA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</a:t>
            </a:r>
            <a:r>
              <a:rPr lang="ar-SA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r>
              <a:rPr lang="ar-SA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FD901F-C329-4294-8D67-847286A1E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84CF60-0645-4F95-B779-597FF3B4F4BE}"/>
              </a:ext>
            </a:extLst>
          </p:cNvPr>
          <p:cNvSpPr/>
          <p:nvPr/>
        </p:nvSpPr>
        <p:spPr>
          <a:xfrm>
            <a:off x="2679600" y="1774639"/>
            <a:ext cx="678491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خصائص متوازي الأضلاع</a:t>
            </a:r>
          </a:p>
          <a:p>
            <a:pPr marL="685800" indent="-685800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الأضلاع المتقابلة متطابقة</a:t>
            </a:r>
          </a:p>
          <a:p>
            <a:pPr marL="685800" indent="-685800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المتقابلة متطابقة</a:t>
            </a:r>
          </a:p>
          <a:p>
            <a:pPr marL="685800" indent="-685800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المتتالية متكاملة</a:t>
            </a:r>
          </a:p>
          <a:p>
            <a:pPr marL="685800" indent="-685800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قطرا متوازي الأضلاع ينصف كل منهما الآخر </a:t>
            </a:r>
          </a:p>
          <a:p>
            <a:pPr marL="685800" indent="-685800" rtl="1">
              <a:buFont typeface="Arial" panose="020B0604020202020204" pitchFamily="34" charset="0"/>
              <a:buChar char="•"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استعمال خصائص متوازي الأضلاع في: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الجبر (إيجاد قيم المتغيرات)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BH" sz="32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البراهين</a:t>
            </a:r>
          </a:p>
        </p:txBody>
      </p:sp>
    </p:spTree>
    <p:extLst>
      <p:ext uri="{BB962C8B-B14F-4D97-AF65-F5344CB8AC3E}">
        <p14:creationId xmlns:p14="http://schemas.microsoft.com/office/powerpoint/2010/main" val="22505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226206-56A2-4399-AF94-16010272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718" y="1792341"/>
            <a:ext cx="8042564" cy="3273317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BH" sz="4800" b="1" dirty="0">
                <a:solidFill>
                  <a:srgbClr val="0000FF"/>
                </a:solidFill>
              </a:rPr>
              <a:t>لمزيد من التدريبات:</a:t>
            </a:r>
          </a:p>
          <a:p>
            <a:pPr marL="0" indent="0" algn="r" rtl="1">
              <a:buNone/>
            </a:pPr>
            <a:endParaRPr lang="ar-BH" sz="4800" dirty="0"/>
          </a:p>
          <a:p>
            <a:pPr marL="0" indent="0" algn="r" rtl="1">
              <a:buNone/>
            </a:pPr>
            <a:r>
              <a:rPr lang="ar-BH" sz="4800" dirty="0"/>
              <a:t>من كتاب الطالب</a:t>
            </a:r>
          </a:p>
          <a:p>
            <a:pPr marL="0" indent="0" algn="r" rtl="1">
              <a:buNone/>
            </a:pPr>
            <a:r>
              <a:rPr lang="ar-BH" sz="4800" dirty="0"/>
              <a:t>فقرة تأكد صفحة 154 رقم 2، 3، 4</a:t>
            </a:r>
          </a:p>
          <a:p>
            <a:pPr marL="0" indent="0" algn="r" rtl="1">
              <a:buNone/>
            </a:pPr>
            <a:r>
              <a:rPr lang="ar-BH" sz="4800" dirty="0"/>
              <a:t>فقرة تدرّب صفحة 155 رقم 7، 8، 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1C3E7-11E9-4350-8606-658C022E1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السبراني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2192001" cy="6474373"/>
          </a:xfrm>
        </p:spPr>
      </p:pic>
      <p:pic>
        <p:nvPicPr>
          <p:cNvPr id="4" name="Content Placeholder 5" descr="السبراني.JPG">
            <a:extLst>
              <a:ext uri="{FF2B5EF4-FFF2-40B4-BE49-F238E27FC236}">
                <a16:creationId xmlns:a16="http://schemas.microsoft.com/office/drawing/2014/main" id="{9874EC56-9C02-42CE-8B8E-B7EE6EA108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99048"/>
            <a:ext cx="11753850" cy="61731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BD7ABB-B32B-402F-8A08-8B4661C2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393" y="5127039"/>
            <a:ext cx="4371211" cy="1347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5400" b="1" dirty="0">
                  <a:solidFill>
                    <a:schemeClr val="tx2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استهلالي</a:t>
              </a:r>
              <a:endParaRPr lang="en-US" sz="5400" b="1" dirty="0">
                <a:solidFill>
                  <a:schemeClr val="tx2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4" name="Text Box 87">
            <a:extLst>
              <a:ext uri="{FF2B5EF4-FFF2-40B4-BE49-F238E27FC236}">
                <a16:creationId xmlns:a16="http://schemas.microsoft.com/office/drawing/2014/main" id="{B311709A-26BA-458A-9FD6-3AA1C04D0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327" y="2003441"/>
            <a:ext cx="644170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5400" b="1" dirty="0">
                <a:solidFill>
                  <a:srgbClr val="C00000"/>
                </a:solidFill>
              </a:rPr>
              <a:t>3 </a:t>
            </a:r>
            <a:r>
              <a:rPr lang="ar-BH" sz="5400" b="1" baseline="30000" dirty="0">
                <a:solidFill>
                  <a:srgbClr val="C00000"/>
                </a:solidFill>
              </a:rPr>
              <a:t>4</a:t>
            </a:r>
            <a:r>
              <a:rPr lang="ar-BH" sz="5400" b="1" dirty="0">
                <a:solidFill>
                  <a:srgbClr val="C00000"/>
                </a:solidFill>
              </a:rPr>
              <a:t>   = ................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A7EA53-C78A-4671-BF2E-B0D5C8C962BB}"/>
              </a:ext>
            </a:extLst>
          </p:cNvPr>
          <p:cNvGrpSpPr/>
          <p:nvPr/>
        </p:nvGrpSpPr>
        <p:grpSpPr>
          <a:xfrm>
            <a:off x="221123" y="6264165"/>
            <a:ext cx="11531909" cy="541883"/>
            <a:chOff x="270641" y="6264165"/>
            <a:chExt cx="11498317" cy="54188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2234A0-D900-4A06-A827-36A15839A5FF}"/>
                </a:ext>
              </a:extLst>
            </p:cNvPr>
            <p:cNvSpPr/>
            <p:nvPr/>
          </p:nvSpPr>
          <p:spPr>
            <a:xfrm>
              <a:off x="454317" y="6405938"/>
              <a:ext cx="51355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ضرب وحيدات الحد - </a:t>
              </a:r>
              <a:r>
                <a:rPr lang="ar-BH" sz="2000" b="1" kern="1200" dirty="0">
                  <a:solidFill>
                    <a:schemeClr val="tx1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الصف الثاني إعدادي</a:t>
              </a:r>
              <a:endParaRPr lang="en-US" sz="20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66D0349-39B4-4242-ACA0-B09C8DBEA791}"/>
                </a:ext>
              </a:extLst>
            </p:cNvPr>
            <p:cNvCxnSpPr/>
            <p:nvPr/>
          </p:nvCxnSpPr>
          <p:spPr>
            <a:xfrm flipV="1">
              <a:off x="270641" y="6264165"/>
              <a:ext cx="11498317" cy="420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1173137-073E-4C8F-A608-A97F77671011}"/>
                </a:ext>
              </a:extLst>
            </p:cNvPr>
            <p:cNvSpPr/>
            <p:nvPr/>
          </p:nvSpPr>
          <p:spPr>
            <a:xfrm>
              <a:off x="5589844" y="6382267"/>
              <a:ext cx="59967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BH" sz="2000" b="1" kern="1200" dirty="0">
                  <a:solidFill>
                    <a:schemeClr val="tx1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وزارة التربية والتعليم – الفصل الدراسي الثاني 2021-  2022م</a:t>
              </a:r>
              <a:endParaRPr lang="en-US" sz="20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Text Box 87">
            <a:extLst>
              <a:ext uri="{FF2B5EF4-FFF2-40B4-BE49-F238E27FC236}">
                <a16:creationId xmlns:a16="http://schemas.microsoft.com/office/drawing/2014/main" id="{C4167A2C-2AFC-4D4D-B207-686F9000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521" y="3200625"/>
            <a:ext cx="410465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4000" b="1" dirty="0">
                <a:solidFill>
                  <a:srgbClr val="C00000"/>
                </a:solidFill>
                <a:highlight>
                  <a:srgbClr val="00FF00"/>
                </a:highlight>
              </a:rPr>
              <a:t>أ)  </a:t>
            </a:r>
            <a:r>
              <a:rPr lang="ar-BH" sz="4000" b="1" dirty="0">
                <a:solidFill>
                  <a:srgbClr val="C00000"/>
                </a:solidFill>
              </a:rPr>
              <a:t>81  </a:t>
            </a: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B4A5931A-8AC6-4CCD-B439-CC74750DB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566" y="4319666"/>
            <a:ext cx="287546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4000" b="1" dirty="0">
                <a:solidFill>
                  <a:srgbClr val="C00000"/>
                </a:solidFill>
              </a:rPr>
              <a:t> </a:t>
            </a:r>
            <a:r>
              <a:rPr lang="ar-BH" sz="4000" b="1" dirty="0">
                <a:solidFill>
                  <a:srgbClr val="C00000"/>
                </a:solidFill>
                <a:highlight>
                  <a:srgbClr val="00FF00"/>
                </a:highlight>
              </a:rPr>
              <a:t>ب)  </a:t>
            </a:r>
            <a:r>
              <a:rPr lang="ar-BH" sz="4000" b="1" dirty="0">
                <a:solidFill>
                  <a:srgbClr val="C00000"/>
                </a:solidFill>
              </a:rPr>
              <a:t>  12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21AF9E0E-D30C-4425-81D5-58A761C2A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566" y="5418870"/>
            <a:ext cx="285781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4000" b="1" dirty="0">
                <a:solidFill>
                  <a:srgbClr val="C00000"/>
                </a:solidFill>
                <a:highlight>
                  <a:srgbClr val="00FF00"/>
                </a:highlight>
              </a:rPr>
              <a:t>ج)</a:t>
            </a:r>
            <a:r>
              <a:rPr lang="ar-BH" sz="4000" b="1" dirty="0">
                <a:solidFill>
                  <a:srgbClr val="C00000"/>
                </a:solidFill>
              </a:rPr>
              <a:t>   7 </a:t>
            </a:r>
          </a:p>
        </p:txBody>
      </p:sp>
      <p:pic>
        <p:nvPicPr>
          <p:cNvPr id="23" name="Picture 22" descr="A picture containing person, group, posing, crowd&#10;&#10;Description automatically generated">
            <a:extLst>
              <a:ext uri="{FF2B5EF4-FFF2-40B4-BE49-F238E27FC236}">
                <a16:creationId xmlns:a16="http://schemas.microsoft.com/office/drawing/2014/main" id="{D3C44AEE-7CED-485B-9899-CCCA33934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" y="991224"/>
            <a:ext cx="7218249" cy="524927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FF1AC4-1DEA-48F1-817B-BEE926E5DFCB}"/>
              </a:ext>
            </a:extLst>
          </p:cNvPr>
          <p:cNvSpPr/>
          <p:nvPr/>
        </p:nvSpPr>
        <p:spPr>
          <a:xfrm>
            <a:off x="4750476" y="443516"/>
            <a:ext cx="493328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highlight>
                  <a:srgbClr val="BDD7EE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في مهرجان (</a:t>
            </a:r>
            <a:r>
              <a:rPr lang="ar-BH" sz="32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البحرين أولا</a:t>
            </a:r>
            <a:r>
              <a:rPr lang="ar-BH" sz="3200" b="1" dirty="0">
                <a:highlight>
                  <a:srgbClr val="BDD7EE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) عدد المسئولين </a:t>
            </a:r>
          </a:p>
        </p:txBody>
      </p:sp>
    </p:spTree>
    <p:extLst>
      <p:ext uri="{BB962C8B-B14F-4D97-AF65-F5344CB8AC3E}">
        <p14:creationId xmlns:p14="http://schemas.microsoft.com/office/powerpoint/2010/main" val="17167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2" grpId="0"/>
      <p:bldP spid="33" grpId="0"/>
      <p:bldP spid="27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20335" y="2422336"/>
            <a:ext cx="10351329" cy="2714625"/>
          </a:xfrm>
        </p:spPr>
        <p:txBody>
          <a:bodyPr>
            <a:normAutofit/>
          </a:bodyPr>
          <a:lstStyle/>
          <a:p>
            <a:r>
              <a:rPr lang="ar-BH" sz="3600" b="1" dirty="0">
                <a:solidFill>
                  <a:srgbClr val="FF0000"/>
                </a:solidFill>
                <a:cs typeface="+mn-cs"/>
              </a:rPr>
              <a:t>رياضيات الصف الثالث الإعدادي – الجزء الثاني</a:t>
            </a:r>
            <a:br>
              <a:rPr lang="ar-BH" sz="3600" b="1" dirty="0">
                <a:solidFill>
                  <a:srgbClr val="FF0000"/>
                </a:solidFill>
                <a:cs typeface="+mn-cs"/>
              </a:rPr>
            </a:br>
            <a:br>
              <a:rPr lang="ar-BH" sz="2800" b="1" dirty="0">
                <a:solidFill>
                  <a:srgbClr val="FF0000"/>
                </a:solidFill>
                <a:cs typeface="+mn-cs"/>
              </a:rPr>
            </a:br>
            <a:r>
              <a:rPr lang="ar-BH" sz="3600" b="1" dirty="0">
                <a:solidFill>
                  <a:schemeClr val="accent5">
                    <a:lumMod val="75000"/>
                  </a:schemeClr>
                </a:solidFill>
                <a:latin typeface="Sultan bold"/>
              </a:rPr>
              <a:t>(9-2): متوازي الأضلاع</a:t>
            </a:r>
            <a:br>
              <a:rPr lang="ar-BH" sz="3600" b="1" dirty="0">
                <a:solidFill>
                  <a:srgbClr val="0000FF"/>
                </a:solidFill>
              </a:rPr>
            </a:br>
            <a:endParaRPr lang="ar-BH" sz="3600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284545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69" y="13648"/>
            <a:ext cx="1646183" cy="12680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3998" y="1566952"/>
            <a:ext cx="11584003" cy="37240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 rtl="1"/>
            <a:endParaRPr lang="ar-B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BH" sz="3600" b="1" dirty="0">
                <a:solidFill>
                  <a:srgbClr val="FF0000"/>
                </a:solidFill>
              </a:rPr>
              <a:t>فيما سبق تعلمنا</a:t>
            </a:r>
          </a:p>
          <a:p>
            <a:pPr algn="ctr"/>
            <a:r>
              <a:rPr lang="ar-BH" sz="3600" b="1" dirty="0">
                <a:solidFill>
                  <a:srgbClr val="002060"/>
                </a:solidFill>
              </a:rPr>
              <a:t>تصنيفَ الأشكالِ الرُّباعية</a:t>
            </a:r>
          </a:p>
          <a:p>
            <a:pPr algn="ctr"/>
            <a:endParaRPr lang="ar-BH" sz="3600" b="1" dirty="0"/>
          </a:p>
          <a:p>
            <a:pPr algn="ctr"/>
            <a:r>
              <a:rPr lang="ar-BH" sz="3600" b="1" dirty="0">
                <a:solidFill>
                  <a:srgbClr val="FF0000"/>
                </a:solidFill>
              </a:rPr>
              <a:t>سنتعلم في هذا الدرس</a:t>
            </a:r>
          </a:p>
          <a:p>
            <a:pPr algn="ctr"/>
            <a:r>
              <a:rPr lang="ar-BH" sz="3600" b="1" dirty="0">
                <a:solidFill>
                  <a:srgbClr val="002060"/>
                </a:solidFill>
              </a:rPr>
              <a:t>خصائصَ أضلاعِ وزوايا وأقطارِ متوازيات الأضلاع</a:t>
            </a:r>
          </a:p>
          <a:p>
            <a:pPr algn="ctr"/>
            <a:endParaRPr lang="ar-BH" sz="3600" b="1" dirty="0">
              <a:solidFill>
                <a:srgbClr val="002060"/>
              </a:solidFill>
            </a:endParaRP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D00FE467-2AC6-4FB2-B619-8599746F8013}"/>
              </a:ext>
            </a:extLst>
          </p:cNvPr>
          <p:cNvSpPr txBox="1">
            <a:spLocks/>
          </p:cNvSpPr>
          <p:nvPr/>
        </p:nvSpPr>
        <p:spPr>
          <a:xfrm flipH="1">
            <a:off x="-421420" y="199255"/>
            <a:ext cx="4197617" cy="854288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91440" indent="-91440" algn="ctr" defTabSz="914400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000" b="1">
                <a:solidFill>
                  <a:srgbClr val="FF0000"/>
                </a:solidFill>
              </a:defRPr>
            </a:lvl1pPr>
            <a:lvl2pPr marL="384048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algn="r" defTabSz="914400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r"/>
            <a:r>
              <a:rPr lang="ar-BH" sz="2800" dirty="0">
                <a:highlight>
                  <a:srgbClr val="FFFF00"/>
                </a:highlight>
              </a:rPr>
              <a:t>الاستراتيجية: المعلم الصغير</a:t>
            </a:r>
          </a:p>
          <a:p>
            <a:pPr algn="r"/>
            <a:r>
              <a:rPr lang="ar-BH" sz="2800" dirty="0">
                <a:highlight>
                  <a:srgbClr val="FFFF00"/>
                </a:highlight>
              </a:rPr>
              <a:t>والحوار والمناقشة</a:t>
            </a:r>
            <a:endParaRPr lang="ar-SA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183" y="636126"/>
            <a:ext cx="995563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solidFill>
                  <a:schemeClr val="tx1"/>
                </a:solidFill>
                <a:highlight>
                  <a:srgbClr val="FFFF00"/>
                </a:highlight>
              </a:rPr>
              <a:t>متوازي الأضلاع</a:t>
            </a:r>
            <a:r>
              <a:rPr lang="ar-BH" sz="3600" dirty="0">
                <a:solidFill>
                  <a:schemeClr val="tx1"/>
                </a:solidFill>
              </a:rPr>
              <a:t> هو شكلٌ رباعيٌّ فيهِ كلُّ ضلعينِ متقابلينِ متوازيان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AA471E-3D09-4BE0-88E8-E5349D4D9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"/>
          <a:stretch/>
        </p:blipFill>
        <p:spPr>
          <a:xfrm>
            <a:off x="1190355" y="1372037"/>
            <a:ext cx="9691006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7386A4-EDD7-4440-A7C6-E7C3AD2F87AD}"/>
              </a:ext>
            </a:extLst>
          </p:cNvPr>
          <p:cNvGrpSpPr/>
          <p:nvPr/>
        </p:nvGrpSpPr>
        <p:grpSpPr>
          <a:xfrm>
            <a:off x="1238586" y="1005840"/>
            <a:ext cx="9714829" cy="4959962"/>
            <a:chOff x="1238586" y="1005840"/>
            <a:chExt cx="9714829" cy="4959962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EAA471E-3D09-4BE0-88E8-E5349D4D9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3" b="81447"/>
            <a:stretch/>
          </p:blipFill>
          <p:spPr>
            <a:xfrm>
              <a:off x="1238586" y="1005840"/>
              <a:ext cx="9714827" cy="899160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30AD62B-2513-46DB-BC09-BA1D3F8E4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" r="968"/>
            <a:stretch/>
          </p:blipFill>
          <p:spPr>
            <a:xfrm>
              <a:off x="1238587" y="1745638"/>
              <a:ext cx="9714828" cy="4220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05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544" y="-56155"/>
            <a:ext cx="1158400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endParaRPr lang="ar-B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BH" sz="3600" b="1" dirty="0">
                <a:solidFill>
                  <a:srgbClr val="0000FF"/>
                </a:solidFill>
                <a:highlight>
                  <a:srgbClr val="FFFF00"/>
                </a:highlight>
              </a:rPr>
              <a:t>مثال:</a:t>
            </a:r>
            <a:r>
              <a:rPr lang="ar-BH" sz="3600" b="1" dirty="0">
                <a:solidFill>
                  <a:srgbClr val="0000FF"/>
                </a:solidFill>
              </a:rPr>
              <a:t> </a:t>
            </a:r>
            <a:r>
              <a:rPr lang="ar-BH" sz="3600" b="1" dirty="0">
                <a:solidFill>
                  <a:srgbClr val="FF0000"/>
                </a:solidFill>
              </a:rPr>
              <a:t>استعمالُ خصائصِ متوازي الأضلاع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5FBF26-8FCB-4C18-AF05-1469EEEAC438}"/>
                  </a:ext>
                </a:extLst>
              </p:cNvPr>
              <p:cNvSpPr/>
              <p:nvPr/>
            </p:nvSpPr>
            <p:spPr>
              <a:xfrm>
                <a:off x="280054" y="992728"/>
                <a:ext cx="11584003" cy="15696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r>
                  <a:rPr lang="ar-BH" sz="3200" b="1" dirty="0">
                    <a:solidFill>
                      <a:schemeClr val="tx1"/>
                    </a:solidFill>
                  </a:rPr>
                  <a:t>افترض أن ق </a:t>
                </a:r>
                <a:r>
                  <a:rPr lang="ar-BH" sz="3200" b="1" dirty="0"/>
                  <a:t>⦣ ح = </a:t>
                </a:r>
                <a14:m>
                  <m:oMath xmlns:m="http://schemas.openxmlformats.org/officeDocument/2006/math">
                    <m:r>
                      <a:rPr lang="ar-BH" sz="32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BH" sz="3200" b="1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65</a:t>
                </a:r>
                <a:r>
                  <a:rPr lang="ar-BH" sz="3200" b="1" dirty="0">
                    <a:solidFill>
                      <a:schemeClr val="tx1"/>
                    </a:solidFill>
                  </a:rPr>
                  <a:t>، ي ح = 3 قدم ، ح ز = 4 قدم   في </a:t>
                </a:r>
                <a:r>
                  <a:rPr lang="ar-BH" sz="3200" b="1" dirty="0"/>
                  <a:t>▱</a:t>
                </a:r>
                <a:r>
                  <a:rPr lang="ar-BH" sz="3200" b="1" dirty="0">
                    <a:solidFill>
                      <a:schemeClr val="tx1"/>
                    </a:solidFill>
                  </a:rPr>
                  <a:t> ي ح ز و،</a:t>
                </a:r>
              </a:p>
              <a:p>
                <a:r>
                  <a:rPr lang="ar-BH" sz="3200" b="1" dirty="0">
                    <a:solidFill>
                      <a:schemeClr val="tx1"/>
                    </a:solidFill>
                  </a:rPr>
                  <a:t>جِد قياسَ كُلٍّ ممل يأتي:</a:t>
                </a:r>
              </a:p>
              <a:p>
                <a:r>
                  <a:rPr lang="ar-BH" sz="3200" b="1" dirty="0">
                    <a:solidFill>
                      <a:schemeClr val="tx1"/>
                    </a:solidFill>
                  </a:rPr>
                  <a:t>أ)  ق </a:t>
                </a:r>
                <a:r>
                  <a:rPr lang="ar-BH" sz="3200" b="1" dirty="0"/>
                  <a:t>⦣ ز</a:t>
                </a:r>
                <a:endParaRPr lang="ar-BH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5FBF26-8FCB-4C18-AF05-1469EEEAC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4" y="992728"/>
                <a:ext cx="11584003" cy="1569660"/>
              </a:xfrm>
              <a:prstGeom prst="rect">
                <a:avLst/>
              </a:prstGeom>
              <a:blipFill>
                <a:blip r:embed="rId3"/>
                <a:stretch>
                  <a:fillRect t="-5058" r="-1316" b="-120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1D52D9-B7A3-4806-93B8-66CF5E297EAE}"/>
                  </a:ext>
                </a:extLst>
              </p:cNvPr>
              <p:cNvSpPr/>
              <p:nvPr/>
            </p:nvSpPr>
            <p:spPr>
              <a:xfrm>
                <a:off x="4937760" y="3144860"/>
                <a:ext cx="6839696" cy="1877437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r>
                  <a:rPr lang="ar-BH" sz="3200" b="1" dirty="0">
                    <a:solidFill>
                      <a:srgbClr val="0000FF"/>
                    </a:solidFill>
                    <a:ea typeface="Cambria" panose="02040503050406030204" pitchFamily="18" charset="0"/>
                  </a:rPr>
                  <a:t>الحل:</a:t>
                </a:r>
              </a:p>
              <a:p>
                <a:r>
                  <a:rPr lang="ar-BH" sz="2800" dirty="0"/>
                  <a:t>ق ⦣ </a:t>
                </a:r>
                <a:r>
                  <a:rPr lang="ar-BH" sz="28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ز + </a:t>
                </a:r>
                <a:r>
                  <a:rPr lang="ar-BH" sz="2800" dirty="0">
                    <a:solidFill>
                      <a:srgbClr val="0000FF"/>
                    </a:solidFill>
                  </a:rPr>
                  <a:t>ق ⦣ ح</a:t>
                </a:r>
                <a:r>
                  <a:rPr lang="ar-BH" sz="2800" dirty="0">
                    <a:solidFill>
                      <a:srgbClr val="0000FF"/>
                    </a:solidFill>
                    <a:ea typeface="Cambria" panose="02040503050406030204" pitchFamily="18" charset="0"/>
                  </a:rPr>
                  <a:t> </a:t>
                </a:r>
                <a:r>
                  <a:rPr lang="ar-BH" sz="28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ar-BH" sz="28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BH" sz="28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180 	</a:t>
                </a:r>
                <a:r>
                  <a:rPr lang="ar-BH" sz="1600" dirty="0">
                    <a:solidFill>
                      <a:srgbClr val="00B050"/>
                    </a:solidFill>
                    <a:ea typeface="Cambria" panose="02040503050406030204" pitchFamily="18" charset="0"/>
                  </a:rPr>
                  <a:t>(الزوايا المتتالية في </a:t>
                </a:r>
                <a:r>
                  <a:rPr lang="ar-BH" sz="1600" dirty="0">
                    <a:solidFill>
                      <a:srgbClr val="00B050"/>
                    </a:solidFill>
                  </a:rPr>
                  <a:t>▱ متكاملة</a:t>
                </a:r>
                <a:r>
                  <a:rPr lang="ar-BH" sz="1600" dirty="0">
                    <a:solidFill>
                      <a:srgbClr val="00B050"/>
                    </a:solidFill>
                    <a:ea typeface="Cambria" panose="02040503050406030204" pitchFamily="18" charset="0"/>
                  </a:rPr>
                  <a:t>)</a:t>
                </a:r>
              </a:p>
              <a:p>
                <a:pPr lvl="0"/>
                <a:r>
                  <a:rPr lang="ar-BH" sz="2800" dirty="0">
                    <a:solidFill>
                      <a:prstClr val="black"/>
                    </a:solidFill>
                  </a:rPr>
                  <a:t>ق ⦣ </a:t>
                </a:r>
                <a:r>
                  <a:rPr lang="ar-BH" sz="2800" dirty="0">
                    <a:solidFill>
                      <a:prstClr val="black"/>
                    </a:solidFill>
                    <a:ea typeface="Cambria" panose="02040503050406030204" pitchFamily="18" charset="0"/>
                  </a:rPr>
                  <a:t>ز +   </a:t>
                </a:r>
                <a14:m>
                  <m:oMath xmlns:m="http://schemas.openxmlformats.org/officeDocument/2006/math">
                    <m:r>
                      <a:rPr lang="ar-BH" sz="2800" i="1" baseline="30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BH" sz="2800" dirty="0">
                    <a:solidFill>
                      <a:srgbClr val="0000FF"/>
                    </a:solidFill>
                    <a:ea typeface="Cambria" panose="02040503050406030204" pitchFamily="18" charset="0"/>
                  </a:rPr>
                  <a:t>65</a:t>
                </a:r>
                <a:r>
                  <a:rPr lang="ar-BH" sz="28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:r>
                  <a:rPr lang="ar-BH" sz="24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 </a:t>
                </a:r>
                <a:r>
                  <a:rPr lang="ar-BH" sz="2800" dirty="0">
                    <a:solidFill>
                      <a:prstClr val="black"/>
                    </a:solidFill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ar-BH" sz="2800" i="1" baseline="30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BH" sz="2800" dirty="0">
                    <a:solidFill>
                      <a:prstClr val="black"/>
                    </a:solidFill>
                    <a:ea typeface="Cambria" panose="02040503050406030204" pitchFamily="18" charset="0"/>
                  </a:rPr>
                  <a:t>180	</a:t>
                </a:r>
                <a:r>
                  <a:rPr lang="ar-BH" sz="1600" dirty="0">
                    <a:solidFill>
                      <a:srgbClr val="00B050"/>
                    </a:solidFill>
                    <a:ea typeface="Cambria" panose="02040503050406030204" pitchFamily="18" charset="0"/>
                  </a:rPr>
                  <a:t>(بالتعويض)</a:t>
                </a:r>
                <a:endParaRPr lang="ar-BH" sz="2800" dirty="0">
                  <a:solidFill>
                    <a:prstClr val="black"/>
                  </a:solidFill>
                  <a:ea typeface="Cambria" panose="02040503050406030204" pitchFamily="18" charset="0"/>
                </a:endParaRPr>
              </a:p>
              <a:p>
                <a:pPr lvl="0"/>
                <a:r>
                  <a:rPr lang="ar-BH" sz="2800" dirty="0">
                    <a:solidFill>
                      <a:prstClr val="black"/>
                    </a:solidFill>
                  </a:rPr>
                  <a:t>	   ق ⦣ </a:t>
                </a:r>
                <a:r>
                  <a:rPr lang="ar-BH" sz="2800" dirty="0">
                    <a:solidFill>
                      <a:prstClr val="black"/>
                    </a:solidFill>
                    <a:ea typeface="Cambria" panose="02040503050406030204" pitchFamily="18" charset="0"/>
                  </a:rPr>
                  <a:t>ز = </a:t>
                </a:r>
                <a14:m>
                  <m:oMath xmlns:m="http://schemas.openxmlformats.org/officeDocument/2006/math">
                    <m:r>
                      <a:rPr lang="ar-BH" sz="2800" i="1" baseline="30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BH" sz="2800" dirty="0">
                    <a:solidFill>
                      <a:prstClr val="black"/>
                    </a:solidFill>
                    <a:ea typeface="Cambria" panose="02040503050406030204" pitchFamily="18" charset="0"/>
                  </a:rPr>
                  <a:t>115 	</a:t>
                </a:r>
                <a:r>
                  <a:rPr lang="ar-BH" sz="1600" dirty="0">
                    <a:solidFill>
                      <a:srgbClr val="00B050"/>
                    </a:solidFill>
                    <a:ea typeface="Cambria" panose="02040503050406030204" pitchFamily="18" charset="0"/>
                  </a:rPr>
                  <a:t>(اطرح 65 من كلا الطرفين)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1D52D9-B7A3-4806-93B8-66CF5E297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0" y="3144860"/>
                <a:ext cx="6839696" cy="1877437"/>
              </a:xfrm>
              <a:prstGeom prst="rect">
                <a:avLst/>
              </a:prstGeom>
              <a:blipFill>
                <a:blip r:embed="rId4"/>
                <a:stretch>
                  <a:fillRect t="-3871" r="-2135" b="-7742"/>
                </a:stretch>
              </a:blipFill>
              <a:ln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4DDC78C-F25D-4AED-AF1A-4571E86C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069" y="2136433"/>
            <a:ext cx="4814691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5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2" y="6371723"/>
            <a:ext cx="9955631" cy="542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055" y="-82653"/>
            <a:ext cx="1158400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endParaRPr lang="ar-B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BH" sz="3600" b="1" dirty="0">
                <a:solidFill>
                  <a:srgbClr val="0000FF"/>
                </a:solidFill>
                <a:highlight>
                  <a:srgbClr val="FFFF00"/>
                </a:highlight>
              </a:rPr>
              <a:t>مثال:</a:t>
            </a:r>
            <a:r>
              <a:rPr lang="ar-BH" sz="3600" b="1" dirty="0">
                <a:solidFill>
                  <a:srgbClr val="0000FF"/>
                </a:solidFill>
              </a:rPr>
              <a:t> </a:t>
            </a:r>
            <a:r>
              <a:rPr lang="ar-BH" sz="3600" b="1" dirty="0">
                <a:solidFill>
                  <a:srgbClr val="FF0000"/>
                </a:solidFill>
              </a:rPr>
              <a:t>استعمالُ خصائصِ متوازي الأضلاع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5FBF26-8FCB-4C18-AF05-1469EEEAC438}"/>
                  </a:ext>
                </a:extLst>
              </p:cNvPr>
              <p:cNvSpPr/>
              <p:nvPr/>
            </p:nvSpPr>
            <p:spPr>
              <a:xfrm>
                <a:off x="607997" y="1044481"/>
                <a:ext cx="11584003" cy="15696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r>
                  <a:rPr lang="ar-BH" sz="3200" b="1" dirty="0">
                    <a:solidFill>
                      <a:schemeClr val="tx1"/>
                    </a:solidFill>
                  </a:rPr>
                  <a:t>افترض أن ق </a:t>
                </a:r>
                <a:r>
                  <a:rPr lang="ar-BH" sz="3200" b="1" dirty="0"/>
                  <a:t>⦣ ح = </a:t>
                </a:r>
                <a14:m>
                  <m:oMath xmlns:m="http://schemas.openxmlformats.org/officeDocument/2006/math">
                    <m:r>
                      <a:rPr lang="ar-BH" sz="32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BH" sz="3200" b="1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65</a:t>
                </a:r>
                <a:r>
                  <a:rPr lang="ar-BH" sz="3200" b="1" dirty="0">
                    <a:solidFill>
                      <a:schemeClr val="tx1"/>
                    </a:solidFill>
                  </a:rPr>
                  <a:t>، ي ح = 3.5 قدم، ح ز = 4.5 قدم في </a:t>
                </a:r>
                <a:r>
                  <a:rPr lang="ar-BH" sz="3200" b="1" dirty="0"/>
                  <a:t>▱</a:t>
                </a:r>
                <a:r>
                  <a:rPr lang="ar-BH" sz="3200" b="1" dirty="0">
                    <a:solidFill>
                      <a:schemeClr val="tx1"/>
                    </a:solidFill>
                  </a:rPr>
                  <a:t> ي ح ز و،</a:t>
                </a:r>
              </a:p>
              <a:p>
                <a:r>
                  <a:rPr lang="ar-BH" sz="3200" b="1" dirty="0">
                    <a:solidFill>
                      <a:schemeClr val="tx1"/>
                    </a:solidFill>
                  </a:rPr>
                  <a:t>جِد قياسَ كُلٍّ ممل يأتي:</a:t>
                </a:r>
              </a:p>
              <a:p>
                <a:r>
                  <a:rPr lang="ar-BH" sz="3200" b="1" dirty="0">
                    <a:solidFill>
                      <a:schemeClr val="tx1"/>
                    </a:solidFill>
                  </a:rPr>
                  <a:t>ب)  ق </a:t>
                </a:r>
                <a:r>
                  <a:rPr lang="ar-BH" sz="3200" b="1" dirty="0"/>
                  <a:t>⦣ و</a:t>
                </a:r>
                <a:endParaRPr lang="ar-BH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5FBF26-8FCB-4C18-AF05-1469EEEAC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97" y="1044481"/>
                <a:ext cx="11584003" cy="1569660"/>
              </a:xfrm>
              <a:prstGeom prst="rect">
                <a:avLst/>
              </a:prstGeom>
              <a:blipFill>
                <a:blip r:embed="rId3"/>
                <a:stretch>
                  <a:fillRect t="-5039" r="-1316" b="-116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1D52D9-B7A3-4806-93B8-66CF5E297EAE}"/>
                  </a:ext>
                </a:extLst>
              </p:cNvPr>
              <p:cNvSpPr/>
              <p:nvPr/>
            </p:nvSpPr>
            <p:spPr>
              <a:xfrm>
                <a:off x="4937760" y="3144860"/>
                <a:ext cx="6839696" cy="1877437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r>
                  <a:rPr lang="ar-BH" sz="3200" b="1" dirty="0">
                    <a:solidFill>
                      <a:srgbClr val="0000FF"/>
                    </a:solidFill>
                    <a:ea typeface="Cambria" panose="02040503050406030204" pitchFamily="18" charset="0"/>
                  </a:rPr>
                  <a:t>الحل:</a:t>
                </a:r>
              </a:p>
              <a:p>
                <a:r>
                  <a:rPr lang="ar-BH" sz="2800" dirty="0"/>
                  <a:t>ق ⦣ </a:t>
                </a:r>
                <a:r>
                  <a:rPr lang="ar-BH" sz="28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و = </a:t>
                </a:r>
                <a:r>
                  <a:rPr lang="ar-BH" sz="2800" dirty="0">
                    <a:solidFill>
                      <a:srgbClr val="0000FF"/>
                    </a:solidFill>
                  </a:rPr>
                  <a:t>ق ⦣ ح</a:t>
                </a:r>
                <a:r>
                  <a:rPr lang="ar-BH" sz="2800" dirty="0">
                    <a:solidFill>
                      <a:srgbClr val="0000FF"/>
                    </a:solidFill>
                    <a:ea typeface="Cambria" panose="02040503050406030204" pitchFamily="18" charset="0"/>
                  </a:rPr>
                  <a:t> 		</a:t>
                </a:r>
                <a:r>
                  <a:rPr lang="ar-BH" sz="1600" dirty="0">
                    <a:solidFill>
                      <a:srgbClr val="00B050"/>
                    </a:solidFill>
                    <a:ea typeface="Cambria" panose="02040503050406030204" pitchFamily="18" charset="0"/>
                  </a:rPr>
                  <a:t>(الزوايا المتقابلة في </a:t>
                </a:r>
                <a:r>
                  <a:rPr lang="ar-BH" sz="1600" dirty="0">
                    <a:solidFill>
                      <a:srgbClr val="00B050"/>
                    </a:solidFill>
                  </a:rPr>
                  <a:t>▱ متطابقة</a:t>
                </a:r>
                <a:r>
                  <a:rPr lang="ar-BH" sz="1600" dirty="0">
                    <a:solidFill>
                      <a:srgbClr val="00B050"/>
                    </a:solidFill>
                    <a:ea typeface="Cambria" panose="02040503050406030204" pitchFamily="18" charset="0"/>
                  </a:rPr>
                  <a:t>)</a:t>
                </a:r>
              </a:p>
              <a:p>
                <a:pPr lvl="0"/>
                <a:r>
                  <a:rPr lang="ar-BH" sz="2800" dirty="0">
                    <a:solidFill>
                      <a:prstClr val="black"/>
                    </a:solidFill>
                  </a:rPr>
                  <a:t>ق ⦣ </a:t>
                </a:r>
                <a:r>
                  <a:rPr lang="ar-BH" sz="2800" dirty="0">
                    <a:solidFill>
                      <a:prstClr val="black"/>
                    </a:solidFill>
                    <a:ea typeface="Cambria" panose="02040503050406030204" pitchFamily="18" charset="0"/>
                  </a:rPr>
                  <a:t>و =   </a:t>
                </a:r>
                <a14:m>
                  <m:oMath xmlns:m="http://schemas.openxmlformats.org/officeDocument/2006/math">
                    <m:r>
                      <a:rPr lang="ar-BH" sz="2800" i="1" baseline="30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BH" sz="2800" dirty="0">
                    <a:solidFill>
                      <a:srgbClr val="0000FF"/>
                    </a:solidFill>
                    <a:ea typeface="Cambria" panose="02040503050406030204" pitchFamily="18" charset="0"/>
                  </a:rPr>
                  <a:t>65</a:t>
                </a:r>
                <a:r>
                  <a:rPr lang="ar-BH" sz="28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:r>
                  <a:rPr lang="ar-BH" sz="24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	</a:t>
                </a:r>
                <a:r>
                  <a:rPr lang="ar-BH" sz="2800" dirty="0">
                    <a:solidFill>
                      <a:prstClr val="black"/>
                    </a:solidFill>
                    <a:ea typeface="Cambria" panose="02040503050406030204" pitchFamily="18" charset="0"/>
                  </a:rPr>
                  <a:t>	</a:t>
                </a:r>
                <a:r>
                  <a:rPr lang="ar-BH" sz="1600" dirty="0">
                    <a:solidFill>
                      <a:srgbClr val="00B050"/>
                    </a:solidFill>
                    <a:ea typeface="Cambria" panose="02040503050406030204" pitchFamily="18" charset="0"/>
                  </a:rPr>
                  <a:t>(بالتعويض)</a:t>
                </a:r>
                <a:endParaRPr lang="ar-BH" sz="2800" dirty="0">
                  <a:solidFill>
                    <a:prstClr val="black"/>
                  </a:solidFill>
                  <a:ea typeface="Cambria" panose="02040503050406030204" pitchFamily="18" charset="0"/>
                </a:endParaRPr>
              </a:p>
              <a:p>
                <a:pPr lvl="0"/>
                <a:r>
                  <a:rPr lang="ar-BH" sz="2800" dirty="0">
                    <a:solidFill>
                      <a:prstClr val="black"/>
                    </a:solidFill>
                  </a:rPr>
                  <a:t>	</a:t>
                </a:r>
                <a:endParaRPr lang="ar-BH" sz="1600" dirty="0">
                  <a:solidFill>
                    <a:srgbClr val="00B050"/>
                  </a:solidFill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1D52D9-B7A3-4806-93B8-66CF5E297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0" y="3144860"/>
                <a:ext cx="6839696" cy="1877437"/>
              </a:xfrm>
              <a:prstGeom prst="rect">
                <a:avLst/>
              </a:prstGeom>
              <a:blipFill>
                <a:blip r:embed="rId4"/>
                <a:stretch>
                  <a:fillRect t="-3871" r="-2135"/>
                </a:stretch>
              </a:blipFill>
              <a:ln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4DDC78C-F25D-4AED-AF1A-4571E86C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069" y="2614141"/>
            <a:ext cx="4814691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716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نسق Office</vt:lpstr>
      <vt:lpstr>PowerPoint Presentation</vt:lpstr>
      <vt:lpstr>PowerPoint Presentation</vt:lpstr>
      <vt:lpstr>PowerPoint Presentation</vt:lpstr>
      <vt:lpstr>رياضيات الصف الثالث الإعدادي – الجزء الثاني  (9-2): متوازي الأضلاع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RADHI  MAHMOOD MAHDI</dc:creator>
  <cp:lastModifiedBy>HAMED MOHMOUD ELSAYED AHMED ABOUAHMED</cp:lastModifiedBy>
  <cp:revision>85</cp:revision>
  <dcterms:created xsi:type="dcterms:W3CDTF">2020-03-03T06:21:53Z</dcterms:created>
  <dcterms:modified xsi:type="dcterms:W3CDTF">2022-05-25T10:28:31Z</dcterms:modified>
</cp:coreProperties>
</file>