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saveSubsetFonts="1" bookmarkIdSeed="4">
  <p:sldMasterIdLst>
    <p:sldMasterId id="2147483660" r:id="rId1"/>
  </p:sldMasterIdLst>
  <p:notesMasterIdLst>
    <p:notesMasterId r:id="rId22"/>
  </p:notesMasterIdLst>
  <p:sldIdLst>
    <p:sldId id="365" r:id="rId2"/>
    <p:sldId id="575" r:id="rId3"/>
    <p:sldId id="576" r:id="rId4"/>
    <p:sldId id="290" r:id="rId5"/>
    <p:sldId id="256" r:id="rId6"/>
    <p:sldId id="274" r:id="rId7"/>
    <p:sldId id="341" r:id="rId8"/>
    <p:sldId id="366" r:id="rId9"/>
    <p:sldId id="577" r:id="rId10"/>
    <p:sldId id="362" r:id="rId11"/>
    <p:sldId id="363" r:id="rId12"/>
    <p:sldId id="579" r:id="rId13"/>
    <p:sldId id="580" r:id="rId14"/>
    <p:sldId id="369" r:id="rId15"/>
    <p:sldId id="316" r:id="rId16"/>
    <p:sldId id="359" r:id="rId17"/>
    <p:sldId id="373" r:id="rId18"/>
    <p:sldId id="372" r:id="rId19"/>
    <p:sldId id="371" r:id="rId20"/>
    <p:sldId id="370" r:id="rId21"/>
  </p:sldIdLst>
  <p:sldSz cx="12192000" cy="6858000"/>
  <p:notesSz cx="6858000" cy="9144000"/>
  <p:embeddedFontLst>
    <p:embeddedFont>
      <p:font typeface="Sakkal Majalla" panose="02000000000000000000" pitchFamily="2" charset="-78"/>
      <p:regular r:id="rId23"/>
      <p:bold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Sultan bold" pitchFamily="2" charset="-78"/>
      <p:regular r:id="rId27"/>
    </p:embeddedFont>
    <p:embeddedFont>
      <p:font typeface="AGA Arabesque" panose="05010101010101010101" pitchFamily="2" charset="2"/>
      <p:regular r:id="rId28"/>
    </p:embeddedFont>
    <p:embeddedFont>
      <p:font typeface="traditional arabic" panose="02020603050405020304" pitchFamily="18" charset="-78"/>
      <p:regular r:id="rId29"/>
      <p:bold r:id="rId30"/>
    </p:embeddedFont>
    <p:embeddedFont>
      <p:font typeface="Tahoma" panose="020B0604030504040204" pitchFamily="34" charset="0"/>
      <p:regular r:id="rId31"/>
      <p:bold r:id="rId32"/>
    </p:embeddedFont>
    <p:embeddedFont>
      <p:font typeface="Batang" panose="02030600000101010101" pitchFamily="18" charset="-127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</p:embeddedFont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60A4BC-1133-4D3C-8580-D4B89B9DA77C}" type="datetimeFigureOut">
              <a:rPr lang="en-GB" smtClean="0"/>
              <a:t>30/05/2022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0C9FA5-B3DE-4FFE-9B65-A9AA86BD81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3401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noProof="0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0E1E9A-E921-4174-A0FC-51868D7AC568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ahoma" panose="020B060403050404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589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709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663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861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354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852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219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555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651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231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822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453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61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microsoft.com/office/2007/relationships/hdphoto" Target="../media/hdphoto2.wdp"/><Relationship Id="rId7" Type="http://schemas.openxmlformats.org/officeDocument/2006/relationships/image" Target="../media/image9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2.wdp"/><Relationship Id="rId7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10" Type="http://schemas.openxmlformats.org/officeDocument/2006/relationships/image" Target="../media/image10.jpeg"/><Relationship Id="rId4" Type="http://schemas.openxmlformats.org/officeDocument/2006/relationships/image" Target="../media/image11.gif"/><Relationship Id="rId9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="" xmlns:a16="http://schemas.microsoft.com/office/drawing/2014/main" id="{53B379A0-D174-478B-82DA-773E60BD95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296" y="4418881"/>
            <a:ext cx="10699407" cy="1280271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="" xmlns:a16="http://schemas.microsoft.com/office/drawing/2014/main" id="{DD13919B-4E68-4985-82CC-951FA6AC0D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3907" y="553616"/>
            <a:ext cx="9864183" cy="406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0780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707" y="199104"/>
            <a:ext cx="11367545" cy="973394"/>
          </a:xfr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rtl="1">
              <a:lnSpc>
                <a:spcPct val="150000"/>
              </a:lnSpc>
            </a:pPr>
            <a:r>
              <a:rPr lang="ar-BH" sz="28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استراتيجية الإستقصاء و التعلم الذاتي يكتب الطالب ثلاثة فضائل من فضائل شهر رمضان على برنامج </a:t>
            </a:r>
            <a:r>
              <a:rPr lang="en-GB" sz="2800" b="1" dirty="0" err="1">
                <a:latin typeface="Traditional Arabic" panose="02020603050405020304" pitchFamily="18" charset="-78"/>
                <a:cs typeface="Traditional Arabic" panose="02020603050405020304" pitchFamily="18" charset="-78"/>
              </a:rPr>
              <a:t>padlet</a:t>
            </a:r>
            <a:endParaRPr lang="en-GB" sz="2800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3" name="فضائل شهر رمضان">
            <a:hlinkClick r:id="" action="ppaction://media"/>
            <a:extLst>
              <a:ext uri="{FF2B5EF4-FFF2-40B4-BE49-F238E27FC236}">
                <a16:creationId xmlns="" xmlns:a16="http://schemas.microsoft.com/office/drawing/2014/main" id="{CA8A8542-F068-493E-A780-7A853AB57D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199" y="1306504"/>
            <a:ext cx="10447283" cy="48656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16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618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0652" y="143900"/>
            <a:ext cx="10515600" cy="903236"/>
          </a:xfr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pPr algn="r" rtl="1">
              <a:lnSpc>
                <a:spcPct val="150000"/>
              </a:lnSpc>
            </a:pPr>
            <a:r>
              <a:rPr lang="ar-BH" b="1" dirty="0"/>
              <a:t>أن يناقش الطالب فضائل شهر رمضان:</a:t>
            </a:r>
            <a:endParaRPr lang="en-GB" dirty="0"/>
          </a:p>
        </p:txBody>
      </p:sp>
      <p:sp>
        <p:nvSpPr>
          <p:cNvPr id="4" name="شكل حر 17">
            <a:extLst>
              <a:ext uri="{FF2B5EF4-FFF2-40B4-BE49-F238E27FC236}">
                <a16:creationId xmlns="" xmlns:a16="http://schemas.microsoft.com/office/drawing/2014/main" id="{65332118-665F-4282-BB4F-E322C2ECD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822" y="1224117"/>
            <a:ext cx="11472868" cy="2386186"/>
          </a:xfrm>
          <a:custGeom>
            <a:avLst/>
            <a:gdLst>
              <a:gd name="connsiteX0" fmla="*/ 0 w 1911803"/>
              <a:gd name="connsiteY0" fmla="*/ 157684 h 1576837"/>
              <a:gd name="connsiteX1" fmla="*/ 157684 w 1911803"/>
              <a:gd name="connsiteY1" fmla="*/ 0 h 1576837"/>
              <a:gd name="connsiteX2" fmla="*/ 1754119 w 1911803"/>
              <a:gd name="connsiteY2" fmla="*/ 0 h 1576837"/>
              <a:gd name="connsiteX3" fmla="*/ 1911803 w 1911803"/>
              <a:gd name="connsiteY3" fmla="*/ 157684 h 1576837"/>
              <a:gd name="connsiteX4" fmla="*/ 1911803 w 1911803"/>
              <a:gd name="connsiteY4" fmla="*/ 1419153 h 1576837"/>
              <a:gd name="connsiteX5" fmla="*/ 1754119 w 1911803"/>
              <a:gd name="connsiteY5" fmla="*/ 1576837 h 1576837"/>
              <a:gd name="connsiteX6" fmla="*/ 157684 w 1911803"/>
              <a:gd name="connsiteY6" fmla="*/ 1576837 h 1576837"/>
              <a:gd name="connsiteX7" fmla="*/ 0 w 1911803"/>
              <a:gd name="connsiteY7" fmla="*/ 1419153 h 1576837"/>
              <a:gd name="connsiteX8" fmla="*/ 0 w 1911803"/>
              <a:gd name="connsiteY8" fmla="*/ 157684 h 1576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1803" h="1576837">
                <a:moveTo>
                  <a:pt x="0" y="157684"/>
                </a:moveTo>
                <a:cubicBezTo>
                  <a:pt x="0" y="70598"/>
                  <a:pt x="70598" y="0"/>
                  <a:pt x="157684" y="0"/>
                </a:cubicBezTo>
                <a:lnTo>
                  <a:pt x="1754119" y="0"/>
                </a:lnTo>
                <a:cubicBezTo>
                  <a:pt x="1841205" y="0"/>
                  <a:pt x="1911803" y="70598"/>
                  <a:pt x="1911803" y="157684"/>
                </a:cubicBezTo>
                <a:lnTo>
                  <a:pt x="1911803" y="1419153"/>
                </a:lnTo>
                <a:cubicBezTo>
                  <a:pt x="1911803" y="1506239"/>
                  <a:pt x="1841205" y="1576837"/>
                  <a:pt x="1754119" y="1576837"/>
                </a:cubicBezTo>
                <a:lnTo>
                  <a:pt x="157684" y="1576837"/>
                </a:lnTo>
                <a:cubicBezTo>
                  <a:pt x="70598" y="1576837"/>
                  <a:pt x="0" y="1506239"/>
                  <a:pt x="0" y="1419153"/>
                </a:cubicBezTo>
                <a:lnTo>
                  <a:pt x="0" y="157684"/>
                </a:ln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0" vert="horz" wrap="square" lIns="104867" tIns="104867" rIns="104867" bIns="442761" numCol="1" spcCol="1270" anchor="t" anchorCtr="0">
            <a:noAutofit/>
          </a:bodyPr>
          <a:lstStyle/>
          <a:p>
            <a:pPr algn="ctr" rtl="1">
              <a:lnSpc>
                <a:spcPct val="150000"/>
              </a:lnSpc>
            </a:pPr>
            <a:r>
              <a:rPr lang="ar-SA" sz="3200" b="1" dirty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شهر رمضان أفضل شهور السنة، وقد خصّه الله وشرّفه بخصائص ومزايا كثيرة، منها:</a:t>
            </a:r>
            <a:endParaRPr lang="en-GB" sz="3200" b="1" dirty="0">
              <a:solidFill>
                <a:srgbClr val="FF000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ctr" rtl="1">
              <a:lnSpc>
                <a:spcPct val="150000"/>
              </a:lnSpc>
            </a:pPr>
            <a:r>
              <a:rPr lang="ar-BH" sz="32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استراتيجية الإستقصاء و التعلم الذاتي يكتب الطالب فضائل من فضائل شهر رمضان على برنامج </a:t>
            </a:r>
            <a:r>
              <a:rPr lang="en-GB" sz="3200" b="1" dirty="0" err="1">
                <a:latin typeface="Traditional Arabic" panose="02020603050405020304" pitchFamily="18" charset="-78"/>
                <a:cs typeface="Traditional Arabic" panose="02020603050405020304" pitchFamily="18" charset="-78"/>
              </a:rPr>
              <a:t>padlet</a:t>
            </a:r>
            <a:endParaRPr lang="en-GB" sz="3200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28277F8-D758-4C65-A68A-6074B9AEB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407" y="3682517"/>
            <a:ext cx="7211771" cy="268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68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0652" y="143900"/>
            <a:ext cx="10515600" cy="903236"/>
          </a:xfr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pPr algn="r" rtl="1">
              <a:lnSpc>
                <a:spcPct val="150000"/>
              </a:lnSpc>
            </a:pPr>
            <a:r>
              <a:rPr lang="ar-BH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أن يناقش الطالب فضائل شهر رمضان:الوقفة التقويمية2:</a:t>
            </a:r>
            <a:endParaRPr lang="en-GB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4" name="شكل حر 17">
            <a:extLst>
              <a:ext uri="{FF2B5EF4-FFF2-40B4-BE49-F238E27FC236}">
                <a16:creationId xmlns="" xmlns:a16="http://schemas.microsoft.com/office/drawing/2014/main" id="{65332118-665F-4282-BB4F-E322C2ECD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731" y="1224117"/>
            <a:ext cx="11486959" cy="4793226"/>
          </a:xfrm>
          <a:custGeom>
            <a:avLst/>
            <a:gdLst>
              <a:gd name="connsiteX0" fmla="*/ 0 w 1911803"/>
              <a:gd name="connsiteY0" fmla="*/ 157684 h 1576837"/>
              <a:gd name="connsiteX1" fmla="*/ 157684 w 1911803"/>
              <a:gd name="connsiteY1" fmla="*/ 0 h 1576837"/>
              <a:gd name="connsiteX2" fmla="*/ 1754119 w 1911803"/>
              <a:gd name="connsiteY2" fmla="*/ 0 h 1576837"/>
              <a:gd name="connsiteX3" fmla="*/ 1911803 w 1911803"/>
              <a:gd name="connsiteY3" fmla="*/ 157684 h 1576837"/>
              <a:gd name="connsiteX4" fmla="*/ 1911803 w 1911803"/>
              <a:gd name="connsiteY4" fmla="*/ 1419153 h 1576837"/>
              <a:gd name="connsiteX5" fmla="*/ 1754119 w 1911803"/>
              <a:gd name="connsiteY5" fmla="*/ 1576837 h 1576837"/>
              <a:gd name="connsiteX6" fmla="*/ 157684 w 1911803"/>
              <a:gd name="connsiteY6" fmla="*/ 1576837 h 1576837"/>
              <a:gd name="connsiteX7" fmla="*/ 0 w 1911803"/>
              <a:gd name="connsiteY7" fmla="*/ 1419153 h 1576837"/>
              <a:gd name="connsiteX8" fmla="*/ 0 w 1911803"/>
              <a:gd name="connsiteY8" fmla="*/ 157684 h 1576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1803" h="1576837">
                <a:moveTo>
                  <a:pt x="0" y="157684"/>
                </a:moveTo>
                <a:cubicBezTo>
                  <a:pt x="0" y="70598"/>
                  <a:pt x="70598" y="0"/>
                  <a:pt x="157684" y="0"/>
                </a:cubicBezTo>
                <a:lnTo>
                  <a:pt x="1754119" y="0"/>
                </a:lnTo>
                <a:cubicBezTo>
                  <a:pt x="1841205" y="0"/>
                  <a:pt x="1911803" y="70598"/>
                  <a:pt x="1911803" y="157684"/>
                </a:cubicBezTo>
                <a:lnTo>
                  <a:pt x="1911803" y="1419153"/>
                </a:lnTo>
                <a:cubicBezTo>
                  <a:pt x="1911803" y="1506239"/>
                  <a:pt x="1841205" y="1576837"/>
                  <a:pt x="1754119" y="1576837"/>
                </a:cubicBezTo>
                <a:lnTo>
                  <a:pt x="157684" y="1576837"/>
                </a:lnTo>
                <a:cubicBezTo>
                  <a:pt x="70598" y="1576837"/>
                  <a:pt x="0" y="1506239"/>
                  <a:pt x="0" y="1419153"/>
                </a:cubicBezTo>
                <a:lnTo>
                  <a:pt x="0" y="157684"/>
                </a:ln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0" vert="horz" wrap="square" lIns="104867" tIns="104867" rIns="104867" bIns="442761" numCol="1" spcCol="1270" anchor="t" anchorCtr="0">
            <a:noAutofit/>
          </a:bodyPr>
          <a:lstStyle/>
          <a:p>
            <a:pPr algn="r" rtl="1">
              <a:lnSpc>
                <a:spcPct val="150000"/>
              </a:lnSpc>
            </a:pPr>
            <a:r>
              <a:rPr lang="ar-BH" b="1" dirty="0">
                <a:solidFill>
                  <a:srgbClr val="FF0000"/>
                </a:solidFill>
              </a:rPr>
              <a:t>أجب على الأسئلة الآتية بما يناسب:</a:t>
            </a:r>
            <a:endParaRPr lang="en-GB" b="1" dirty="0">
              <a:solidFill>
                <a:srgbClr val="FF0000"/>
              </a:solidFill>
            </a:endParaRPr>
          </a:p>
          <a:p>
            <a:pPr algn="r" rtl="1">
              <a:lnSpc>
                <a:spcPct val="150000"/>
              </a:lnSpc>
            </a:pPr>
            <a:r>
              <a:rPr lang="ar-SA" sz="32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1- أنزل الله تعالى القرآن الكريم في</a:t>
            </a:r>
            <a:r>
              <a:rPr lang="ar-BH" sz="32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: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ar-BH" sz="32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أ- شهر شعبان                           ب- شهر رمضان                        ج- شهر شوال</a:t>
            </a:r>
            <a:endParaRPr lang="en-GB" sz="3200" b="1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>
              <a:lnSpc>
                <a:spcPct val="150000"/>
              </a:lnSpc>
            </a:pPr>
            <a:r>
              <a:rPr lang="ar-SA" sz="32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2- جعل فيه </a:t>
            </a:r>
            <a:r>
              <a:rPr lang="ar-BH" sz="32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.......................</a:t>
            </a:r>
            <a:r>
              <a:rPr lang="ar-SA" sz="32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، التي هي خيرٌ من </a:t>
            </a:r>
            <a:r>
              <a:rPr lang="ar-BH" sz="32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................................ </a:t>
            </a:r>
            <a:r>
              <a:rPr lang="ar-SA" sz="32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.</a:t>
            </a:r>
            <a:endParaRPr lang="en-GB" sz="3200" b="1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>
              <a:lnSpc>
                <a:spcPct val="150000"/>
              </a:lnSpc>
            </a:pPr>
            <a:r>
              <a:rPr lang="ar-SA" sz="32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3- مَنْ أَدَّى فَرِيضَةً فِيهِ كَانَ كَمَنْ أَدَّى </a:t>
            </a:r>
            <a:r>
              <a:rPr lang="ar-BH" sz="32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............................</a:t>
            </a:r>
            <a:r>
              <a:rPr lang="ar-SA" sz="32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فَرِيضَةً فِيمَا سِوَاهُ</a:t>
            </a:r>
            <a:r>
              <a:rPr lang="ar-BH" sz="32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.</a:t>
            </a:r>
            <a:endParaRPr lang="en-GB" sz="3200" b="1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5" name="WhatsApp Video 2021-03-02 at 3.00.35 PM">
            <a:hlinkClick r:id="" action="ppaction://media"/>
            <a:extLst>
              <a:ext uri="{FF2B5EF4-FFF2-40B4-BE49-F238E27FC236}">
                <a16:creationId xmlns="" xmlns:a16="http://schemas.microsoft.com/office/drawing/2014/main" id="{AAA5F5A5-2235-48EE-9CE9-1FE890AF9A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6310" y="143900"/>
            <a:ext cx="2249214" cy="115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2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50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0652" y="143900"/>
            <a:ext cx="10515600" cy="903236"/>
          </a:xfr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pPr algn="r" rtl="1">
              <a:lnSpc>
                <a:spcPct val="150000"/>
              </a:lnSpc>
            </a:pPr>
            <a:r>
              <a:rPr lang="ar-BH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أن يناقش الطالب فضائل شهر رمضان:الوقفة التقويمية2:</a:t>
            </a:r>
            <a:endParaRPr lang="en-GB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4" name="شكل حر 17">
            <a:extLst>
              <a:ext uri="{FF2B5EF4-FFF2-40B4-BE49-F238E27FC236}">
                <a16:creationId xmlns="" xmlns:a16="http://schemas.microsoft.com/office/drawing/2014/main" id="{65332118-665F-4282-BB4F-E322C2ECD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731" y="1224117"/>
            <a:ext cx="11486959" cy="4793226"/>
          </a:xfrm>
          <a:custGeom>
            <a:avLst/>
            <a:gdLst>
              <a:gd name="connsiteX0" fmla="*/ 0 w 1911803"/>
              <a:gd name="connsiteY0" fmla="*/ 157684 h 1576837"/>
              <a:gd name="connsiteX1" fmla="*/ 157684 w 1911803"/>
              <a:gd name="connsiteY1" fmla="*/ 0 h 1576837"/>
              <a:gd name="connsiteX2" fmla="*/ 1754119 w 1911803"/>
              <a:gd name="connsiteY2" fmla="*/ 0 h 1576837"/>
              <a:gd name="connsiteX3" fmla="*/ 1911803 w 1911803"/>
              <a:gd name="connsiteY3" fmla="*/ 157684 h 1576837"/>
              <a:gd name="connsiteX4" fmla="*/ 1911803 w 1911803"/>
              <a:gd name="connsiteY4" fmla="*/ 1419153 h 1576837"/>
              <a:gd name="connsiteX5" fmla="*/ 1754119 w 1911803"/>
              <a:gd name="connsiteY5" fmla="*/ 1576837 h 1576837"/>
              <a:gd name="connsiteX6" fmla="*/ 157684 w 1911803"/>
              <a:gd name="connsiteY6" fmla="*/ 1576837 h 1576837"/>
              <a:gd name="connsiteX7" fmla="*/ 0 w 1911803"/>
              <a:gd name="connsiteY7" fmla="*/ 1419153 h 1576837"/>
              <a:gd name="connsiteX8" fmla="*/ 0 w 1911803"/>
              <a:gd name="connsiteY8" fmla="*/ 157684 h 1576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1803" h="1576837">
                <a:moveTo>
                  <a:pt x="0" y="157684"/>
                </a:moveTo>
                <a:cubicBezTo>
                  <a:pt x="0" y="70598"/>
                  <a:pt x="70598" y="0"/>
                  <a:pt x="157684" y="0"/>
                </a:cubicBezTo>
                <a:lnTo>
                  <a:pt x="1754119" y="0"/>
                </a:lnTo>
                <a:cubicBezTo>
                  <a:pt x="1841205" y="0"/>
                  <a:pt x="1911803" y="70598"/>
                  <a:pt x="1911803" y="157684"/>
                </a:cubicBezTo>
                <a:lnTo>
                  <a:pt x="1911803" y="1419153"/>
                </a:lnTo>
                <a:cubicBezTo>
                  <a:pt x="1911803" y="1506239"/>
                  <a:pt x="1841205" y="1576837"/>
                  <a:pt x="1754119" y="1576837"/>
                </a:cubicBezTo>
                <a:lnTo>
                  <a:pt x="157684" y="1576837"/>
                </a:lnTo>
                <a:cubicBezTo>
                  <a:pt x="70598" y="1576837"/>
                  <a:pt x="0" y="1506239"/>
                  <a:pt x="0" y="1419153"/>
                </a:cubicBezTo>
                <a:lnTo>
                  <a:pt x="0" y="157684"/>
                </a:ln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0" vert="horz" wrap="square" lIns="104867" tIns="104867" rIns="104867" bIns="442761" numCol="1" spcCol="1270" anchor="t" anchorCtr="0">
            <a:noAutofit/>
          </a:bodyPr>
          <a:lstStyle/>
          <a:p>
            <a:pPr algn="r" rtl="1">
              <a:lnSpc>
                <a:spcPct val="150000"/>
              </a:lnSpc>
            </a:pPr>
            <a:r>
              <a:rPr lang="ar-BH" b="1" dirty="0">
                <a:solidFill>
                  <a:srgbClr val="FF0000"/>
                </a:solidFill>
              </a:rPr>
              <a:t>أجب على الأسئلة الآتية بما يناسب:</a:t>
            </a:r>
            <a:endParaRPr lang="en-GB" b="1" dirty="0">
              <a:solidFill>
                <a:srgbClr val="FF0000"/>
              </a:solidFill>
            </a:endParaRPr>
          </a:p>
          <a:p>
            <a:pPr algn="r" rtl="1">
              <a:lnSpc>
                <a:spcPct val="150000"/>
              </a:lnSpc>
            </a:pPr>
            <a:r>
              <a:rPr lang="ar-SA" sz="32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1- أنزل الله تعالى القرآن الكريم في</a:t>
            </a:r>
            <a:r>
              <a:rPr lang="ar-BH" sz="32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: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ar-BH" sz="32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أ- شهر شعبان                           </a:t>
            </a:r>
            <a:r>
              <a:rPr lang="ar-BH" sz="3200" b="1" u="sng" dirty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ب- شهر رمضان  </a:t>
            </a:r>
            <a:r>
              <a:rPr lang="ar-BH" sz="32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                     ج- شهر شوال</a:t>
            </a:r>
            <a:endParaRPr lang="en-GB" sz="3200" b="1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>
              <a:lnSpc>
                <a:spcPct val="150000"/>
              </a:lnSpc>
            </a:pPr>
            <a:r>
              <a:rPr lang="ar-SA" sz="32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2- جعل فيه </a:t>
            </a:r>
            <a:r>
              <a:rPr lang="ar-BH" sz="3200" b="1" u="sng" dirty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ليلة القدر</a:t>
            </a:r>
            <a:r>
              <a:rPr lang="ar-SA" sz="32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، التي هي خيرٌ من </a:t>
            </a:r>
            <a:r>
              <a:rPr lang="ar-BH" sz="3200" b="1" u="sng" dirty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ألف شهر </a:t>
            </a:r>
            <a:r>
              <a:rPr lang="ar-SA" sz="32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.</a:t>
            </a:r>
            <a:endParaRPr lang="en-GB" sz="3200" b="1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>
              <a:lnSpc>
                <a:spcPct val="150000"/>
              </a:lnSpc>
            </a:pPr>
            <a:r>
              <a:rPr lang="ar-SA" sz="32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3- مَنْ أَدَّى فَرِيضَةً فِيهِ كَانَ كَمَنْ أَدَّى</a:t>
            </a:r>
            <a:r>
              <a:rPr lang="ar-BH" sz="3200" b="1" u="sng" dirty="0">
                <a:solidFill>
                  <a:srgbClr val="FF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سبعين </a:t>
            </a:r>
            <a:r>
              <a:rPr lang="ar-SA" sz="32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فَرِيضَةً فِيمَا سِوَاهُ</a:t>
            </a:r>
            <a:r>
              <a:rPr lang="ar-BH" sz="32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.</a:t>
            </a:r>
            <a:endParaRPr lang="en-GB" sz="3200" b="1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5" name="WhatsApp Video 2021-03-02 at 3.00.35 PM">
            <a:hlinkClick r:id="" action="ppaction://media"/>
            <a:extLst>
              <a:ext uri="{FF2B5EF4-FFF2-40B4-BE49-F238E27FC236}">
                <a16:creationId xmlns="" xmlns:a16="http://schemas.microsoft.com/office/drawing/2014/main" id="{AAA5F5A5-2235-48EE-9CE9-1FE890AF9A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6310" y="143900"/>
            <a:ext cx="2249214" cy="1158766"/>
          </a:xfrm>
          <a:prstGeom prst="rect">
            <a:avLst/>
          </a:prstGeom>
        </p:spPr>
      </p:pic>
      <p:sp>
        <p:nvSpPr>
          <p:cNvPr id="6" name="Explosion: 8 Points 5">
            <a:extLst>
              <a:ext uri="{FF2B5EF4-FFF2-40B4-BE49-F238E27FC236}">
                <a16:creationId xmlns="" xmlns:a16="http://schemas.microsoft.com/office/drawing/2014/main" id="{B3C48FE3-AEAC-4419-ADAF-2AAAF6625F69}"/>
              </a:ext>
            </a:extLst>
          </p:cNvPr>
          <p:cNvSpPr/>
          <p:nvPr/>
        </p:nvSpPr>
        <p:spPr>
          <a:xfrm>
            <a:off x="2002227" y="1047136"/>
            <a:ext cx="3673366" cy="182880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التقييم الذاتي: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itional Arabic" panose="02020603050405020304" pitchFamily="18" charset="-78"/>
              <a:ea typeface="+mn-ea"/>
              <a:cs typeface="Traditional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2664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50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93617"/>
            <a:ext cx="10515603" cy="2599555"/>
          </a:xfrm>
          <a:solidFill>
            <a:srgbClr val="FFFF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571500" indent="-571500" algn="r" rtl="1">
              <a:buFont typeface="Wingdings" panose="05000000000000000000" pitchFamily="2" charset="2"/>
              <a:buChar char="q"/>
            </a:pPr>
            <a:r>
              <a:rPr lang="ar-SA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اكتب مقالاً من صفحتين عن أبرز المعارك الإسلامية التي حدثت في شهر رمضان المبارك</a:t>
            </a:r>
            <a:r>
              <a:rPr lang="ar-BH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،من خلال الرجوع إلى :</a:t>
            </a:r>
            <a:br>
              <a:rPr lang="ar-BH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</a:br>
            <a:r>
              <a:rPr lang="ar-BH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***الأنترنت ،ملتزما بقواعد الأمن السيبراني</a:t>
            </a:r>
            <a:r>
              <a:rPr lang="en-US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BH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.</a:t>
            </a:r>
            <a:r>
              <a:rPr lang="en-US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="" xmlns:a16="http://schemas.microsoft.com/office/drawing/2014/main" id="{38B8CB63-9FBE-479A-BEC8-D1EA3C03E430}"/>
              </a:ext>
            </a:extLst>
          </p:cNvPr>
          <p:cNvSpPr/>
          <p:nvPr/>
        </p:nvSpPr>
        <p:spPr>
          <a:xfrm>
            <a:off x="9685867" y="101609"/>
            <a:ext cx="2302930" cy="91440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التعليم الذاتي: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itional Arabic" panose="02020603050405020304" pitchFamily="18" charset="-78"/>
              <a:ea typeface="+mn-ea"/>
              <a:cs typeface="Traditional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1493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7563" y="1238229"/>
            <a:ext cx="9940749" cy="1403371"/>
          </a:xfrm>
          <a:solidFill>
            <a:srgbClr val="FFC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algn="ctr" rtl="1">
              <a:lnSpc>
                <a:spcPct val="115000"/>
              </a:lnSpc>
              <a:spcBef>
                <a:spcPts val="0"/>
              </a:spcBef>
            </a:pPr>
            <a:r>
              <a:rPr lang="ar-BH" sz="4000" b="1" dirty="0">
                <a:effectLst/>
                <a:ea typeface="Calibri" panose="020F0502020204030204" pitchFamily="34" charset="0"/>
                <a:cs typeface="Traditional Arabic" panose="02020603050405020304" pitchFamily="18" charset="-78"/>
              </a:rPr>
              <a:t>اذكر بعض النماذج من تضامن شعب البحرين في هذا الشهر الكريم </a:t>
            </a:r>
            <a:endParaRPr lang="en-US" sz="6600" b="1" dirty="0">
              <a:solidFill>
                <a:srgbClr val="002060"/>
              </a:solidFill>
              <a:latin typeface="Calibri" panose="020F0502020204030204" pitchFamily="34" charset="0"/>
              <a:ea typeface="Batang" panose="02030600000101010101" pitchFamily="18" charset="-127"/>
              <a:cs typeface="Traditional Arabic" panose="02020603050405020304" pitchFamily="18" charset="-78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2789218D-63B3-4BFB-AAC5-0E5CD5CA40B0}"/>
              </a:ext>
            </a:extLst>
          </p:cNvPr>
          <p:cNvSpPr/>
          <p:nvPr/>
        </p:nvSpPr>
        <p:spPr>
          <a:xfrm>
            <a:off x="2380593" y="245878"/>
            <a:ext cx="9117719" cy="73158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Batang" panose="02030600000101010101" pitchFamily="18" charset="-127"/>
                <a:cs typeface="Traditional Arabic" panose="02020603050405020304" pitchFamily="18" charset="-78"/>
              </a:rPr>
              <a:t>المواطنة وربط الدرس بالواقع: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Bahrain flag-XXL-anim.gif">
            <a:extLst>
              <a:ext uri="{FF2B5EF4-FFF2-40B4-BE49-F238E27FC236}">
                <a16:creationId xmlns="" xmlns:a16="http://schemas.microsoft.com/office/drawing/2014/main" id="{A7418BE4-E14D-4632-ABB0-B9CE9C53638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47286" y="2902369"/>
            <a:ext cx="4439783" cy="24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8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0652" y="143900"/>
            <a:ext cx="10515600" cy="903236"/>
          </a:xfr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pPr algn="r" rtl="1">
              <a:lnSpc>
                <a:spcPct val="150000"/>
              </a:lnSpc>
            </a:pPr>
            <a:r>
              <a:rPr lang="ar-BH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أن يوضّح الطالب ما يثبت به شهر رمضان:</a:t>
            </a:r>
            <a:endParaRPr lang="en-GB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4" name="شكل حر 17">
            <a:extLst>
              <a:ext uri="{FF2B5EF4-FFF2-40B4-BE49-F238E27FC236}">
                <a16:creationId xmlns="" xmlns:a16="http://schemas.microsoft.com/office/drawing/2014/main" id="{65332118-665F-4282-BB4F-E322C2ECD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748" y="1047136"/>
            <a:ext cx="11339052" cy="1014587"/>
          </a:xfrm>
          <a:custGeom>
            <a:avLst/>
            <a:gdLst>
              <a:gd name="connsiteX0" fmla="*/ 0 w 1911803"/>
              <a:gd name="connsiteY0" fmla="*/ 157684 h 1576837"/>
              <a:gd name="connsiteX1" fmla="*/ 157684 w 1911803"/>
              <a:gd name="connsiteY1" fmla="*/ 0 h 1576837"/>
              <a:gd name="connsiteX2" fmla="*/ 1754119 w 1911803"/>
              <a:gd name="connsiteY2" fmla="*/ 0 h 1576837"/>
              <a:gd name="connsiteX3" fmla="*/ 1911803 w 1911803"/>
              <a:gd name="connsiteY3" fmla="*/ 157684 h 1576837"/>
              <a:gd name="connsiteX4" fmla="*/ 1911803 w 1911803"/>
              <a:gd name="connsiteY4" fmla="*/ 1419153 h 1576837"/>
              <a:gd name="connsiteX5" fmla="*/ 1754119 w 1911803"/>
              <a:gd name="connsiteY5" fmla="*/ 1576837 h 1576837"/>
              <a:gd name="connsiteX6" fmla="*/ 157684 w 1911803"/>
              <a:gd name="connsiteY6" fmla="*/ 1576837 h 1576837"/>
              <a:gd name="connsiteX7" fmla="*/ 0 w 1911803"/>
              <a:gd name="connsiteY7" fmla="*/ 1419153 h 1576837"/>
              <a:gd name="connsiteX8" fmla="*/ 0 w 1911803"/>
              <a:gd name="connsiteY8" fmla="*/ 157684 h 1576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1803" h="1576837">
                <a:moveTo>
                  <a:pt x="0" y="157684"/>
                </a:moveTo>
                <a:cubicBezTo>
                  <a:pt x="0" y="70598"/>
                  <a:pt x="70598" y="0"/>
                  <a:pt x="157684" y="0"/>
                </a:cubicBezTo>
                <a:lnTo>
                  <a:pt x="1754119" y="0"/>
                </a:lnTo>
                <a:cubicBezTo>
                  <a:pt x="1841205" y="0"/>
                  <a:pt x="1911803" y="70598"/>
                  <a:pt x="1911803" y="157684"/>
                </a:cubicBezTo>
                <a:lnTo>
                  <a:pt x="1911803" y="1419153"/>
                </a:lnTo>
                <a:cubicBezTo>
                  <a:pt x="1911803" y="1506239"/>
                  <a:pt x="1841205" y="1576837"/>
                  <a:pt x="1754119" y="1576837"/>
                </a:cubicBezTo>
                <a:lnTo>
                  <a:pt x="157684" y="1576837"/>
                </a:lnTo>
                <a:cubicBezTo>
                  <a:pt x="70598" y="1576837"/>
                  <a:pt x="0" y="1506239"/>
                  <a:pt x="0" y="1419153"/>
                </a:cubicBezTo>
                <a:lnTo>
                  <a:pt x="0" y="157684"/>
                </a:ln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0" vert="horz" wrap="square" lIns="104867" tIns="104867" rIns="104867" bIns="442761" numCol="1" spcCol="1270" anchor="t" anchorCtr="0">
            <a:noAutofit/>
          </a:bodyPr>
          <a:lstStyle/>
          <a:p>
            <a:pPr algn="r" rtl="1">
              <a:lnSpc>
                <a:spcPct val="150000"/>
              </a:lnSpc>
            </a:pPr>
            <a:r>
              <a:rPr lang="ar-BH" b="1" dirty="0"/>
              <a:t>استراتيجية التعلم الذاتي:من خلال مشاهدتك للفيديو أسفله وضّح ما يثبت به شهر رمضان.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1157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0652" y="143900"/>
            <a:ext cx="10515600" cy="903236"/>
          </a:xfr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pPr algn="r" rtl="1">
              <a:lnSpc>
                <a:spcPct val="150000"/>
              </a:lnSpc>
            </a:pPr>
            <a:r>
              <a:rPr lang="ar-BH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أن يوضّح الطالب ما يثبت به شهر رمضان:</a:t>
            </a:r>
            <a:endParaRPr lang="en-GB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4" name="شكل حر 17">
            <a:extLst>
              <a:ext uri="{FF2B5EF4-FFF2-40B4-BE49-F238E27FC236}">
                <a16:creationId xmlns="" xmlns:a16="http://schemas.microsoft.com/office/drawing/2014/main" id="{65332118-665F-4282-BB4F-E322C2ECD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0090" y="1224116"/>
            <a:ext cx="10515600" cy="5147187"/>
          </a:xfrm>
          <a:custGeom>
            <a:avLst/>
            <a:gdLst>
              <a:gd name="connsiteX0" fmla="*/ 0 w 1911803"/>
              <a:gd name="connsiteY0" fmla="*/ 157684 h 1576837"/>
              <a:gd name="connsiteX1" fmla="*/ 157684 w 1911803"/>
              <a:gd name="connsiteY1" fmla="*/ 0 h 1576837"/>
              <a:gd name="connsiteX2" fmla="*/ 1754119 w 1911803"/>
              <a:gd name="connsiteY2" fmla="*/ 0 h 1576837"/>
              <a:gd name="connsiteX3" fmla="*/ 1911803 w 1911803"/>
              <a:gd name="connsiteY3" fmla="*/ 157684 h 1576837"/>
              <a:gd name="connsiteX4" fmla="*/ 1911803 w 1911803"/>
              <a:gd name="connsiteY4" fmla="*/ 1419153 h 1576837"/>
              <a:gd name="connsiteX5" fmla="*/ 1754119 w 1911803"/>
              <a:gd name="connsiteY5" fmla="*/ 1576837 h 1576837"/>
              <a:gd name="connsiteX6" fmla="*/ 157684 w 1911803"/>
              <a:gd name="connsiteY6" fmla="*/ 1576837 h 1576837"/>
              <a:gd name="connsiteX7" fmla="*/ 0 w 1911803"/>
              <a:gd name="connsiteY7" fmla="*/ 1419153 h 1576837"/>
              <a:gd name="connsiteX8" fmla="*/ 0 w 1911803"/>
              <a:gd name="connsiteY8" fmla="*/ 157684 h 1576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1803" h="1576837">
                <a:moveTo>
                  <a:pt x="0" y="157684"/>
                </a:moveTo>
                <a:cubicBezTo>
                  <a:pt x="0" y="70598"/>
                  <a:pt x="70598" y="0"/>
                  <a:pt x="157684" y="0"/>
                </a:cubicBezTo>
                <a:lnTo>
                  <a:pt x="1754119" y="0"/>
                </a:lnTo>
                <a:cubicBezTo>
                  <a:pt x="1841205" y="0"/>
                  <a:pt x="1911803" y="70598"/>
                  <a:pt x="1911803" y="157684"/>
                </a:cubicBezTo>
                <a:lnTo>
                  <a:pt x="1911803" y="1419153"/>
                </a:lnTo>
                <a:cubicBezTo>
                  <a:pt x="1911803" y="1506239"/>
                  <a:pt x="1841205" y="1576837"/>
                  <a:pt x="1754119" y="1576837"/>
                </a:cubicBezTo>
                <a:lnTo>
                  <a:pt x="157684" y="1576837"/>
                </a:lnTo>
                <a:cubicBezTo>
                  <a:pt x="70598" y="1576837"/>
                  <a:pt x="0" y="1506239"/>
                  <a:pt x="0" y="1419153"/>
                </a:cubicBezTo>
                <a:lnTo>
                  <a:pt x="0" y="157684"/>
                </a:ln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0" vert="horz" wrap="square" lIns="104867" tIns="104867" rIns="104867" bIns="442761" numCol="1" spcCol="1270" anchor="t" anchorCtr="0">
            <a:noAutofit/>
          </a:bodyPr>
          <a:lstStyle/>
          <a:p>
            <a:pPr algn="r" rtl="1">
              <a:lnSpc>
                <a:spcPct val="150000"/>
              </a:lnSpc>
            </a:pPr>
            <a:r>
              <a:rPr lang="ar-SA" dirty="0"/>
              <a:t>يثبت شهر رمضان بأحد الأمور الآتية:  </a:t>
            </a:r>
            <a:endParaRPr lang="en-GB" dirty="0"/>
          </a:p>
          <a:p>
            <a:pPr algn="r" rtl="1">
              <a:lnSpc>
                <a:spcPct val="150000"/>
              </a:lnSpc>
            </a:pPr>
            <a:r>
              <a:rPr lang="ar-BH" b="1" dirty="0">
                <a:solidFill>
                  <a:srgbClr val="FF0000"/>
                </a:solidFill>
              </a:rPr>
              <a:t>1- </a:t>
            </a:r>
            <a:r>
              <a:rPr lang="ar-SA" b="1" dirty="0">
                <a:solidFill>
                  <a:srgbClr val="FF0000"/>
                </a:solidFill>
              </a:rPr>
              <a:t>رؤيةِ شاهدين عدلين للهلال ليلة الثلاثين من شعبان</a:t>
            </a:r>
            <a:r>
              <a:rPr lang="ar-SA" dirty="0">
                <a:solidFill>
                  <a:srgbClr val="FF0000"/>
                </a:solidFill>
              </a:rPr>
              <a:t>: </a:t>
            </a:r>
            <a:r>
              <a:rPr lang="ar-SA" dirty="0"/>
              <a:t>لحديث أبي هريرة </a:t>
            </a:r>
            <a:r>
              <a:rPr lang="ar-BH" dirty="0">
                <a:sym typeface="AGA Arabesque"/>
              </a:rPr>
              <a:t>رضي الله عنه</a:t>
            </a:r>
            <a:r>
              <a:rPr lang="ar-SA" dirty="0"/>
              <a:t> قال: قال رسول الله </a:t>
            </a:r>
            <a:r>
              <a:rPr lang="ar-BH" dirty="0">
                <a:sym typeface="AGA Arabesque"/>
              </a:rPr>
              <a:t>صلى الله عليه وسلم</a:t>
            </a:r>
            <a:r>
              <a:rPr lang="ar-SA" dirty="0"/>
              <a:t>: (صُومُوا لِرُؤْيَتِهِ، وَأَفْطِرُوا لِرُؤْيَتِهِ).  </a:t>
            </a:r>
            <a:endParaRPr lang="en-GB" dirty="0"/>
          </a:p>
          <a:p>
            <a:pPr algn="r" rtl="1">
              <a:lnSpc>
                <a:spcPct val="150000"/>
              </a:lnSpc>
            </a:pPr>
            <a:r>
              <a:rPr lang="ar-SA" b="1" dirty="0">
                <a:solidFill>
                  <a:srgbClr val="FF0000"/>
                </a:solidFill>
              </a:rPr>
              <a:t>2- رؤية جماعة مستفيضة الهلال وإن لم يكونوا عدولاً.</a:t>
            </a:r>
            <a:endParaRPr lang="en-GB" b="1" dirty="0">
              <a:solidFill>
                <a:srgbClr val="FF0000"/>
              </a:solidFill>
            </a:endParaRPr>
          </a:p>
          <a:p>
            <a:pPr algn="r" rtl="1">
              <a:lnSpc>
                <a:spcPct val="150000"/>
              </a:lnSpc>
            </a:pPr>
            <a:r>
              <a:rPr lang="ar-BH" b="1" dirty="0">
                <a:solidFill>
                  <a:srgbClr val="FF0000"/>
                </a:solidFill>
              </a:rPr>
              <a:t>3- </a:t>
            </a:r>
            <a:r>
              <a:rPr lang="ar-SA" b="1" dirty="0">
                <a:solidFill>
                  <a:srgbClr val="FF0000"/>
                </a:solidFill>
              </a:rPr>
              <a:t>إكمالِ عدة شعبان ثلاثين يومًا</a:t>
            </a:r>
            <a:r>
              <a:rPr lang="ar-SA" dirty="0">
                <a:solidFill>
                  <a:srgbClr val="FF0000"/>
                </a:solidFill>
              </a:rPr>
              <a:t>: </a:t>
            </a:r>
            <a:r>
              <a:rPr lang="ar-SA" dirty="0"/>
              <a:t>إن لم يُرَ الهلال بسبب غيمٍ أو غيره؛ لقول رسول الله </a:t>
            </a:r>
            <a:r>
              <a:rPr lang="ar-BH" dirty="0">
                <a:sym typeface="AGA Arabesque"/>
              </a:rPr>
              <a:t>صلى الله عليه وسلم </a:t>
            </a:r>
            <a:r>
              <a:rPr lang="ar-SA" dirty="0"/>
              <a:t>: (فَإِنْ غُمَّ عَلَيْكُمْ فَأَكْمِلُوا عِدَّةَ شَعْبَانَ ثَلاثِينَ).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240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4537" y="143899"/>
            <a:ext cx="8439807" cy="1527246"/>
          </a:xfr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pPr algn="r" rtl="1">
              <a:lnSpc>
                <a:spcPct val="150000"/>
              </a:lnSpc>
            </a:pPr>
            <a:r>
              <a:rPr lang="ar-BH" sz="32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أن يوضّح الطالب ما يثبت به شهر رمضان:</a:t>
            </a:r>
            <a:br>
              <a:rPr lang="ar-BH" sz="32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</a:br>
            <a:r>
              <a:rPr lang="ar-BH" sz="32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ارجع إلى الكتاب المدرسي وأكمل الجمل الآتية بما يناسب.</a:t>
            </a:r>
            <a:endParaRPr lang="en-GB" sz="3200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4" name="شكل حر 17">
            <a:extLst>
              <a:ext uri="{FF2B5EF4-FFF2-40B4-BE49-F238E27FC236}">
                <a16:creationId xmlns="" xmlns:a16="http://schemas.microsoft.com/office/drawing/2014/main" id="{65332118-665F-4282-BB4F-E322C2ECD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655" y="1671145"/>
            <a:ext cx="11818035" cy="4700158"/>
          </a:xfrm>
          <a:custGeom>
            <a:avLst/>
            <a:gdLst>
              <a:gd name="connsiteX0" fmla="*/ 0 w 1911803"/>
              <a:gd name="connsiteY0" fmla="*/ 157684 h 1576837"/>
              <a:gd name="connsiteX1" fmla="*/ 157684 w 1911803"/>
              <a:gd name="connsiteY1" fmla="*/ 0 h 1576837"/>
              <a:gd name="connsiteX2" fmla="*/ 1754119 w 1911803"/>
              <a:gd name="connsiteY2" fmla="*/ 0 h 1576837"/>
              <a:gd name="connsiteX3" fmla="*/ 1911803 w 1911803"/>
              <a:gd name="connsiteY3" fmla="*/ 157684 h 1576837"/>
              <a:gd name="connsiteX4" fmla="*/ 1911803 w 1911803"/>
              <a:gd name="connsiteY4" fmla="*/ 1419153 h 1576837"/>
              <a:gd name="connsiteX5" fmla="*/ 1754119 w 1911803"/>
              <a:gd name="connsiteY5" fmla="*/ 1576837 h 1576837"/>
              <a:gd name="connsiteX6" fmla="*/ 157684 w 1911803"/>
              <a:gd name="connsiteY6" fmla="*/ 1576837 h 1576837"/>
              <a:gd name="connsiteX7" fmla="*/ 0 w 1911803"/>
              <a:gd name="connsiteY7" fmla="*/ 1419153 h 1576837"/>
              <a:gd name="connsiteX8" fmla="*/ 0 w 1911803"/>
              <a:gd name="connsiteY8" fmla="*/ 157684 h 1576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1803" h="1576837">
                <a:moveTo>
                  <a:pt x="0" y="157684"/>
                </a:moveTo>
                <a:cubicBezTo>
                  <a:pt x="0" y="70598"/>
                  <a:pt x="70598" y="0"/>
                  <a:pt x="157684" y="0"/>
                </a:cubicBezTo>
                <a:lnTo>
                  <a:pt x="1754119" y="0"/>
                </a:lnTo>
                <a:cubicBezTo>
                  <a:pt x="1841205" y="0"/>
                  <a:pt x="1911803" y="70598"/>
                  <a:pt x="1911803" y="157684"/>
                </a:cubicBezTo>
                <a:lnTo>
                  <a:pt x="1911803" y="1419153"/>
                </a:lnTo>
                <a:cubicBezTo>
                  <a:pt x="1911803" y="1506239"/>
                  <a:pt x="1841205" y="1576837"/>
                  <a:pt x="1754119" y="1576837"/>
                </a:cubicBezTo>
                <a:lnTo>
                  <a:pt x="157684" y="1576837"/>
                </a:lnTo>
                <a:cubicBezTo>
                  <a:pt x="70598" y="1576837"/>
                  <a:pt x="0" y="1506239"/>
                  <a:pt x="0" y="1419153"/>
                </a:cubicBezTo>
                <a:lnTo>
                  <a:pt x="0" y="157684"/>
                </a:ln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04867" tIns="104867" rIns="104867" bIns="442761" numCol="1" spcCol="1270" anchor="t" anchorCtr="0">
            <a:noAutofit/>
          </a:bodyPr>
          <a:lstStyle/>
          <a:p>
            <a:pPr lvl="0" algn="r" rtl="1">
              <a:lnSpc>
                <a:spcPct val="200000"/>
              </a:lnSpc>
            </a:pPr>
            <a:r>
              <a:rPr lang="ar-SA" dirty="0"/>
              <a:t>الشاهد العدل هو: </a:t>
            </a:r>
            <a:r>
              <a:rPr lang="ar-BH" dirty="0"/>
              <a:t>......................................................</a:t>
            </a:r>
            <a:endParaRPr lang="en-GB" dirty="0"/>
          </a:p>
          <a:p>
            <a:pPr lvl="0" algn="r" rtl="1">
              <a:lnSpc>
                <a:spcPct val="200000"/>
              </a:lnSpc>
            </a:pPr>
            <a:r>
              <a:rPr lang="ar-BH" dirty="0"/>
              <a:t>.............</a:t>
            </a:r>
            <a:r>
              <a:rPr lang="ar-SA" dirty="0"/>
              <a:t> على من انفرد برؤية هلال رمضان الصوم، فإن أفطر فعليه </a:t>
            </a:r>
            <a:r>
              <a:rPr lang="ar-BH" dirty="0"/>
              <a:t>...................... </a:t>
            </a:r>
            <a:r>
              <a:rPr lang="ar-SA" dirty="0"/>
              <a:t>.</a:t>
            </a:r>
            <a:endParaRPr lang="en-GB" dirty="0"/>
          </a:p>
          <a:p>
            <a:pPr lvl="0" algn="r" rtl="1">
              <a:lnSpc>
                <a:spcPct val="200000"/>
              </a:lnSpc>
            </a:pPr>
            <a:r>
              <a:rPr lang="ar-SA" dirty="0"/>
              <a:t>لا يجب </a:t>
            </a:r>
            <a:r>
              <a:rPr lang="ar-BH" dirty="0"/>
              <a:t>.............</a:t>
            </a:r>
            <a:r>
              <a:rPr lang="ar-SA" dirty="0"/>
              <a:t> ولا </a:t>
            </a:r>
            <a:r>
              <a:rPr lang="ar-BH" dirty="0"/>
              <a:t>..........</a:t>
            </a:r>
            <a:r>
              <a:rPr lang="ar-SA" dirty="0"/>
              <a:t> بقول المنجّمين (الفلكيين)، لا في حق</a:t>
            </a:r>
            <a:r>
              <a:rPr lang="ar-BH" dirty="0"/>
              <a:t>.........</a:t>
            </a:r>
            <a:r>
              <a:rPr lang="ar-SA" dirty="0"/>
              <a:t>ولا في حق</a:t>
            </a:r>
            <a:r>
              <a:rPr lang="ar-BH" dirty="0"/>
              <a:t>.....</a:t>
            </a:r>
            <a:r>
              <a:rPr lang="ar-SA" dirty="0"/>
              <a:t>.</a:t>
            </a:r>
          </a:p>
          <a:p>
            <a:pPr lvl="0" algn="r" rtl="1">
              <a:lnSpc>
                <a:spcPct val="200000"/>
              </a:lnSpc>
            </a:pPr>
            <a:r>
              <a:rPr lang="ar-BH" dirty="0"/>
              <a:t>كان النبي </a:t>
            </a:r>
            <a:r>
              <a:rPr lang="ar-BH" dirty="0">
                <a:sym typeface="AGA Arabesque"/>
              </a:rPr>
              <a:t>صلى الله عليه وسلم</a:t>
            </a:r>
            <a:r>
              <a:rPr lang="ar-BH" dirty="0"/>
              <a:t> يقول إذا رأى الهلال: (الله أكبر، اللَّهُمَّ أهلَّه علينا ........................، والسلامة والإسلام، .................................، ربُّنا وربُّك الله).</a:t>
            </a:r>
            <a:endParaRPr lang="en-GB" dirty="0"/>
          </a:p>
        </p:txBody>
      </p:sp>
      <p:pic>
        <p:nvPicPr>
          <p:cNvPr id="5" name="WhatsApp Video 2021-03-02 at 3.00.52 PM">
            <a:hlinkClick r:id="" action="ppaction://media"/>
            <a:extLst>
              <a:ext uri="{FF2B5EF4-FFF2-40B4-BE49-F238E27FC236}">
                <a16:creationId xmlns="" xmlns:a16="http://schemas.microsoft.com/office/drawing/2014/main" id="{FF827E3F-4638-40A8-B1B3-3B19717D35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6310" y="143899"/>
            <a:ext cx="2375337" cy="1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94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950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شكل حر 17">
            <a:extLst>
              <a:ext uri="{FF2B5EF4-FFF2-40B4-BE49-F238E27FC236}">
                <a16:creationId xmlns="" xmlns:a16="http://schemas.microsoft.com/office/drawing/2014/main" id="{65332118-665F-4282-BB4F-E322C2ECD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338" y="1703960"/>
            <a:ext cx="11124352" cy="4667343"/>
          </a:xfrm>
          <a:custGeom>
            <a:avLst/>
            <a:gdLst>
              <a:gd name="connsiteX0" fmla="*/ 0 w 1911803"/>
              <a:gd name="connsiteY0" fmla="*/ 157684 h 1576837"/>
              <a:gd name="connsiteX1" fmla="*/ 157684 w 1911803"/>
              <a:gd name="connsiteY1" fmla="*/ 0 h 1576837"/>
              <a:gd name="connsiteX2" fmla="*/ 1754119 w 1911803"/>
              <a:gd name="connsiteY2" fmla="*/ 0 h 1576837"/>
              <a:gd name="connsiteX3" fmla="*/ 1911803 w 1911803"/>
              <a:gd name="connsiteY3" fmla="*/ 157684 h 1576837"/>
              <a:gd name="connsiteX4" fmla="*/ 1911803 w 1911803"/>
              <a:gd name="connsiteY4" fmla="*/ 1419153 h 1576837"/>
              <a:gd name="connsiteX5" fmla="*/ 1754119 w 1911803"/>
              <a:gd name="connsiteY5" fmla="*/ 1576837 h 1576837"/>
              <a:gd name="connsiteX6" fmla="*/ 157684 w 1911803"/>
              <a:gd name="connsiteY6" fmla="*/ 1576837 h 1576837"/>
              <a:gd name="connsiteX7" fmla="*/ 0 w 1911803"/>
              <a:gd name="connsiteY7" fmla="*/ 1419153 h 1576837"/>
              <a:gd name="connsiteX8" fmla="*/ 0 w 1911803"/>
              <a:gd name="connsiteY8" fmla="*/ 157684 h 1576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1803" h="1576837">
                <a:moveTo>
                  <a:pt x="0" y="157684"/>
                </a:moveTo>
                <a:cubicBezTo>
                  <a:pt x="0" y="70598"/>
                  <a:pt x="70598" y="0"/>
                  <a:pt x="157684" y="0"/>
                </a:cubicBezTo>
                <a:lnTo>
                  <a:pt x="1754119" y="0"/>
                </a:lnTo>
                <a:cubicBezTo>
                  <a:pt x="1841205" y="0"/>
                  <a:pt x="1911803" y="70598"/>
                  <a:pt x="1911803" y="157684"/>
                </a:cubicBezTo>
                <a:lnTo>
                  <a:pt x="1911803" y="1419153"/>
                </a:lnTo>
                <a:cubicBezTo>
                  <a:pt x="1911803" y="1506239"/>
                  <a:pt x="1841205" y="1576837"/>
                  <a:pt x="1754119" y="1576837"/>
                </a:cubicBezTo>
                <a:lnTo>
                  <a:pt x="157684" y="1576837"/>
                </a:lnTo>
                <a:cubicBezTo>
                  <a:pt x="70598" y="1576837"/>
                  <a:pt x="0" y="1506239"/>
                  <a:pt x="0" y="1419153"/>
                </a:cubicBezTo>
                <a:lnTo>
                  <a:pt x="0" y="157684"/>
                </a:ln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04867" tIns="104867" rIns="104867" bIns="442761" numCol="1" spcCol="1270" anchor="t" anchorCtr="0">
            <a:noAutofit/>
          </a:bodyPr>
          <a:lstStyle/>
          <a:p>
            <a:pPr lvl="0" algn="r" rtl="1">
              <a:lnSpc>
                <a:spcPct val="200000"/>
              </a:lnSpc>
            </a:pPr>
            <a:r>
              <a:rPr lang="ar-SA" dirty="0"/>
              <a:t>الشاهد العدل هو: </a:t>
            </a:r>
            <a:r>
              <a:rPr lang="ar-SA" dirty="0">
                <a:solidFill>
                  <a:srgbClr val="FF0000"/>
                </a:solidFill>
              </a:rPr>
              <a:t>المسلم، البالغ، العاقل، الحُرّ، الذَّكَر، غير الفاسق. </a:t>
            </a:r>
            <a:endParaRPr lang="en-GB" dirty="0">
              <a:solidFill>
                <a:srgbClr val="FF0000"/>
              </a:solidFill>
            </a:endParaRPr>
          </a:p>
          <a:p>
            <a:pPr lvl="0" algn="r" rtl="1">
              <a:lnSpc>
                <a:spcPct val="200000"/>
              </a:lnSpc>
            </a:pPr>
            <a:r>
              <a:rPr lang="ar-SA" dirty="0">
                <a:solidFill>
                  <a:srgbClr val="FF0000"/>
                </a:solidFill>
              </a:rPr>
              <a:t>يجب</a:t>
            </a:r>
            <a:r>
              <a:rPr lang="ar-SA" dirty="0"/>
              <a:t> على من انفرد برؤية هلال رمضان الصوم، فإن أفطر فعليه </a:t>
            </a:r>
            <a:r>
              <a:rPr lang="ar-SA" dirty="0">
                <a:solidFill>
                  <a:srgbClr val="FF0000"/>
                </a:solidFill>
              </a:rPr>
              <a:t>القضاء والكفارة</a:t>
            </a:r>
            <a:r>
              <a:rPr lang="ar-SA" dirty="0"/>
              <a:t>.</a:t>
            </a:r>
            <a:endParaRPr lang="en-GB" dirty="0"/>
          </a:p>
          <a:p>
            <a:pPr lvl="0" algn="r" rtl="1">
              <a:lnSpc>
                <a:spcPct val="200000"/>
              </a:lnSpc>
            </a:pPr>
            <a:r>
              <a:rPr lang="ar-SA" dirty="0"/>
              <a:t>لا يجب </a:t>
            </a:r>
            <a:r>
              <a:rPr lang="ar-SA" dirty="0">
                <a:solidFill>
                  <a:srgbClr val="FF0000"/>
                </a:solidFill>
              </a:rPr>
              <a:t>الصوم</a:t>
            </a:r>
            <a:r>
              <a:rPr lang="ar-SA" dirty="0"/>
              <a:t> ولا </a:t>
            </a:r>
            <a:r>
              <a:rPr lang="ar-SA" dirty="0">
                <a:solidFill>
                  <a:srgbClr val="FF0000"/>
                </a:solidFill>
              </a:rPr>
              <a:t>يجوز</a:t>
            </a:r>
            <a:r>
              <a:rPr lang="ar-SA" dirty="0"/>
              <a:t> بقول المنجّمين (الفلكيين)، لا في حق</a:t>
            </a:r>
            <a:r>
              <a:rPr lang="ar-SA" dirty="0">
                <a:solidFill>
                  <a:srgbClr val="FF0000"/>
                </a:solidFill>
              </a:rPr>
              <a:t> نفسه </a:t>
            </a:r>
            <a:r>
              <a:rPr lang="ar-SA" dirty="0"/>
              <a:t>ولا في حق </a:t>
            </a:r>
            <a:r>
              <a:rPr lang="ar-SA" dirty="0">
                <a:solidFill>
                  <a:srgbClr val="FF0000"/>
                </a:solidFill>
              </a:rPr>
              <a:t>غيره</a:t>
            </a:r>
            <a:r>
              <a:rPr lang="ar-SA" dirty="0"/>
              <a:t>.</a:t>
            </a:r>
          </a:p>
          <a:p>
            <a:pPr lvl="0" algn="r" rtl="1">
              <a:lnSpc>
                <a:spcPct val="200000"/>
              </a:lnSpc>
            </a:pPr>
            <a:r>
              <a:rPr lang="ar-BH" dirty="0"/>
              <a:t>كان النبي </a:t>
            </a:r>
            <a:r>
              <a:rPr lang="ar-BH" dirty="0">
                <a:sym typeface="AGA Arabesque"/>
              </a:rPr>
              <a:t>صلى الله عليه وسلم</a:t>
            </a:r>
            <a:r>
              <a:rPr lang="ar-BH" dirty="0"/>
              <a:t> يقول إذا رأى الهلال: (الله أكبر، اللَّهُمَّ أهلَّه علينا </a:t>
            </a:r>
            <a:r>
              <a:rPr lang="ar-BH" dirty="0">
                <a:solidFill>
                  <a:srgbClr val="FF0000"/>
                </a:solidFill>
              </a:rPr>
              <a:t>بالأمن والإيمان</a:t>
            </a:r>
            <a:r>
              <a:rPr lang="ar-BH" dirty="0"/>
              <a:t>، والسلامة والإسلام، </a:t>
            </a:r>
            <a:r>
              <a:rPr lang="ar-BH" dirty="0">
                <a:solidFill>
                  <a:srgbClr val="FF0000"/>
                </a:solidFill>
              </a:rPr>
              <a:t>والتوفيق لما تُحبُّ وترضى</a:t>
            </a:r>
            <a:r>
              <a:rPr lang="ar-BH" dirty="0"/>
              <a:t>، ربُّنا وربُّك الله).</a:t>
            </a:r>
            <a:endParaRPr lang="en-GB" dirty="0"/>
          </a:p>
        </p:txBody>
      </p:sp>
      <p:sp>
        <p:nvSpPr>
          <p:cNvPr id="5" name="Explosion: 8 Points 4">
            <a:extLst>
              <a:ext uri="{FF2B5EF4-FFF2-40B4-BE49-F238E27FC236}">
                <a16:creationId xmlns="" xmlns:a16="http://schemas.microsoft.com/office/drawing/2014/main" id="{90D84E13-E520-4191-90EE-1A05EE6860A5}"/>
              </a:ext>
            </a:extLst>
          </p:cNvPr>
          <p:cNvSpPr/>
          <p:nvPr/>
        </p:nvSpPr>
        <p:spPr>
          <a:xfrm>
            <a:off x="451097" y="1334197"/>
            <a:ext cx="3547242" cy="2094803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التقييم الذاتي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1CAB8051-E5C0-4263-9C32-38DD96822740}"/>
              </a:ext>
            </a:extLst>
          </p:cNvPr>
          <p:cNvSpPr txBox="1">
            <a:spLocks/>
          </p:cNvSpPr>
          <p:nvPr/>
        </p:nvSpPr>
        <p:spPr>
          <a:xfrm>
            <a:off x="3594537" y="143899"/>
            <a:ext cx="8439807" cy="15272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>
              <a:lnSpc>
                <a:spcPct val="150000"/>
              </a:lnSpc>
            </a:pPr>
            <a:r>
              <a:rPr lang="ar-BH" sz="3200" b="1"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أن يوضّح الطالب ما يثبت به شهر رمضان:</a:t>
            </a:r>
            <a:br>
              <a:rPr lang="ar-BH" sz="3200" b="1">
                <a:latin typeface="Traditional Arabic" panose="02020603050405020304" pitchFamily="18" charset="-78"/>
                <a:cs typeface="Traditional Arabic" panose="02020603050405020304" pitchFamily="18" charset="-78"/>
              </a:rPr>
            </a:br>
            <a:r>
              <a:rPr lang="ar-BH" sz="3200" b="1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ارجع إلى الكتاب المدرسي وأكمل الجمل الآتية بما يناسب.</a:t>
            </a:r>
            <a:endParaRPr lang="en-GB" sz="3200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4930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صورة 17">
            <a:extLst>
              <a:ext uri="{FF2B5EF4-FFF2-40B4-BE49-F238E27FC236}">
                <a16:creationId xmlns="" xmlns:a16="http://schemas.microsoft.com/office/drawing/2014/main" id="{F432CDDC-5F75-4050-BC66-D52130D51CC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16" b="90000" l="4186" r="95000">
                        <a14:foregroundMark x1="94070" y1="12131" x2="6395" y2="84098"/>
                        <a14:foregroundMark x1="65233" y1="78525" x2="41628" y2="44590"/>
                        <a14:foregroundMark x1="48488" y1="86066" x2="38256" y2="34590"/>
                        <a14:foregroundMark x1="30465" y1="84426" x2="23140" y2="60820"/>
                        <a14:foregroundMark x1="23140" y1="60820" x2="22674" y2="52623"/>
                        <a14:foregroundMark x1="22791" y1="84754" x2="50698" y2="66066"/>
                        <a14:foregroundMark x1="53605" y1="84098" x2="48256" y2="50984"/>
                        <a14:foregroundMark x1="58140" y1="84426" x2="75698" y2="47213"/>
                        <a14:foregroundMark x1="67907" y1="84426" x2="76628" y2="49508"/>
                        <a14:foregroundMark x1="76512" y1="82131" x2="75000" y2="42623"/>
                        <a14:foregroundMark x1="88837" y1="72459" x2="56279" y2="47213"/>
                        <a14:foregroundMark x1="93605" y1="74754" x2="70930" y2="63279"/>
                        <a14:foregroundMark x1="70930" y1="63279" x2="62326" y2="57377"/>
                        <a14:foregroundMark x1="93488" y1="82623" x2="87674" y2="65246"/>
                        <a14:foregroundMark x1="91977" y1="85738" x2="87209" y2="59508"/>
                        <a14:foregroundMark x1="4419" y1="68361" x2="34302" y2="54262"/>
                        <a14:foregroundMark x1="4419" y1="40000" x2="33953" y2="39016"/>
                        <a14:foregroundMark x1="33953" y1="39016" x2="38721" y2="39508"/>
                        <a14:foregroundMark x1="4302" y1="71639" x2="4651" y2="9180"/>
                        <a14:foregroundMark x1="4651" y1="9180" x2="15581" y2="17705"/>
                        <a14:foregroundMark x1="15581" y1="17705" x2="16163" y2="18525"/>
                        <a14:foregroundMark x1="4419" y1="72295" x2="4419" y2="80820"/>
                        <a14:foregroundMark x1="4419" y1="80820" x2="9651" y2="85410"/>
                        <a14:foregroundMark x1="9651" y1="85410" x2="15581" y2="86066"/>
                        <a14:foregroundMark x1="15581" y1="86066" x2="21628" y2="85574"/>
                        <a14:foregroundMark x1="21628" y1="85574" x2="22791" y2="85574"/>
                        <a14:foregroundMark x1="4651" y1="82295" x2="9884" y2="85902"/>
                        <a14:foregroundMark x1="9884" y1="85902" x2="11163" y2="85410"/>
                        <a14:foregroundMark x1="13605" y1="85246" x2="21860" y2="84918"/>
                        <a14:foregroundMark x1="21860" y1="84918" x2="28140" y2="85082"/>
                        <a14:foregroundMark x1="27442" y1="85902" x2="43837" y2="86230"/>
                        <a14:foregroundMark x1="43837" y1="86230" x2="57791" y2="84590"/>
                        <a14:foregroundMark x1="57791" y1="84590" x2="71977" y2="85082"/>
                        <a14:foregroundMark x1="63837" y1="86230" x2="84651" y2="86230"/>
                        <a14:foregroundMark x1="84651" y1="86230" x2="90930" y2="85574"/>
                        <a14:foregroundMark x1="90930" y1="85574" x2="95000" y2="8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03" y="1550288"/>
            <a:ext cx="12308570" cy="5925436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" name="1111D08E-786E-4B4C-AAA9-E6FF839FF2BE-L0-001.gif" descr="1111D08E-786E-4B4C-AAA9-E6FF839FF2BE-L0-001.gif">
            <a:extLst>
              <a:ext uri="{FF2B5EF4-FFF2-40B4-BE49-F238E27FC236}">
                <a16:creationId xmlns="" xmlns:a16="http://schemas.microsoft.com/office/drawing/2014/main" id="{4EDBE0F2-D5A6-4B6C-B44B-610DD40AE917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9160074" y="1436955"/>
            <a:ext cx="1981183" cy="180139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D4E78EB5-F084-4E2C-ADE6-DA7084248749-L0-001.png" descr="D4E78EB5-F084-4E2C-ADE6-DA7084248749-L0-001.png">
            <a:extLst>
              <a:ext uri="{FF2B5EF4-FFF2-40B4-BE49-F238E27FC236}">
                <a16:creationId xmlns="" xmlns:a16="http://schemas.microsoft.com/office/drawing/2014/main" id="{8C7C0D24-EAA0-463A-B795-AB4B783D82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2720" y="1543653"/>
            <a:ext cx="1293999" cy="1536025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2AFA4F14-09A9-489F-A4B9-1B428F5223BB-L0-001.jpeg" descr="2AFA4F14-09A9-489F-A4B9-1B428F5223BB-L0-001.jpeg">
            <a:extLst>
              <a:ext uri="{FF2B5EF4-FFF2-40B4-BE49-F238E27FC236}">
                <a16:creationId xmlns="" xmlns:a16="http://schemas.microsoft.com/office/drawing/2014/main" id="{91B0D7BD-3D4B-4084-A4A8-D0AF6737507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8990" t="21078" r="28988" b="21129"/>
          <a:stretch>
            <a:fillRect/>
          </a:stretch>
        </p:blipFill>
        <p:spPr>
          <a:xfrm>
            <a:off x="1281091" y="1866390"/>
            <a:ext cx="1727307" cy="10933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7" extrusionOk="0">
                <a:moveTo>
                  <a:pt x="10800" y="0"/>
                </a:moveTo>
                <a:cubicBezTo>
                  <a:pt x="893" y="0"/>
                  <a:pt x="663" y="9"/>
                  <a:pt x="336" y="367"/>
                </a:cubicBezTo>
                <a:cubicBezTo>
                  <a:pt x="11" y="722"/>
                  <a:pt x="0" y="976"/>
                  <a:pt x="0" y="8841"/>
                </a:cubicBezTo>
                <a:cubicBezTo>
                  <a:pt x="0" y="15548"/>
                  <a:pt x="40" y="17011"/>
                  <a:pt x="236" y="17305"/>
                </a:cubicBezTo>
                <a:cubicBezTo>
                  <a:pt x="447" y="17621"/>
                  <a:pt x="748" y="17671"/>
                  <a:pt x="2958" y="17753"/>
                </a:cubicBezTo>
                <a:lnTo>
                  <a:pt x="5441" y="17843"/>
                </a:lnTo>
                <a:lnTo>
                  <a:pt x="5487" y="19490"/>
                </a:lnTo>
                <a:cubicBezTo>
                  <a:pt x="5512" y="20396"/>
                  <a:pt x="5566" y="21242"/>
                  <a:pt x="5607" y="21368"/>
                </a:cubicBezTo>
                <a:cubicBezTo>
                  <a:pt x="5650" y="21496"/>
                  <a:pt x="5717" y="21568"/>
                  <a:pt x="5827" y="21576"/>
                </a:cubicBezTo>
                <a:cubicBezTo>
                  <a:pt x="6156" y="21600"/>
                  <a:pt x="6849" y="21044"/>
                  <a:pt x="8273" y="19674"/>
                </a:cubicBezTo>
                <a:lnTo>
                  <a:pt x="10269" y="17753"/>
                </a:lnTo>
                <a:lnTo>
                  <a:pt x="15599" y="17753"/>
                </a:lnTo>
                <a:cubicBezTo>
                  <a:pt x="20706" y="17753"/>
                  <a:pt x="20943" y="17737"/>
                  <a:pt x="21264" y="17386"/>
                </a:cubicBezTo>
                <a:cubicBezTo>
                  <a:pt x="21589" y="17031"/>
                  <a:pt x="21600" y="16776"/>
                  <a:pt x="21600" y="8875"/>
                </a:cubicBezTo>
                <a:cubicBezTo>
                  <a:pt x="21600" y="975"/>
                  <a:pt x="21589" y="722"/>
                  <a:pt x="21264" y="367"/>
                </a:cubicBezTo>
                <a:cubicBezTo>
                  <a:pt x="20937" y="9"/>
                  <a:pt x="20707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6" name="عدم الكتابة في دردشة الاجتماع إلا بإذن المعلم">
            <a:extLst>
              <a:ext uri="{FF2B5EF4-FFF2-40B4-BE49-F238E27FC236}">
                <a16:creationId xmlns="" xmlns:a16="http://schemas.microsoft.com/office/drawing/2014/main" id="{C56BBC05-BDDD-4ADD-8448-B1156E8F4C21}"/>
              </a:ext>
            </a:extLst>
          </p:cNvPr>
          <p:cNvSpPr txBox="1"/>
          <p:nvPr/>
        </p:nvSpPr>
        <p:spPr>
          <a:xfrm>
            <a:off x="1006417" y="3079677"/>
            <a:ext cx="1999348" cy="11311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173" tIns="50173" rIns="50173" bIns="50173" anchor="ctr">
            <a:spAutoFit/>
          </a:bodyPr>
          <a:lstStyle>
            <a:lvl1pPr rtl="1">
              <a:lnSpc>
                <a:spcPct val="80000"/>
              </a:lnSpc>
              <a:defRPr sz="3700" spc="-74">
                <a:solidFill>
                  <a:srgbClr val="000000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66" b="0" i="0" u="none" strike="noStrike" kern="1200" cap="none" spc="-74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halid Art bold"/>
                <a:sym typeface="Khalid Art bold"/>
              </a:rPr>
              <a:t>عدم</a:t>
            </a:r>
            <a:r>
              <a:rPr kumimoji="0" sz="2766" b="0" i="0" u="none" strike="noStrike" kern="1200" cap="none" spc="-7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halid Art bold"/>
                <a:sym typeface="Khalid Art bold"/>
              </a:rPr>
              <a:t> </a:t>
            </a:r>
            <a:r>
              <a:rPr kumimoji="0" sz="2766" b="0" i="0" u="none" strike="noStrike" kern="1200" cap="none" spc="-74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halid Art bold"/>
                <a:sym typeface="Khalid Art bold"/>
              </a:rPr>
              <a:t>الكتابة</a:t>
            </a:r>
            <a:r>
              <a:rPr kumimoji="0" sz="2766" b="0" i="0" u="none" strike="noStrike" kern="1200" cap="none" spc="-7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halid Art bold"/>
                <a:sym typeface="Khalid Art bold"/>
              </a:rPr>
              <a:t> </a:t>
            </a:r>
            <a:r>
              <a:rPr kumimoji="0" sz="2766" b="0" i="0" u="none" strike="noStrike" kern="1200" cap="none" spc="-74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halid Art bold"/>
                <a:sym typeface="Khalid Art bold"/>
              </a:rPr>
              <a:t>في</a:t>
            </a:r>
            <a:r>
              <a:rPr kumimoji="0" sz="2766" b="0" i="0" u="none" strike="noStrike" kern="1200" cap="none" spc="-7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halid Art bold"/>
                <a:sym typeface="Khalid Art bold"/>
              </a:rPr>
              <a:t> </a:t>
            </a:r>
            <a:r>
              <a:rPr kumimoji="0" sz="2766" b="0" i="0" u="none" strike="noStrike" kern="1200" cap="none" spc="-74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halid Art bold"/>
                <a:sym typeface="Khalid Art bold"/>
              </a:rPr>
              <a:t>دردشة</a:t>
            </a:r>
            <a:r>
              <a:rPr kumimoji="0" sz="2766" b="0" i="0" u="none" strike="noStrike" kern="1200" cap="none" spc="-7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halid Art bold"/>
                <a:sym typeface="Khalid Art bold"/>
              </a:rPr>
              <a:t> </a:t>
            </a:r>
            <a:r>
              <a:rPr kumimoji="0" sz="2766" b="0" i="0" u="none" strike="noStrike" kern="1200" cap="none" spc="-74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halid Art bold"/>
                <a:sym typeface="Khalid Art bold"/>
              </a:rPr>
              <a:t>الاجتماع</a:t>
            </a:r>
            <a:r>
              <a:rPr kumimoji="0" sz="2766" b="0" i="0" u="none" strike="noStrike" kern="1200" cap="none" spc="-7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halid Art bold"/>
                <a:sym typeface="Khalid Art bold"/>
              </a:rPr>
              <a:t> </a:t>
            </a:r>
            <a:r>
              <a:rPr kumimoji="0" sz="2766" b="0" i="0" u="none" strike="noStrike" kern="1200" cap="none" spc="-74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halid Art bold"/>
                <a:sym typeface="Khalid Art bold"/>
              </a:rPr>
              <a:t>إلا</a:t>
            </a:r>
            <a:r>
              <a:rPr kumimoji="0" sz="2766" b="0" i="0" u="none" strike="noStrike" kern="1200" cap="none" spc="-7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halid Art bold"/>
                <a:sym typeface="Khalid Art bold"/>
              </a:rPr>
              <a:t> </a:t>
            </a:r>
            <a:r>
              <a:rPr kumimoji="0" sz="2766" b="0" i="0" u="none" strike="noStrike" kern="1200" cap="none" spc="-74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halid Art bold"/>
                <a:sym typeface="Khalid Art bold"/>
              </a:rPr>
              <a:t>بإذن</a:t>
            </a:r>
            <a:r>
              <a:rPr kumimoji="0" sz="2766" b="0" i="0" u="none" strike="noStrike" kern="1200" cap="none" spc="-7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halid Art bold"/>
                <a:sym typeface="Khalid Art bold"/>
              </a:rPr>
              <a:t> </a:t>
            </a:r>
            <a:r>
              <a:rPr kumimoji="0" sz="2766" b="0" i="0" u="none" strike="noStrike" kern="1200" cap="none" spc="-74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halid Art bold"/>
                <a:sym typeface="Khalid Art bold"/>
              </a:rPr>
              <a:t>المعلم</a:t>
            </a:r>
            <a:endParaRPr kumimoji="0" sz="2766" b="0" i="0" u="none" strike="noStrike" kern="1200" cap="none" spc="-74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halid Art bold"/>
              <a:sym typeface="Khalid Art bold"/>
            </a:endParaRPr>
          </a:p>
        </p:txBody>
      </p:sp>
      <p:sp>
        <p:nvSpPr>
          <p:cNvPr id="12" name="اغلاق المايك وعدم فتحه إلا بإذن المعلم">
            <a:extLst>
              <a:ext uri="{FF2B5EF4-FFF2-40B4-BE49-F238E27FC236}">
                <a16:creationId xmlns="" xmlns:a16="http://schemas.microsoft.com/office/drawing/2014/main" id="{BDB92957-265E-4BAC-B6EB-1064E7591408}"/>
              </a:ext>
            </a:extLst>
          </p:cNvPr>
          <p:cNvSpPr txBox="1"/>
          <p:nvPr/>
        </p:nvSpPr>
        <p:spPr>
          <a:xfrm>
            <a:off x="6018856" y="3238346"/>
            <a:ext cx="2332177" cy="790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173" tIns="50173" rIns="50173" bIns="50173" anchor="ctr">
            <a:spAutoFit/>
          </a:bodyPr>
          <a:lstStyle>
            <a:lvl1pPr rtl="1">
              <a:lnSpc>
                <a:spcPct val="80000"/>
              </a:lnSpc>
              <a:defRPr sz="3700" spc="-74">
                <a:solidFill>
                  <a:srgbClr val="000000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66" b="0" i="0" u="none" strike="noStrike" kern="1200" cap="none" spc="-74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halid Art bold"/>
                <a:sym typeface="Khalid Art bold"/>
              </a:rPr>
              <a:t>اغلاق</a:t>
            </a:r>
            <a:r>
              <a:rPr kumimoji="0" sz="2766" b="0" i="0" u="none" strike="noStrike" kern="1200" cap="none" spc="-7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halid Art bold"/>
                <a:sym typeface="Khalid Art bold"/>
              </a:rPr>
              <a:t> </a:t>
            </a:r>
            <a:r>
              <a:rPr kumimoji="0" sz="2766" b="0" i="0" u="none" strike="noStrike" kern="1200" cap="none" spc="-74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halid Art bold"/>
                <a:sym typeface="Khalid Art bold"/>
              </a:rPr>
              <a:t>المايك</a:t>
            </a:r>
            <a:r>
              <a:rPr kumimoji="0" sz="2766" b="0" i="0" u="none" strike="noStrike" kern="1200" cap="none" spc="-7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halid Art bold"/>
                <a:sym typeface="Khalid Art bold"/>
              </a:rPr>
              <a:t> </a:t>
            </a:r>
            <a:r>
              <a:rPr kumimoji="0" sz="2766" b="0" i="0" u="none" strike="noStrike" kern="1200" cap="none" spc="-74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halid Art bold"/>
                <a:sym typeface="Khalid Art bold"/>
              </a:rPr>
              <a:t>وعدم</a:t>
            </a:r>
            <a:r>
              <a:rPr kumimoji="0" sz="2766" b="0" i="0" u="none" strike="noStrike" kern="1200" cap="none" spc="-7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halid Art bold"/>
                <a:sym typeface="Khalid Art bold"/>
              </a:rPr>
              <a:t> </a:t>
            </a:r>
            <a:r>
              <a:rPr kumimoji="0" sz="2766" b="0" i="0" u="none" strike="noStrike" kern="1200" cap="none" spc="-74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halid Art bold"/>
                <a:sym typeface="Khalid Art bold"/>
              </a:rPr>
              <a:t>فتحه</a:t>
            </a:r>
            <a:r>
              <a:rPr kumimoji="0" sz="2766" b="0" i="0" u="none" strike="noStrike" kern="1200" cap="none" spc="-7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halid Art bold"/>
                <a:sym typeface="Khalid Art bold"/>
              </a:rPr>
              <a:t> </a:t>
            </a:r>
            <a:r>
              <a:rPr kumimoji="0" sz="2766" b="0" i="0" u="none" strike="noStrike" kern="1200" cap="none" spc="-74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halid Art bold"/>
                <a:sym typeface="Khalid Art bold"/>
              </a:rPr>
              <a:t>إلا</a:t>
            </a:r>
            <a:r>
              <a:rPr kumimoji="0" sz="2766" b="0" i="0" u="none" strike="noStrike" kern="1200" cap="none" spc="-7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halid Art bold"/>
                <a:sym typeface="Khalid Art bold"/>
              </a:rPr>
              <a:t> </a:t>
            </a:r>
            <a:r>
              <a:rPr kumimoji="0" sz="2766" b="0" i="0" u="none" strike="noStrike" kern="1200" cap="none" spc="-74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halid Art bold"/>
                <a:sym typeface="Khalid Art bold"/>
              </a:rPr>
              <a:t>بإذن</a:t>
            </a:r>
            <a:r>
              <a:rPr kumimoji="0" sz="2766" b="0" i="0" u="none" strike="noStrike" kern="1200" cap="none" spc="-7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halid Art bold"/>
                <a:sym typeface="Khalid Art bold"/>
              </a:rPr>
              <a:t> </a:t>
            </a:r>
            <a:r>
              <a:rPr kumimoji="0" sz="2766" b="0" i="0" u="none" strike="noStrike" kern="1200" cap="none" spc="-74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halid Art bold"/>
                <a:sym typeface="Khalid Art bold"/>
              </a:rPr>
              <a:t>المعلم</a:t>
            </a:r>
            <a:endParaRPr kumimoji="0" sz="2766" b="0" i="0" u="none" strike="noStrike" kern="1200" cap="none" spc="-74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halid Art bold"/>
              <a:sym typeface="Khalid Art bold"/>
            </a:endParaRPr>
          </a:p>
        </p:txBody>
      </p:sp>
      <p:sp>
        <p:nvSpPr>
          <p:cNvPr id="10" name="الحضور قبل الحصة الدراسية وعدم المغادرة إلا بعد انتهائها">
            <a:extLst>
              <a:ext uri="{FF2B5EF4-FFF2-40B4-BE49-F238E27FC236}">
                <a16:creationId xmlns="" xmlns:a16="http://schemas.microsoft.com/office/drawing/2014/main" id="{199D6A8A-AF23-48A4-BCF7-E3A6FE42DD42}"/>
              </a:ext>
            </a:extLst>
          </p:cNvPr>
          <p:cNvSpPr txBox="1"/>
          <p:nvPr/>
        </p:nvSpPr>
        <p:spPr>
          <a:xfrm>
            <a:off x="8522855" y="3238346"/>
            <a:ext cx="3041626" cy="11311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173" tIns="50173" rIns="50173" bIns="50173" anchor="ctr">
            <a:spAutoFit/>
          </a:bodyPr>
          <a:lstStyle>
            <a:lvl1pPr rtl="1">
              <a:lnSpc>
                <a:spcPct val="80000"/>
              </a:lnSpc>
              <a:defRPr sz="3700" spc="-74">
                <a:solidFill>
                  <a:srgbClr val="000000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66" b="0" i="0" u="none" strike="noStrike" kern="1200" cap="none" spc="-74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halid Art bold"/>
                <a:sym typeface="Khalid Art bold"/>
              </a:rPr>
              <a:t>الحضور</a:t>
            </a:r>
            <a:r>
              <a:rPr kumimoji="0" sz="2766" b="0" i="0" u="none" strike="noStrike" kern="1200" cap="none" spc="-7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halid Art bold"/>
                <a:sym typeface="Khalid Art bold"/>
              </a:rPr>
              <a:t> </a:t>
            </a:r>
            <a:r>
              <a:rPr kumimoji="0" sz="2766" b="0" i="0" u="none" strike="noStrike" kern="1200" cap="none" spc="-74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halid Art bold"/>
                <a:sym typeface="Khalid Art bold"/>
              </a:rPr>
              <a:t>قبل</a:t>
            </a:r>
            <a:r>
              <a:rPr kumimoji="0" sz="2766" b="0" i="0" u="none" strike="noStrike" kern="1200" cap="none" spc="-7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halid Art bold"/>
                <a:sym typeface="Khalid Art bold"/>
              </a:rPr>
              <a:t> </a:t>
            </a:r>
            <a:r>
              <a:rPr kumimoji="0" sz="2766" b="0" i="0" u="none" strike="noStrike" kern="1200" cap="none" spc="-74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halid Art bold"/>
                <a:sym typeface="Khalid Art bold"/>
              </a:rPr>
              <a:t>الحصة</a:t>
            </a:r>
            <a:r>
              <a:rPr kumimoji="0" sz="2766" b="0" i="0" u="none" strike="noStrike" kern="1200" cap="none" spc="-7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halid Art bold"/>
                <a:sym typeface="Khalid Art bold"/>
              </a:rPr>
              <a:t> </a:t>
            </a:r>
            <a:r>
              <a:rPr kumimoji="0" sz="2766" b="0" i="0" u="none" strike="noStrike" kern="1200" cap="none" spc="-74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halid Art bold"/>
                <a:sym typeface="Khalid Art bold"/>
              </a:rPr>
              <a:t>الدراسية</a:t>
            </a:r>
            <a:r>
              <a:rPr kumimoji="0" sz="2766" b="0" i="0" u="none" strike="noStrike" kern="1200" cap="none" spc="-7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halid Art bold"/>
                <a:sym typeface="Khalid Art bold"/>
              </a:rPr>
              <a:t> </a:t>
            </a:r>
            <a:r>
              <a:rPr kumimoji="0" sz="2766" b="0" i="0" u="none" strike="noStrike" kern="1200" cap="none" spc="-74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halid Art bold"/>
                <a:sym typeface="Khalid Art bold"/>
              </a:rPr>
              <a:t>وعدم</a:t>
            </a:r>
            <a:r>
              <a:rPr kumimoji="0" sz="2766" b="0" i="0" u="none" strike="noStrike" kern="1200" cap="none" spc="-7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halid Art bold"/>
                <a:sym typeface="Khalid Art bold"/>
              </a:rPr>
              <a:t> </a:t>
            </a:r>
            <a:r>
              <a:rPr kumimoji="0" sz="2766" b="0" i="0" u="none" strike="noStrike" kern="1200" cap="none" spc="-74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halid Art bold"/>
                <a:sym typeface="Khalid Art bold"/>
              </a:rPr>
              <a:t>المغادرة</a:t>
            </a:r>
            <a:endParaRPr kumimoji="0" lang="en-US" sz="2766" b="0" i="0" u="none" strike="noStrike" kern="1200" cap="none" spc="-74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halid Art bold"/>
              <a:sym typeface="Khalid Art bold"/>
            </a:endParaRPr>
          </a:p>
          <a:p>
            <a:pPr marL="0" marR="0" lvl="0" indent="0" algn="ctr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66" b="0" i="0" u="none" strike="noStrike" kern="1200" cap="none" spc="-7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halid Art bold"/>
                <a:sym typeface="Khalid Art bold"/>
              </a:rPr>
              <a:t> </a:t>
            </a:r>
            <a:r>
              <a:rPr kumimoji="0" sz="2766" b="0" i="0" u="none" strike="noStrike" kern="1200" cap="none" spc="-74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halid Art bold"/>
                <a:sym typeface="Khalid Art bold"/>
              </a:rPr>
              <a:t>إلا</a:t>
            </a:r>
            <a:r>
              <a:rPr kumimoji="0" sz="2766" b="0" i="0" u="none" strike="noStrike" kern="1200" cap="none" spc="-7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halid Art bold"/>
                <a:sym typeface="Khalid Art bold"/>
              </a:rPr>
              <a:t> </a:t>
            </a:r>
            <a:r>
              <a:rPr kumimoji="0" sz="2766" b="0" i="0" u="none" strike="noStrike" kern="1200" cap="none" spc="-74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halid Art bold"/>
                <a:sym typeface="Khalid Art bold"/>
              </a:rPr>
              <a:t>بعد</a:t>
            </a:r>
            <a:r>
              <a:rPr kumimoji="0" lang="ar-SA" sz="2766" b="0" i="0" u="none" strike="noStrike" kern="1200" cap="none" spc="-7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halid Art bold"/>
                <a:sym typeface="Khalid Art bold"/>
              </a:rPr>
              <a:t> </a:t>
            </a:r>
            <a:r>
              <a:rPr kumimoji="0" sz="2766" b="0" i="0" u="none" strike="noStrike" kern="1200" cap="none" spc="-74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halid Art bold"/>
                <a:sym typeface="Khalid Art bold"/>
              </a:rPr>
              <a:t>انتهائها</a:t>
            </a:r>
            <a:endParaRPr kumimoji="0" sz="2766" b="0" i="0" u="none" strike="noStrike" kern="1200" cap="none" spc="-74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halid Art bold"/>
              <a:sym typeface="Khalid Art bold"/>
            </a:endParaRPr>
          </a:p>
        </p:txBody>
      </p:sp>
      <p:sp>
        <p:nvSpPr>
          <p:cNvPr id="14" name="رفع اليد عند المشاركة وانتظار الموافقة">
            <a:extLst>
              <a:ext uri="{FF2B5EF4-FFF2-40B4-BE49-F238E27FC236}">
                <a16:creationId xmlns="" xmlns:a16="http://schemas.microsoft.com/office/drawing/2014/main" id="{66EF092D-1F17-4F88-8A01-05E49750A60B}"/>
              </a:ext>
            </a:extLst>
          </p:cNvPr>
          <p:cNvSpPr txBox="1"/>
          <p:nvPr/>
        </p:nvSpPr>
        <p:spPr>
          <a:xfrm>
            <a:off x="3357093" y="3217272"/>
            <a:ext cx="2332177" cy="11311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173" tIns="50173" rIns="50173" bIns="50173" anchor="ctr">
            <a:spAutoFit/>
          </a:bodyPr>
          <a:lstStyle>
            <a:lvl1pPr rtl="1">
              <a:lnSpc>
                <a:spcPct val="80000"/>
              </a:lnSpc>
              <a:defRPr sz="3700" spc="-74">
                <a:solidFill>
                  <a:srgbClr val="000000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66" b="0" i="0" u="none" strike="noStrike" kern="1200" cap="none" spc="-74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halid Art bold"/>
                <a:sym typeface="Khalid Art bold"/>
              </a:rPr>
              <a:t>رفع</a:t>
            </a:r>
            <a:r>
              <a:rPr kumimoji="0" sz="2766" b="0" i="0" u="none" strike="noStrike" kern="1200" cap="none" spc="-7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halid Art bold"/>
                <a:sym typeface="Khalid Art bold"/>
              </a:rPr>
              <a:t> </a:t>
            </a:r>
            <a:r>
              <a:rPr kumimoji="0" sz="2766" b="0" i="0" u="none" strike="noStrike" kern="1200" cap="none" spc="-74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halid Art bold"/>
                <a:sym typeface="Khalid Art bold"/>
              </a:rPr>
              <a:t>اليد</a:t>
            </a:r>
            <a:r>
              <a:rPr kumimoji="0" sz="2766" b="0" i="0" u="none" strike="noStrike" kern="1200" cap="none" spc="-7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halid Art bold"/>
                <a:sym typeface="Khalid Art bold"/>
              </a:rPr>
              <a:t> </a:t>
            </a:r>
            <a:r>
              <a:rPr kumimoji="0" sz="2766" b="0" i="0" u="none" strike="noStrike" kern="1200" cap="none" spc="-74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halid Art bold"/>
                <a:sym typeface="Khalid Art bold"/>
              </a:rPr>
              <a:t>عند</a:t>
            </a:r>
            <a:r>
              <a:rPr kumimoji="0" sz="2766" b="0" i="0" u="none" strike="noStrike" kern="1200" cap="none" spc="-7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halid Art bold"/>
                <a:sym typeface="Khalid Art bold"/>
              </a:rPr>
              <a:t> </a:t>
            </a:r>
            <a:r>
              <a:rPr kumimoji="0" sz="2766" b="0" i="0" u="none" strike="noStrike" kern="1200" cap="none" spc="-74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halid Art bold"/>
                <a:sym typeface="Khalid Art bold"/>
              </a:rPr>
              <a:t>المشاركة</a:t>
            </a:r>
            <a:r>
              <a:rPr kumimoji="0" sz="2766" b="0" i="0" u="none" strike="noStrike" kern="1200" cap="none" spc="-7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halid Art bold"/>
                <a:sym typeface="Khalid Art bold"/>
              </a:rPr>
              <a:t> </a:t>
            </a:r>
            <a:r>
              <a:rPr kumimoji="0" sz="2766" b="0" i="0" u="none" strike="noStrike" kern="1200" cap="none" spc="-74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halid Art bold"/>
                <a:sym typeface="Khalid Art bold"/>
              </a:rPr>
              <a:t>وانتظار</a:t>
            </a:r>
            <a:r>
              <a:rPr kumimoji="0" sz="2766" b="0" i="0" u="none" strike="noStrike" kern="1200" cap="none" spc="-7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halid Art bold"/>
                <a:sym typeface="Khalid Art bold"/>
              </a:rPr>
              <a:t> </a:t>
            </a:r>
            <a:r>
              <a:rPr kumimoji="0" sz="2766" b="0" i="0" u="none" strike="noStrike" kern="1200" cap="none" spc="-74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halid Art bold"/>
                <a:sym typeface="Khalid Art bold"/>
              </a:rPr>
              <a:t>الموافقة</a:t>
            </a:r>
            <a:endParaRPr kumimoji="0" sz="2766" b="0" i="0" u="none" strike="noStrike" kern="1200" cap="none" spc="-74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halid Art bold"/>
              <a:sym typeface="Khalid Art bold"/>
            </a:endParaRPr>
          </a:p>
        </p:txBody>
      </p:sp>
      <p:pic>
        <p:nvPicPr>
          <p:cNvPr id="20" name="6BC120DD-B291-4A07-9762-4C6F82592F6A-L0-001.gif" descr="6BC120DD-B291-4A07-9762-4C6F82592F6A-L0-001.gif">
            <a:extLst>
              <a:ext uri="{FF2B5EF4-FFF2-40B4-BE49-F238E27FC236}">
                <a16:creationId xmlns="" xmlns:a16="http://schemas.microsoft.com/office/drawing/2014/main" id="{D0F56638-EA83-4567-98FC-E787ED02804F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6503068" y="1543654"/>
            <a:ext cx="1642685" cy="1453911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Rectangle">
            <a:extLst>
              <a:ext uri="{FF2B5EF4-FFF2-40B4-BE49-F238E27FC236}">
                <a16:creationId xmlns="" xmlns:a16="http://schemas.microsoft.com/office/drawing/2014/main" id="{7539A5BF-DBD5-4398-9E12-D019B401DE80}"/>
              </a:ext>
            </a:extLst>
          </p:cNvPr>
          <p:cNvSpPr/>
          <p:nvPr/>
        </p:nvSpPr>
        <p:spPr>
          <a:xfrm rot="19983336">
            <a:off x="-76497" y="878738"/>
            <a:ext cx="3653391" cy="570700"/>
          </a:xfrm>
          <a:prstGeom prst="rect">
            <a:avLst/>
          </a:prstGeom>
          <a:solidFill>
            <a:srgbClr val="40BDC1">
              <a:alpha val="49000"/>
            </a:srgbClr>
          </a:solidFill>
          <a:ln w="12700">
            <a:miter lim="400000"/>
          </a:ln>
        </p:spPr>
        <p:txBody>
          <a:bodyPr lIns="50173" tIns="50173" rIns="50173" bIns="50173" anchor="ctr"/>
          <a:lstStyle/>
          <a:p>
            <a:pPr marL="0" marR="0" lvl="0" indent="0" algn="l" defTabSz="8153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16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pic>
        <p:nvPicPr>
          <p:cNvPr id="23" name="32AC680B-2E57-4F4A-A2E0-5AD74F0EE5C4-L0-001.jpeg" descr="32AC680B-2E57-4F4A-A2E0-5AD74F0EE5C4-L0-001.jpeg">
            <a:extLst>
              <a:ext uri="{FF2B5EF4-FFF2-40B4-BE49-F238E27FC236}">
                <a16:creationId xmlns="" xmlns:a16="http://schemas.microsoft.com/office/drawing/2014/main" id="{7AE2738F-E9DF-48E6-B4EB-669BEBA0B89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2506" t="17441" r="21407" b="22764"/>
          <a:stretch>
            <a:fillRect/>
          </a:stretch>
        </p:blipFill>
        <p:spPr>
          <a:xfrm>
            <a:off x="856953" y="280971"/>
            <a:ext cx="929590" cy="10703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1" h="21597" extrusionOk="0">
                <a:moveTo>
                  <a:pt x="10685" y="1"/>
                </a:moveTo>
                <a:cubicBezTo>
                  <a:pt x="9761" y="5"/>
                  <a:pt x="9563" y="25"/>
                  <a:pt x="8992" y="177"/>
                </a:cubicBezTo>
                <a:cubicBezTo>
                  <a:pt x="6263" y="902"/>
                  <a:pt x="4519" y="2942"/>
                  <a:pt x="4526" y="5402"/>
                </a:cubicBezTo>
                <a:cubicBezTo>
                  <a:pt x="4531" y="7012"/>
                  <a:pt x="5234" y="8422"/>
                  <a:pt x="6546" y="9445"/>
                </a:cubicBezTo>
                <a:lnTo>
                  <a:pt x="6958" y="9767"/>
                </a:lnTo>
                <a:lnTo>
                  <a:pt x="6638" y="9874"/>
                </a:lnTo>
                <a:cubicBezTo>
                  <a:pt x="4657" y="10537"/>
                  <a:pt x="2655" y="11992"/>
                  <a:pt x="1426" y="13663"/>
                </a:cubicBezTo>
                <a:cubicBezTo>
                  <a:pt x="730" y="14609"/>
                  <a:pt x="74" y="16111"/>
                  <a:pt x="15" y="16892"/>
                </a:cubicBezTo>
                <a:cubicBezTo>
                  <a:pt x="-20" y="17348"/>
                  <a:pt x="-2" y="17444"/>
                  <a:pt x="157" y="17746"/>
                </a:cubicBezTo>
                <a:cubicBezTo>
                  <a:pt x="380" y="18169"/>
                  <a:pt x="649" y="18408"/>
                  <a:pt x="1116" y="18600"/>
                </a:cubicBezTo>
                <a:cubicBezTo>
                  <a:pt x="1414" y="18722"/>
                  <a:pt x="1595" y="18749"/>
                  <a:pt x="2153" y="18749"/>
                </a:cubicBezTo>
                <a:lnTo>
                  <a:pt x="2828" y="18749"/>
                </a:lnTo>
                <a:lnTo>
                  <a:pt x="2788" y="18544"/>
                </a:lnTo>
                <a:cubicBezTo>
                  <a:pt x="2659" y="17891"/>
                  <a:pt x="2226" y="13985"/>
                  <a:pt x="2267" y="13843"/>
                </a:cubicBezTo>
                <a:cubicBezTo>
                  <a:pt x="2293" y="13750"/>
                  <a:pt x="2408" y="13591"/>
                  <a:pt x="2523" y="13491"/>
                </a:cubicBezTo>
                <a:lnTo>
                  <a:pt x="2729" y="13309"/>
                </a:lnTo>
                <a:lnTo>
                  <a:pt x="10711" y="13309"/>
                </a:lnTo>
                <a:lnTo>
                  <a:pt x="18692" y="13309"/>
                </a:lnTo>
                <a:lnTo>
                  <a:pt x="18910" y="13499"/>
                </a:lnTo>
                <a:cubicBezTo>
                  <a:pt x="19029" y="13604"/>
                  <a:pt x="19146" y="13767"/>
                  <a:pt x="19170" y="13864"/>
                </a:cubicBezTo>
                <a:cubicBezTo>
                  <a:pt x="19195" y="13961"/>
                  <a:pt x="19084" y="15076"/>
                  <a:pt x="18924" y="16343"/>
                </a:cubicBezTo>
                <a:cubicBezTo>
                  <a:pt x="18764" y="17610"/>
                  <a:pt x="18633" y="18669"/>
                  <a:pt x="18633" y="18697"/>
                </a:cubicBezTo>
                <a:cubicBezTo>
                  <a:pt x="18633" y="18726"/>
                  <a:pt x="18933" y="18750"/>
                  <a:pt x="19301" y="18749"/>
                </a:cubicBezTo>
                <a:cubicBezTo>
                  <a:pt x="19850" y="18749"/>
                  <a:pt x="20033" y="18722"/>
                  <a:pt x="20333" y="18600"/>
                </a:cubicBezTo>
                <a:cubicBezTo>
                  <a:pt x="20782" y="18417"/>
                  <a:pt x="21187" y="18013"/>
                  <a:pt x="21347" y="17593"/>
                </a:cubicBezTo>
                <a:cubicBezTo>
                  <a:pt x="21580" y="16978"/>
                  <a:pt x="21328" y="15964"/>
                  <a:pt x="20613" y="14641"/>
                </a:cubicBezTo>
                <a:cubicBezTo>
                  <a:pt x="19469" y="12527"/>
                  <a:pt x="17339" y="10786"/>
                  <a:pt x="14768" y="9864"/>
                </a:cubicBezTo>
                <a:lnTo>
                  <a:pt x="14479" y="9760"/>
                </a:lnTo>
                <a:lnTo>
                  <a:pt x="14889" y="9448"/>
                </a:lnTo>
                <a:cubicBezTo>
                  <a:pt x="15752" y="8785"/>
                  <a:pt x="16481" y="7688"/>
                  <a:pt x="16760" y="6633"/>
                </a:cubicBezTo>
                <a:cubicBezTo>
                  <a:pt x="16892" y="6130"/>
                  <a:pt x="16911" y="5911"/>
                  <a:pt x="16880" y="5199"/>
                </a:cubicBezTo>
                <a:cubicBezTo>
                  <a:pt x="16838" y="4198"/>
                  <a:pt x="16728" y="3814"/>
                  <a:pt x="16253" y="2967"/>
                </a:cubicBezTo>
                <a:cubicBezTo>
                  <a:pt x="15470" y="1571"/>
                  <a:pt x="14099" y="588"/>
                  <a:pt x="12312" y="142"/>
                </a:cubicBezTo>
                <a:cubicBezTo>
                  <a:pt x="11825" y="20"/>
                  <a:pt x="11569" y="-3"/>
                  <a:pt x="10685" y="1"/>
                </a:cubicBezTo>
                <a:close/>
                <a:moveTo>
                  <a:pt x="10723" y="13686"/>
                </a:moveTo>
                <a:cubicBezTo>
                  <a:pt x="6851" y="13686"/>
                  <a:pt x="2977" y="13709"/>
                  <a:pt x="2880" y="13754"/>
                </a:cubicBezTo>
                <a:cubicBezTo>
                  <a:pt x="2787" y="13798"/>
                  <a:pt x="2740" y="13889"/>
                  <a:pt x="2738" y="14024"/>
                </a:cubicBezTo>
                <a:cubicBezTo>
                  <a:pt x="2737" y="14136"/>
                  <a:pt x="2906" y="15615"/>
                  <a:pt x="3115" y="17311"/>
                </a:cubicBezTo>
                <a:lnTo>
                  <a:pt x="3493" y="20395"/>
                </a:lnTo>
                <a:lnTo>
                  <a:pt x="10700" y="20395"/>
                </a:lnTo>
                <a:lnTo>
                  <a:pt x="17906" y="20395"/>
                </a:lnTo>
                <a:lnTo>
                  <a:pt x="17944" y="20252"/>
                </a:lnTo>
                <a:cubicBezTo>
                  <a:pt x="17997" y="20040"/>
                  <a:pt x="18704" y="14243"/>
                  <a:pt x="18704" y="14015"/>
                </a:cubicBezTo>
                <a:cubicBezTo>
                  <a:pt x="18704" y="13887"/>
                  <a:pt x="18656" y="13797"/>
                  <a:pt x="18564" y="13754"/>
                </a:cubicBezTo>
                <a:cubicBezTo>
                  <a:pt x="18467" y="13709"/>
                  <a:pt x="14596" y="13686"/>
                  <a:pt x="10723" y="13686"/>
                </a:cubicBezTo>
                <a:close/>
                <a:moveTo>
                  <a:pt x="3534" y="20836"/>
                </a:moveTo>
                <a:lnTo>
                  <a:pt x="3534" y="21118"/>
                </a:lnTo>
                <a:cubicBezTo>
                  <a:pt x="3534" y="21289"/>
                  <a:pt x="3578" y="21437"/>
                  <a:pt x="3647" y="21498"/>
                </a:cubicBezTo>
                <a:cubicBezTo>
                  <a:pt x="3749" y="21587"/>
                  <a:pt x="4491" y="21597"/>
                  <a:pt x="10723" y="21597"/>
                </a:cubicBezTo>
                <a:lnTo>
                  <a:pt x="17686" y="21597"/>
                </a:lnTo>
                <a:lnTo>
                  <a:pt x="17797" y="21456"/>
                </a:lnTo>
                <a:cubicBezTo>
                  <a:pt x="17859" y="21379"/>
                  <a:pt x="17911" y="21208"/>
                  <a:pt x="17911" y="21077"/>
                </a:cubicBezTo>
                <a:lnTo>
                  <a:pt x="17911" y="20836"/>
                </a:lnTo>
                <a:lnTo>
                  <a:pt x="10723" y="20836"/>
                </a:lnTo>
                <a:lnTo>
                  <a:pt x="3534" y="20836"/>
                </a:lnTo>
                <a:close/>
              </a:path>
            </a:pathLst>
          </a:cu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72461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7EFE22C6-3B65-4BD5-9F0B-CC69DB351EEE}"/>
              </a:ext>
            </a:extLst>
          </p:cNvPr>
          <p:cNvSpPr/>
          <p:nvPr/>
        </p:nvSpPr>
        <p:spPr>
          <a:xfrm>
            <a:off x="1765739" y="74890"/>
            <a:ext cx="10184524" cy="5320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النشاط الختامي: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aditional Arabic" panose="02020603050405020304" pitchFamily="18" charset="-78"/>
              <a:ea typeface="+mn-ea"/>
              <a:cs typeface="Traditional Arabic" panose="02020603050405020304" pitchFamily="18" charset="-78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52198128-8AAE-475B-9032-72DFBA5BD021}"/>
              </a:ext>
            </a:extLst>
          </p:cNvPr>
          <p:cNvSpPr/>
          <p:nvPr/>
        </p:nvSpPr>
        <p:spPr>
          <a:xfrm>
            <a:off x="1355836" y="685808"/>
            <a:ext cx="10484068" cy="84344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https://forms.office.com/Pages/ResponsePage.aspx?id=ndUbPaHEy020vxQ0e63HTkTAXgBRcg5Plz-BJvFzBfVUQVpVTkM1N0w4VU8zUUk5R1k3VTlQR0FFSS4u</a:t>
            </a:r>
            <a:endParaRPr kumimoji="0" lang="ar-BH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35AB118-03A8-4B72-97CC-908CF0C2A2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66" y="1702676"/>
            <a:ext cx="10484068" cy="446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11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="" xmlns:a16="http://schemas.microsoft.com/office/drawing/2014/main" id="{2DA8F78A-361A-44C6-89BF-93D48093FFD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16" b="90000" l="4186" r="95000">
                        <a14:foregroundMark x1="94070" y1="12131" x2="6395" y2="84098"/>
                        <a14:foregroundMark x1="65233" y1="78525" x2="41628" y2="44590"/>
                        <a14:foregroundMark x1="48488" y1="86066" x2="38256" y2="34590"/>
                        <a14:foregroundMark x1="30465" y1="84426" x2="23140" y2="60820"/>
                        <a14:foregroundMark x1="23140" y1="60820" x2="22674" y2="52623"/>
                        <a14:foregroundMark x1="22791" y1="84754" x2="50698" y2="66066"/>
                        <a14:foregroundMark x1="53605" y1="84098" x2="48256" y2="50984"/>
                        <a14:foregroundMark x1="58140" y1="84426" x2="75698" y2="47213"/>
                        <a14:foregroundMark x1="67907" y1="84426" x2="76628" y2="49508"/>
                        <a14:foregroundMark x1="76512" y1="82131" x2="75000" y2="42623"/>
                        <a14:foregroundMark x1="88837" y1="72459" x2="56279" y2="47213"/>
                        <a14:foregroundMark x1="93605" y1="74754" x2="70930" y2="63279"/>
                        <a14:foregroundMark x1="70930" y1="63279" x2="62326" y2="57377"/>
                        <a14:foregroundMark x1="93488" y1="82623" x2="87674" y2="65246"/>
                        <a14:foregroundMark x1="91977" y1="85738" x2="87209" y2="59508"/>
                        <a14:foregroundMark x1="4419" y1="68361" x2="34302" y2="54262"/>
                        <a14:foregroundMark x1="4419" y1="40000" x2="33953" y2="39016"/>
                        <a14:foregroundMark x1="33953" y1="39016" x2="38721" y2="39508"/>
                        <a14:foregroundMark x1="4302" y1="71639" x2="4651" y2="9180"/>
                        <a14:foregroundMark x1="4651" y1="9180" x2="15581" y2="17705"/>
                        <a14:foregroundMark x1="15581" y1="17705" x2="16163" y2="18525"/>
                        <a14:foregroundMark x1="4419" y1="72295" x2="4419" y2="80820"/>
                        <a14:foregroundMark x1="4419" y1="80820" x2="9651" y2="85410"/>
                        <a14:foregroundMark x1="9651" y1="85410" x2="15581" y2="86066"/>
                        <a14:foregroundMark x1="15581" y1="86066" x2="21628" y2="85574"/>
                        <a14:foregroundMark x1="21628" y1="85574" x2="22791" y2="85574"/>
                        <a14:foregroundMark x1="4651" y1="82295" x2="9884" y2="85902"/>
                        <a14:foregroundMark x1="9884" y1="85902" x2="11163" y2="85410"/>
                        <a14:foregroundMark x1="13605" y1="85246" x2="21860" y2="84918"/>
                        <a14:foregroundMark x1="21860" y1="84918" x2="28140" y2="85082"/>
                        <a14:foregroundMark x1="27442" y1="85902" x2="43837" y2="86230"/>
                        <a14:foregroundMark x1="43837" y1="86230" x2="57791" y2="84590"/>
                        <a14:foregroundMark x1="57791" y1="84590" x2="71977" y2="85082"/>
                        <a14:foregroundMark x1="63837" y1="86230" x2="84651" y2="86230"/>
                        <a14:foregroundMark x1="84651" y1="86230" x2="90930" y2="85574"/>
                        <a14:foregroundMark x1="90930" y1="85574" x2="95000" y2="8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0" y="1153192"/>
            <a:ext cx="12671630" cy="6538564"/>
          </a:xfrm>
          <a:prstGeom prst="rect">
            <a:avLst/>
          </a:prstGeom>
        </p:spPr>
      </p:pic>
      <p:pic>
        <p:nvPicPr>
          <p:cNvPr id="6" name="6FB36BFD-A7F1-4B1F-B455-6684472B9CFA-L0-001.gif" descr="6FB36BFD-A7F1-4B1F-B455-6684472B9CFA-L0-001.gif">
            <a:extLst>
              <a:ext uri="{FF2B5EF4-FFF2-40B4-BE49-F238E27FC236}">
                <a16:creationId xmlns="" xmlns:a16="http://schemas.microsoft.com/office/drawing/2014/main" id="{CA94CEC4-7416-45B3-B95F-93B9FD6C6BC1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009824" y="1976243"/>
            <a:ext cx="2504149" cy="14706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C69DC26E-8B5E-49D4-8D7E-42289FA78F8A-L0-001.gif" descr="C69DC26E-8B5E-49D4-8D7E-42289FA78F8A-L0-001.gif">
            <a:extLst>
              <a:ext uri="{FF2B5EF4-FFF2-40B4-BE49-F238E27FC236}">
                <a16:creationId xmlns="" xmlns:a16="http://schemas.microsoft.com/office/drawing/2014/main" id="{40E13C3C-B0E6-4FB3-BAA1-4EC4E5BE8D18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135734" y="1505045"/>
            <a:ext cx="1743727" cy="1525937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المشاركة والتفاعل أثناء الحصة">
            <a:extLst>
              <a:ext uri="{FF2B5EF4-FFF2-40B4-BE49-F238E27FC236}">
                <a16:creationId xmlns="" xmlns:a16="http://schemas.microsoft.com/office/drawing/2014/main" id="{1026CE96-8E66-48C6-9D9D-2A5D7B058E2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8573464" y="3549075"/>
            <a:ext cx="2524335" cy="1525937"/>
          </a:xfrm>
          <a:prstGeom prst="rect">
            <a:avLst/>
          </a:prstGeom>
          <a:ln>
            <a:noFill/>
          </a:ln>
        </p:spPr>
        <p:txBody>
          <a:bodyPr anchor="ctr">
            <a:normAutofit/>
          </a:bodyPr>
          <a:lstStyle>
            <a:lvl1pPr algn="ctr" defTabSz="1365469" rtl="1">
              <a:defRPr sz="5600" b="0" spc="-112"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r>
              <a:rPr lang="ar-BH" sz="2766" dirty="0"/>
              <a:t>نستمع لزملائنا ونحترم آراءهم</a:t>
            </a:r>
            <a:endParaRPr sz="2766" dirty="0"/>
          </a:p>
        </p:txBody>
      </p:sp>
      <p:sp>
        <p:nvSpPr>
          <p:cNvPr id="12" name="حل الواجبات وإرسالها في الموعد المحدد">
            <a:extLst>
              <a:ext uri="{FF2B5EF4-FFF2-40B4-BE49-F238E27FC236}">
                <a16:creationId xmlns="" xmlns:a16="http://schemas.microsoft.com/office/drawing/2014/main" id="{936C5146-BE88-446A-AF3F-86CCFEE6012A}"/>
              </a:ext>
            </a:extLst>
          </p:cNvPr>
          <p:cNvSpPr txBox="1"/>
          <p:nvPr/>
        </p:nvSpPr>
        <p:spPr>
          <a:xfrm>
            <a:off x="4798289" y="3607946"/>
            <a:ext cx="2927215" cy="1057921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173" tIns="50173" rIns="50173" bIns="50173" anchor="ctr">
            <a:normAutofit fontScale="92500"/>
          </a:bodyPr>
          <a:lstStyle>
            <a:lvl1pPr defTabSz="1365469" rtl="1">
              <a:lnSpc>
                <a:spcPct val="80000"/>
              </a:lnSpc>
              <a:defRPr sz="5600" spc="-112">
                <a:solidFill>
                  <a:srgbClr val="000000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marL="0" marR="0" lvl="0" indent="0" algn="ctr" defTabSz="1365469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161" b="0" i="0" u="none" strike="noStrike" kern="1200" cap="none" spc="-112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halid Art bold"/>
                <a:sym typeface="Khalid Art bold"/>
              </a:rPr>
              <a:t>حل</a:t>
            </a:r>
            <a:r>
              <a:rPr kumimoji="0" sz="3161" b="0" i="0" u="none" strike="noStrike" kern="1200" cap="none" spc="-1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halid Art bold"/>
                <a:sym typeface="Khalid Art bold"/>
              </a:rPr>
              <a:t> </a:t>
            </a:r>
            <a:r>
              <a:rPr kumimoji="0" sz="3161" b="0" i="0" u="none" strike="noStrike" kern="1200" cap="none" spc="-112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halid Art bold"/>
                <a:sym typeface="Khalid Art bold"/>
              </a:rPr>
              <a:t>الواجبات</a:t>
            </a:r>
            <a:r>
              <a:rPr kumimoji="0" sz="3161" b="0" i="0" u="none" strike="noStrike" kern="1200" cap="none" spc="-1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halid Art bold"/>
                <a:sym typeface="Khalid Art bold"/>
              </a:rPr>
              <a:t> </a:t>
            </a:r>
            <a:r>
              <a:rPr kumimoji="0" sz="3161" b="0" i="0" u="none" strike="noStrike" kern="1200" cap="none" spc="-112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halid Art bold"/>
                <a:sym typeface="Khalid Art bold"/>
              </a:rPr>
              <a:t>وإرسالها</a:t>
            </a:r>
            <a:r>
              <a:rPr kumimoji="0" sz="3161" b="0" i="0" u="none" strike="noStrike" kern="1200" cap="none" spc="-1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halid Art bold"/>
                <a:sym typeface="Khalid Art bold"/>
              </a:rPr>
              <a:t> </a:t>
            </a:r>
            <a:endParaRPr kumimoji="0" lang="ar-SA" sz="3161" b="0" i="0" u="none" strike="noStrike" kern="1200" cap="none" spc="-112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halid Art bold"/>
              <a:sym typeface="Khalid Art bold"/>
            </a:endParaRPr>
          </a:p>
          <a:p>
            <a:pPr marL="0" marR="0" lvl="0" indent="0" algn="ctr" defTabSz="1365469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161" b="0" i="0" u="none" strike="noStrike" kern="1200" cap="none" spc="-112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halid Art bold"/>
                <a:sym typeface="Khalid Art bold"/>
              </a:rPr>
              <a:t>في</a:t>
            </a:r>
            <a:r>
              <a:rPr kumimoji="0" sz="3161" b="0" i="0" u="none" strike="noStrike" kern="1200" cap="none" spc="-1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halid Art bold"/>
                <a:sym typeface="Khalid Art bold"/>
              </a:rPr>
              <a:t> </a:t>
            </a:r>
            <a:r>
              <a:rPr kumimoji="0" sz="3161" b="0" i="0" u="none" strike="noStrike" kern="1200" cap="none" spc="-112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halid Art bold"/>
                <a:sym typeface="Khalid Art bold"/>
              </a:rPr>
              <a:t>الموعد</a:t>
            </a:r>
            <a:r>
              <a:rPr kumimoji="0" sz="3161" b="0" i="0" u="none" strike="noStrike" kern="1200" cap="none" spc="-1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halid Art bold"/>
                <a:sym typeface="Khalid Art bold"/>
              </a:rPr>
              <a:t> </a:t>
            </a:r>
            <a:r>
              <a:rPr kumimoji="0" sz="3161" b="0" i="0" u="none" strike="noStrike" kern="1200" cap="none" spc="-112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halid Art bold"/>
                <a:sym typeface="Khalid Art bold"/>
              </a:rPr>
              <a:t>المحدد</a:t>
            </a:r>
            <a:endParaRPr kumimoji="0" sz="3161" b="0" i="0" u="none" strike="noStrike" kern="1200" cap="none" spc="-112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halid Art bold"/>
              <a:sym typeface="Khalid Art bold"/>
            </a:endParaRPr>
          </a:p>
        </p:txBody>
      </p:sp>
      <p:sp>
        <p:nvSpPr>
          <p:cNvPr id="13" name="حفظ الآيات الكريمة والأحاديث الشريفة">
            <a:extLst>
              <a:ext uri="{FF2B5EF4-FFF2-40B4-BE49-F238E27FC236}">
                <a16:creationId xmlns="" xmlns:a16="http://schemas.microsoft.com/office/drawing/2014/main" id="{964F6BF7-5474-443C-9D50-F10FA98481AC}"/>
              </a:ext>
            </a:extLst>
          </p:cNvPr>
          <p:cNvSpPr txBox="1"/>
          <p:nvPr/>
        </p:nvSpPr>
        <p:spPr>
          <a:xfrm>
            <a:off x="1032684" y="3429000"/>
            <a:ext cx="2917644" cy="1440067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173" tIns="50173" rIns="50173" bIns="50173" anchor="ctr">
            <a:normAutofit/>
          </a:bodyPr>
          <a:lstStyle>
            <a:lvl1pPr defTabSz="1194786" rtl="1">
              <a:lnSpc>
                <a:spcPct val="80000"/>
              </a:lnSpc>
              <a:defRPr sz="4900" spc="-97">
                <a:solidFill>
                  <a:srgbClr val="000000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marL="0" marR="0" lvl="0" indent="0" algn="ctr" defTabSz="1194786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161" b="0" i="0" u="none" strike="noStrike" kern="1200" cap="none" spc="-9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halid Art bold"/>
                <a:sym typeface="Khalid Art bold"/>
              </a:rPr>
              <a:t>استخدام الوسائل الرسمية في التواصل مع المعلمة </a:t>
            </a:r>
            <a:endParaRPr kumimoji="0" sz="3161" b="0" i="0" u="none" strike="noStrike" kern="1200" cap="none" spc="-97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halid Art bold"/>
              <a:sym typeface="Khalid Art bold"/>
            </a:endParaRPr>
          </a:p>
        </p:txBody>
      </p:sp>
      <p:sp>
        <p:nvSpPr>
          <p:cNvPr id="15" name="Rectangle">
            <a:extLst>
              <a:ext uri="{FF2B5EF4-FFF2-40B4-BE49-F238E27FC236}">
                <a16:creationId xmlns="" xmlns:a16="http://schemas.microsoft.com/office/drawing/2014/main" id="{AB70E5BB-A9BD-4CC1-879E-948FF92E0120}"/>
              </a:ext>
            </a:extLst>
          </p:cNvPr>
          <p:cNvSpPr/>
          <p:nvPr/>
        </p:nvSpPr>
        <p:spPr>
          <a:xfrm rot="19983336">
            <a:off x="60150" y="906950"/>
            <a:ext cx="3653391" cy="570700"/>
          </a:xfrm>
          <a:prstGeom prst="rect">
            <a:avLst/>
          </a:prstGeom>
          <a:solidFill>
            <a:srgbClr val="40BDC1">
              <a:alpha val="49000"/>
            </a:srgbClr>
          </a:solidFill>
          <a:ln w="12700">
            <a:miter lim="400000"/>
          </a:ln>
        </p:spPr>
        <p:txBody>
          <a:bodyPr lIns="50173" tIns="50173" rIns="50173" bIns="50173" anchor="ctr"/>
          <a:lstStyle/>
          <a:p>
            <a:pPr marL="0" marR="0" lvl="0" indent="0" algn="l" defTabSz="8153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16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pic>
        <p:nvPicPr>
          <p:cNvPr id="14" name="Picture 7">
            <a:extLst>
              <a:ext uri="{FF2B5EF4-FFF2-40B4-BE49-F238E27FC236}">
                <a16:creationId xmlns="" xmlns:a16="http://schemas.microsoft.com/office/drawing/2014/main" id="{F59B2D69-CEC1-45F9-9A39-31DFF29E1EA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849194" y="1773742"/>
            <a:ext cx="1279462" cy="1444978"/>
          </a:xfrm>
          <a:prstGeom prst="rect">
            <a:avLst/>
          </a:prstGeom>
        </p:spPr>
      </p:pic>
      <p:pic>
        <p:nvPicPr>
          <p:cNvPr id="1026" name="Picture 2" descr="البوابة التعليمية">
            <a:extLst>
              <a:ext uri="{FF2B5EF4-FFF2-40B4-BE49-F238E27FC236}">
                <a16:creationId xmlns="" xmlns:a16="http://schemas.microsoft.com/office/drawing/2014/main" id="{8955298E-5B14-4F5C-A0CA-16ECFD34B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231" y="1901600"/>
            <a:ext cx="1079269" cy="149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4AB1585-8FB7-49C9-BE91-57C4C83344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2682" y="2268012"/>
            <a:ext cx="1246590" cy="1160988"/>
          </a:xfrm>
          <a:prstGeom prst="rect">
            <a:avLst/>
          </a:prstGeom>
        </p:spPr>
      </p:pic>
      <p:pic>
        <p:nvPicPr>
          <p:cNvPr id="16" name="32AC680B-2E57-4F4A-A2E0-5AD74F0EE5C4-L0-001.jpeg" descr="32AC680B-2E57-4F4A-A2E0-5AD74F0EE5C4-L0-001.jpeg">
            <a:hlinkClick r:id="rId9" action="ppaction://hlinksldjump"/>
            <a:extLst>
              <a:ext uri="{FF2B5EF4-FFF2-40B4-BE49-F238E27FC236}">
                <a16:creationId xmlns="" xmlns:a16="http://schemas.microsoft.com/office/drawing/2014/main" id="{9C211B6F-E31D-4812-9D3B-54FEDC08DE3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2506" t="17441" r="21407" b="22764"/>
          <a:stretch>
            <a:fillRect/>
          </a:stretch>
        </p:blipFill>
        <p:spPr>
          <a:xfrm>
            <a:off x="726387" y="292777"/>
            <a:ext cx="929590" cy="10703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1" h="21597" extrusionOk="0">
                <a:moveTo>
                  <a:pt x="10685" y="1"/>
                </a:moveTo>
                <a:cubicBezTo>
                  <a:pt x="9761" y="5"/>
                  <a:pt x="9563" y="25"/>
                  <a:pt x="8992" y="177"/>
                </a:cubicBezTo>
                <a:cubicBezTo>
                  <a:pt x="6263" y="902"/>
                  <a:pt x="4519" y="2942"/>
                  <a:pt x="4526" y="5402"/>
                </a:cubicBezTo>
                <a:cubicBezTo>
                  <a:pt x="4531" y="7012"/>
                  <a:pt x="5234" y="8422"/>
                  <a:pt x="6546" y="9445"/>
                </a:cubicBezTo>
                <a:lnTo>
                  <a:pt x="6958" y="9767"/>
                </a:lnTo>
                <a:lnTo>
                  <a:pt x="6638" y="9874"/>
                </a:lnTo>
                <a:cubicBezTo>
                  <a:pt x="4657" y="10537"/>
                  <a:pt x="2655" y="11992"/>
                  <a:pt x="1426" y="13663"/>
                </a:cubicBezTo>
                <a:cubicBezTo>
                  <a:pt x="730" y="14609"/>
                  <a:pt x="74" y="16111"/>
                  <a:pt x="15" y="16892"/>
                </a:cubicBezTo>
                <a:cubicBezTo>
                  <a:pt x="-20" y="17348"/>
                  <a:pt x="-2" y="17444"/>
                  <a:pt x="157" y="17746"/>
                </a:cubicBezTo>
                <a:cubicBezTo>
                  <a:pt x="380" y="18169"/>
                  <a:pt x="649" y="18408"/>
                  <a:pt x="1116" y="18600"/>
                </a:cubicBezTo>
                <a:cubicBezTo>
                  <a:pt x="1414" y="18722"/>
                  <a:pt x="1595" y="18749"/>
                  <a:pt x="2153" y="18749"/>
                </a:cubicBezTo>
                <a:lnTo>
                  <a:pt x="2828" y="18749"/>
                </a:lnTo>
                <a:lnTo>
                  <a:pt x="2788" y="18544"/>
                </a:lnTo>
                <a:cubicBezTo>
                  <a:pt x="2659" y="17891"/>
                  <a:pt x="2226" y="13985"/>
                  <a:pt x="2267" y="13843"/>
                </a:cubicBezTo>
                <a:cubicBezTo>
                  <a:pt x="2293" y="13750"/>
                  <a:pt x="2408" y="13591"/>
                  <a:pt x="2523" y="13491"/>
                </a:cubicBezTo>
                <a:lnTo>
                  <a:pt x="2729" y="13309"/>
                </a:lnTo>
                <a:lnTo>
                  <a:pt x="10711" y="13309"/>
                </a:lnTo>
                <a:lnTo>
                  <a:pt x="18692" y="13309"/>
                </a:lnTo>
                <a:lnTo>
                  <a:pt x="18910" y="13499"/>
                </a:lnTo>
                <a:cubicBezTo>
                  <a:pt x="19029" y="13604"/>
                  <a:pt x="19146" y="13767"/>
                  <a:pt x="19170" y="13864"/>
                </a:cubicBezTo>
                <a:cubicBezTo>
                  <a:pt x="19195" y="13961"/>
                  <a:pt x="19084" y="15076"/>
                  <a:pt x="18924" y="16343"/>
                </a:cubicBezTo>
                <a:cubicBezTo>
                  <a:pt x="18764" y="17610"/>
                  <a:pt x="18633" y="18669"/>
                  <a:pt x="18633" y="18697"/>
                </a:cubicBezTo>
                <a:cubicBezTo>
                  <a:pt x="18633" y="18726"/>
                  <a:pt x="18933" y="18750"/>
                  <a:pt x="19301" y="18749"/>
                </a:cubicBezTo>
                <a:cubicBezTo>
                  <a:pt x="19850" y="18749"/>
                  <a:pt x="20033" y="18722"/>
                  <a:pt x="20333" y="18600"/>
                </a:cubicBezTo>
                <a:cubicBezTo>
                  <a:pt x="20782" y="18417"/>
                  <a:pt x="21187" y="18013"/>
                  <a:pt x="21347" y="17593"/>
                </a:cubicBezTo>
                <a:cubicBezTo>
                  <a:pt x="21580" y="16978"/>
                  <a:pt x="21328" y="15964"/>
                  <a:pt x="20613" y="14641"/>
                </a:cubicBezTo>
                <a:cubicBezTo>
                  <a:pt x="19469" y="12527"/>
                  <a:pt x="17339" y="10786"/>
                  <a:pt x="14768" y="9864"/>
                </a:cubicBezTo>
                <a:lnTo>
                  <a:pt x="14479" y="9760"/>
                </a:lnTo>
                <a:lnTo>
                  <a:pt x="14889" y="9448"/>
                </a:lnTo>
                <a:cubicBezTo>
                  <a:pt x="15752" y="8785"/>
                  <a:pt x="16481" y="7688"/>
                  <a:pt x="16760" y="6633"/>
                </a:cubicBezTo>
                <a:cubicBezTo>
                  <a:pt x="16892" y="6130"/>
                  <a:pt x="16911" y="5911"/>
                  <a:pt x="16880" y="5199"/>
                </a:cubicBezTo>
                <a:cubicBezTo>
                  <a:pt x="16838" y="4198"/>
                  <a:pt x="16728" y="3814"/>
                  <a:pt x="16253" y="2967"/>
                </a:cubicBezTo>
                <a:cubicBezTo>
                  <a:pt x="15470" y="1571"/>
                  <a:pt x="14099" y="588"/>
                  <a:pt x="12312" y="142"/>
                </a:cubicBezTo>
                <a:cubicBezTo>
                  <a:pt x="11825" y="20"/>
                  <a:pt x="11569" y="-3"/>
                  <a:pt x="10685" y="1"/>
                </a:cubicBezTo>
                <a:close/>
                <a:moveTo>
                  <a:pt x="10723" y="13686"/>
                </a:moveTo>
                <a:cubicBezTo>
                  <a:pt x="6851" y="13686"/>
                  <a:pt x="2977" y="13709"/>
                  <a:pt x="2880" y="13754"/>
                </a:cubicBezTo>
                <a:cubicBezTo>
                  <a:pt x="2787" y="13798"/>
                  <a:pt x="2740" y="13889"/>
                  <a:pt x="2738" y="14024"/>
                </a:cubicBezTo>
                <a:cubicBezTo>
                  <a:pt x="2737" y="14136"/>
                  <a:pt x="2906" y="15615"/>
                  <a:pt x="3115" y="17311"/>
                </a:cubicBezTo>
                <a:lnTo>
                  <a:pt x="3493" y="20395"/>
                </a:lnTo>
                <a:lnTo>
                  <a:pt x="10700" y="20395"/>
                </a:lnTo>
                <a:lnTo>
                  <a:pt x="17906" y="20395"/>
                </a:lnTo>
                <a:lnTo>
                  <a:pt x="17944" y="20252"/>
                </a:lnTo>
                <a:cubicBezTo>
                  <a:pt x="17997" y="20040"/>
                  <a:pt x="18704" y="14243"/>
                  <a:pt x="18704" y="14015"/>
                </a:cubicBezTo>
                <a:cubicBezTo>
                  <a:pt x="18704" y="13887"/>
                  <a:pt x="18656" y="13797"/>
                  <a:pt x="18564" y="13754"/>
                </a:cubicBezTo>
                <a:cubicBezTo>
                  <a:pt x="18467" y="13709"/>
                  <a:pt x="14596" y="13686"/>
                  <a:pt x="10723" y="13686"/>
                </a:cubicBezTo>
                <a:close/>
                <a:moveTo>
                  <a:pt x="3534" y="20836"/>
                </a:moveTo>
                <a:lnTo>
                  <a:pt x="3534" y="21118"/>
                </a:lnTo>
                <a:cubicBezTo>
                  <a:pt x="3534" y="21289"/>
                  <a:pt x="3578" y="21437"/>
                  <a:pt x="3647" y="21498"/>
                </a:cubicBezTo>
                <a:cubicBezTo>
                  <a:pt x="3749" y="21587"/>
                  <a:pt x="4491" y="21597"/>
                  <a:pt x="10723" y="21597"/>
                </a:cubicBezTo>
                <a:lnTo>
                  <a:pt x="17686" y="21597"/>
                </a:lnTo>
                <a:lnTo>
                  <a:pt x="17797" y="21456"/>
                </a:lnTo>
                <a:cubicBezTo>
                  <a:pt x="17859" y="21379"/>
                  <a:pt x="17911" y="21208"/>
                  <a:pt x="17911" y="21077"/>
                </a:cubicBezTo>
                <a:lnTo>
                  <a:pt x="17911" y="20836"/>
                </a:lnTo>
                <a:lnTo>
                  <a:pt x="10723" y="20836"/>
                </a:lnTo>
                <a:lnTo>
                  <a:pt x="3534" y="20836"/>
                </a:lnTo>
                <a:close/>
              </a:path>
            </a:pathLst>
          </a:cu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66034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dvAuto="0"/>
      <p:bldP spid="12" grpId="0" animBg="1" advAuto="0"/>
      <p:bldP spid="13" grpId="0" animBg="1" advAuto="0"/>
      <p:bldP spid="16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8BD2115-1F2A-4F9B-B608-D86FD5C1B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811D4A5A-667C-4516-821D-74B228E484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46699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/>
        </p:blipFill>
        <p:spPr>
          <a:xfrm>
            <a:off x="2438400" y="381000"/>
            <a:ext cx="7162800" cy="118221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/>
          </p:cNvSpPr>
          <p:nvPr/>
        </p:nvSpPr>
        <p:spPr>
          <a:xfrm>
            <a:off x="7846143" y="6306207"/>
            <a:ext cx="3922816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7E19BB5-E565-4217-8360-802E762D7E1C}"/>
              </a:ext>
            </a:extLst>
          </p:cNvPr>
          <p:cNvSpPr/>
          <p:nvPr/>
        </p:nvSpPr>
        <p:spPr>
          <a:xfrm>
            <a:off x="6970588" y="2660735"/>
            <a:ext cx="3509294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الصف: الثاني الإعدادي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6B97B621-7AA2-4689-B684-5BAEA39B44D3}"/>
              </a:ext>
            </a:extLst>
          </p:cNvPr>
          <p:cNvSpPr/>
          <p:nvPr/>
        </p:nvSpPr>
        <p:spPr>
          <a:xfrm>
            <a:off x="7117259" y="3562894"/>
            <a:ext cx="3215945" cy="707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الدراسي الأول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18AA864-F7A7-4C00-B1E2-510CF59EBD2C}"/>
              </a:ext>
            </a:extLst>
          </p:cNvPr>
          <p:cNvSpPr/>
          <p:nvPr/>
        </p:nvSpPr>
        <p:spPr>
          <a:xfrm>
            <a:off x="6489534" y="1815922"/>
            <a:ext cx="4219575" cy="7239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مادة الفقه المالكي</a:t>
            </a:r>
          </a:p>
        </p:txBody>
      </p:sp>
      <p:sp>
        <p:nvSpPr>
          <p:cNvPr id="10" name="Rectangle: Rounded Corners 2">
            <a:extLst>
              <a:ext uri="{FF2B5EF4-FFF2-40B4-BE49-F238E27FC236}">
                <a16:creationId xmlns="" xmlns:a16="http://schemas.microsoft.com/office/drawing/2014/main" id="{9366756B-0DB6-4E66-B6C0-E715717D584E}"/>
              </a:ext>
            </a:extLst>
          </p:cNvPr>
          <p:cNvSpPr/>
          <p:nvPr/>
        </p:nvSpPr>
        <p:spPr>
          <a:xfrm>
            <a:off x="2575326" y="4960090"/>
            <a:ext cx="6888945" cy="80383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الصوم الواجب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raditional Arabic" panose="02020603050405020304" pitchFamily="18" charset="-78"/>
              <a:ea typeface="+mn-ea"/>
              <a:cs typeface="Traditional Arabic" panose="02020603050405020304" pitchFamily="18" charset="-78"/>
            </a:endParaRPr>
          </a:p>
        </p:txBody>
      </p:sp>
      <p:pic>
        <p:nvPicPr>
          <p:cNvPr id="11" name="Picture 10" descr="Bahrain flag-XXL-anim.gif">
            <a:extLst>
              <a:ext uri="{FF2B5EF4-FFF2-40B4-BE49-F238E27FC236}">
                <a16:creationId xmlns="" xmlns:a16="http://schemas.microsoft.com/office/drawing/2014/main" id="{C487BCB9-E282-4FA3-8CD1-06365E04063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29953" y="1799438"/>
            <a:ext cx="4439783" cy="243598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638CB549-B5FA-46D7-AED2-F4B74799CDFB}"/>
              </a:ext>
            </a:extLst>
          </p:cNvPr>
          <p:cNvSpPr/>
          <p:nvPr/>
        </p:nvSpPr>
        <p:spPr>
          <a:xfrm>
            <a:off x="270641" y="6264165"/>
            <a:ext cx="4439783" cy="42304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نتعلم من أجل وطننا الغالي البحرين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852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0182" y="2426296"/>
            <a:ext cx="2302385" cy="186494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softEdge rad="112500"/>
          </a:effectLst>
        </p:spPr>
      </p:pic>
      <p:sp>
        <p:nvSpPr>
          <p:cNvPr id="9" name="عنصر نائب للمحتوى 2"/>
          <p:cNvSpPr txBox="1">
            <a:spLocks/>
          </p:cNvSpPr>
          <p:nvPr/>
        </p:nvSpPr>
        <p:spPr bwMode="auto">
          <a:xfrm>
            <a:off x="1116287" y="1351605"/>
            <a:ext cx="816336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97143" marR="0" lvl="0" indent="14572" algn="r" defTabSz="913138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Tx/>
              <a:buNone/>
              <a:tabLst/>
              <a:defRPr/>
            </a:pPr>
            <a:r>
              <a:rPr kumimoji="0" lang="ar-BH" sz="3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في نهاية </a:t>
            </a:r>
            <a:r>
              <a:rPr kumimoji="0" lang="ar-SA" sz="3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الدرس</a:t>
            </a:r>
            <a:r>
              <a:rPr kumimoji="0" lang="ar-BH" sz="3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 يتوقع من </a:t>
            </a:r>
            <a:r>
              <a:rPr kumimoji="0" lang="ar-SA" sz="3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الطالب أن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 </a:t>
            </a:r>
            <a:r>
              <a:rPr kumimoji="0" lang="ar-BH" sz="3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يكون قادرًا على: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 </a:t>
            </a:r>
            <a:endParaRPr kumimoji="0" lang="ar-BH" sz="36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0" name="شكل بيضاوي 9"/>
          <p:cNvSpPr/>
          <p:nvPr/>
        </p:nvSpPr>
        <p:spPr bwMode="auto">
          <a:xfrm>
            <a:off x="9496366" y="2426296"/>
            <a:ext cx="2468349" cy="186494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أ</a:t>
            </a:r>
            <a:r>
              <a:rPr kumimoji="0" lang="ar-BH" sz="4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هداف ال</a:t>
            </a:r>
            <a:r>
              <a:rPr kumimoji="0" lang="ar-SA" sz="4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درس</a:t>
            </a:r>
            <a:r>
              <a:rPr kumimoji="0" lang="ar-BH" sz="4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 </a:t>
            </a:r>
            <a:endParaRPr kumimoji="0" lang="ar-BH" sz="40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grpSp>
        <p:nvGrpSpPr>
          <p:cNvPr id="11" name="مجموعة 10"/>
          <p:cNvGrpSpPr/>
          <p:nvPr/>
        </p:nvGrpSpPr>
        <p:grpSpPr>
          <a:xfrm>
            <a:off x="330366" y="2370656"/>
            <a:ext cx="9059673" cy="825157"/>
            <a:chOff x="115910" y="1246141"/>
            <a:chExt cx="8369351" cy="825157"/>
          </a:xfrm>
          <a:solidFill>
            <a:schemeClr val="tx2">
              <a:lumMod val="20000"/>
              <a:lumOff val="80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2" name="Rounded Rectangle 11"/>
            <p:cNvSpPr/>
            <p:nvPr/>
          </p:nvSpPr>
          <p:spPr bwMode="auto">
            <a:xfrm>
              <a:off x="115910" y="1246141"/>
              <a:ext cx="7493911" cy="825157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93287" tIns="46644" rIns="93287" bIns="46644" rtlCol="1" anchor="ctr"/>
            <a:lstStyle/>
            <a:p>
              <a:pPr marL="0" marR="0" lvl="0" indent="0" algn="r" defTabSz="932962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BH" sz="2800" b="0" i="0" u="none" strike="noStrike" kern="1200" cap="none" spc="0" normalizeH="0" baseline="0" noProof="0" dirty="0">
                <a:ln w="0"/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endParaRPr>
            </a:p>
          </p:txBody>
        </p:sp>
        <p:sp>
          <p:nvSpPr>
            <p:cNvPr id="13" name="مستطيل 12"/>
            <p:cNvSpPr/>
            <p:nvPr/>
          </p:nvSpPr>
          <p:spPr>
            <a:xfrm>
              <a:off x="7712528" y="1256651"/>
              <a:ext cx="772733" cy="758549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93287" tIns="46644" rIns="93287" bIns="46644" rtlCol="1" anchor="ctr"/>
            <a:lstStyle/>
            <a:p>
              <a:pPr marL="0" marR="0" lvl="0" indent="0" algn="ctr" defTabSz="932962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200" b="0" i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rPr>
                <a:t>1</a:t>
              </a:r>
              <a:endParaRPr kumimoji="0" lang="en-US" sz="32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endParaRPr>
            </a:p>
          </p:txBody>
        </p:sp>
      </p:grpSp>
      <p:grpSp>
        <p:nvGrpSpPr>
          <p:cNvPr id="14" name="مجموعة 13"/>
          <p:cNvGrpSpPr/>
          <p:nvPr/>
        </p:nvGrpSpPr>
        <p:grpSpPr>
          <a:xfrm>
            <a:off x="270633" y="3192120"/>
            <a:ext cx="9070191" cy="825157"/>
            <a:chOff x="115910" y="1306079"/>
            <a:chExt cx="8379078" cy="825157"/>
          </a:xfrm>
          <a:solidFill>
            <a:schemeClr val="tx2">
              <a:lumMod val="20000"/>
              <a:lumOff val="80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5" name="Rounded Rectangle 11"/>
            <p:cNvSpPr/>
            <p:nvPr/>
          </p:nvSpPr>
          <p:spPr bwMode="auto">
            <a:xfrm>
              <a:off x="115910" y="1306079"/>
              <a:ext cx="7493911" cy="825157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93287" tIns="46644" rIns="93287" bIns="46644"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lang="ar-BH" sz="3600" b="1" dirty="0">
                  <a:effectLst/>
                  <a:ea typeface="Calibri" panose="020F0502020204030204" pitchFamily="34" charset="0"/>
                  <a:cs typeface="Traditional Arabic" panose="02020603050405020304" pitchFamily="18" charset="-78"/>
                </a:rPr>
                <a:t>أن يناقش الطالب فضائل شهر رمضان</a:t>
              </a:r>
              <a:endParaRPr kumimoji="0" lang="ar-BH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Sultan bold" pitchFamily="2" charset="-78"/>
              </a:endParaRPr>
            </a:p>
          </p:txBody>
        </p:sp>
        <p:sp>
          <p:nvSpPr>
            <p:cNvPr id="16" name="مستطيل 15"/>
            <p:cNvSpPr/>
            <p:nvPr/>
          </p:nvSpPr>
          <p:spPr>
            <a:xfrm>
              <a:off x="7722255" y="1330793"/>
              <a:ext cx="772733" cy="758549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93287" tIns="46644" rIns="93287" bIns="46644" rtlCol="1" anchor="ctr"/>
            <a:lstStyle/>
            <a:p>
              <a:pPr marL="0" marR="0" lvl="0" indent="0" algn="ctr" defTabSz="932962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200" b="0" i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rPr>
                <a:t>2</a:t>
              </a:r>
              <a:endParaRPr kumimoji="0" lang="en-US" sz="32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endParaRPr>
            </a:p>
          </p:txBody>
        </p:sp>
      </p:grpSp>
      <p:grpSp>
        <p:nvGrpSpPr>
          <p:cNvPr id="20" name="مجموعة 19"/>
          <p:cNvGrpSpPr/>
          <p:nvPr/>
        </p:nvGrpSpPr>
        <p:grpSpPr>
          <a:xfrm>
            <a:off x="0" y="589998"/>
            <a:ext cx="2995447" cy="629201"/>
            <a:chOff x="0" y="589998"/>
            <a:chExt cx="2995447" cy="629201"/>
          </a:xfrm>
        </p:grpSpPr>
        <p:sp>
          <p:nvSpPr>
            <p:cNvPr id="21" name="مستطيل 3">
              <a:extLst>
                <a:ext uri="{FF2B5EF4-FFF2-40B4-BE49-F238E27FC236}">
                  <a16:creationId xmlns="" xmlns:a16="http://schemas.microsoft.com/office/drawing/2014/main" id="{4B3C9DE7-92D6-469E-8AE9-CB0338F9207B}"/>
                </a:ext>
              </a:extLst>
            </p:cNvPr>
            <p:cNvSpPr/>
            <p:nvPr/>
          </p:nvSpPr>
          <p:spPr>
            <a:xfrm>
              <a:off x="0" y="589998"/>
              <a:ext cx="2995447" cy="629201"/>
            </a:xfrm>
            <a:prstGeom prst="rect">
              <a:avLst/>
            </a:prstGeom>
            <a:solidFill>
              <a:srgbClr val="EE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BH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rPr>
                <a:t>تعريف الصوم</a:t>
              </a:r>
              <a:endParaRPr kumimoji="0" lang="ar-SA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endParaRPr>
            </a:p>
          </p:txBody>
        </p:sp>
        <p:sp>
          <p:nvSpPr>
            <p:cNvPr id="22" name="شكل بيضاوي 21"/>
            <p:cNvSpPr/>
            <p:nvPr/>
          </p:nvSpPr>
          <p:spPr>
            <a:xfrm>
              <a:off x="103139" y="653422"/>
              <a:ext cx="559558" cy="491137"/>
            </a:xfrm>
            <a:prstGeom prst="ellipse">
              <a:avLst/>
            </a:prstGeom>
            <a:solidFill>
              <a:srgbClr val="FF0000"/>
            </a:solidFill>
            <a:ln w="19050"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BH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rPr>
                <a:t>6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687695" y="2262652"/>
            <a:ext cx="758573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ar-BH" sz="3200" b="1" dirty="0">
                <a:effectLst/>
                <a:ea typeface="Calibri" panose="020F0502020204030204" pitchFamily="34" charset="0"/>
                <a:cs typeface="Traditional Arabic" panose="02020603050405020304" pitchFamily="18" charset="-78"/>
              </a:rPr>
              <a:t>أن يذكر الطالب أدلة مشروعية صوم رمضان من الكتاب والسنة.</a:t>
            </a:r>
            <a:endParaRPr kumimoji="0" lang="ar-BH" sz="1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Sultan bold" pitchFamily="2" charset="-78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B2B7E023-794B-4324-AE72-40D4520A8D6F}"/>
              </a:ext>
            </a:extLst>
          </p:cNvPr>
          <p:cNvSpPr/>
          <p:nvPr/>
        </p:nvSpPr>
        <p:spPr>
          <a:xfrm>
            <a:off x="270641" y="6264165"/>
            <a:ext cx="4439783" cy="42304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نتعلم من أجل وطننا الغالي البحرين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مجموعة 13">
            <a:extLst>
              <a:ext uri="{FF2B5EF4-FFF2-40B4-BE49-F238E27FC236}">
                <a16:creationId xmlns="" xmlns:a16="http://schemas.microsoft.com/office/drawing/2014/main" id="{1D383FEE-CB63-4182-AAA9-6CD40C95FD8A}"/>
              </a:ext>
            </a:extLst>
          </p:cNvPr>
          <p:cNvGrpSpPr/>
          <p:nvPr/>
        </p:nvGrpSpPr>
        <p:grpSpPr>
          <a:xfrm>
            <a:off x="270633" y="4152491"/>
            <a:ext cx="9070191" cy="825157"/>
            <a:chOff x="115910" y="1306079"/>
            <a:chExt cx="8379078" cy="825157"/>
          </a:xfrm>
          <a:solidFill>
            <a:schemeClr val="tx2">
              <a:lumMod val="20000"/>
              <a:lumOff val="80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4" name="Rounded Rectangle 11">
              <a:extLst>
                <a:ext uri="{FF2B5EF4-FFF2-40B4-BE49-F238E27FC236}">
                  <a16:creationId xmlns="" xmlns:a16="http://schemas.microsoft.com/office/drawing/2014/main" id="{1F18B54C-53C9-404E-86BD-F4533FE1E887}"/>
                </a:ext>
              </a:extLst>
            </p:cNvPr>
            <p:cNvSpPr/>
            <p:nvPr/>
          </p:nvSpPr>
          <p:spPr bwMode="auto">
            <a:xfrm>
              <a:off x="115910" y="1306079"/>
              <a:ext cx="7493911" cy="825157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93287" tIns="46644" rIns="93287" bIns="46644"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lang="ar-BH" sz="3200" b="1" dirty="0">
                  <a:effectLst/>
                  <a:ea typeface="Calibri" panose="020F0502020204030204" pitchFamily="34" charset="0"/>
                  <a:cs typeface="Traditional Arabic" panose="02020603050405020304" pitchFamily="18" charset="-78"/>
                </a:rPr>
                <a:t>أن يوضّح الطالب ما يثبت به شهر رمضان</a:t>
              </a:r>
              <a:endParaRPr kumimoji="0" lang="ar-BH" sz="1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Sultan bold" pitchFamily="2" charset="-78"/>
              </a:endParaRPr>
            </a:p>
          </p:txBody>
        </p:sp>
        <p:sp>
          <p:nvSpPr>
            <p:cNvPr id="25" name="مستطيل 15">
              <a:extLst>
                <a:ext uri="{FF2B5EF4-FFF2-40B4-BE49-F238E27FC236}">
                  <a16:creationId xmlns="" xmlns:a16="http://schemas.microsoft.com/office/drawing/2014/main" id="{5FDD844C-F09C-4BBD-AC1F-3627F2B34E1D}"/>
                </a:ext>
              </a:extLst>
            </p:cNvPr>
            <p:cNvSpPr/>
            <p:nvPr/>
          </p:nvSpPr>
          <p:spPr>
            <a:xfrm>
              <a:off x="7722255" y="1330793"/>
              <a:ext cx="772733" cy="758549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93287" tIns="46644" rIns="93287" bIns="46644" rtlCol="1" anchor="ctr"/>
            <a:lstStyle/>
            <a:p>
              <a:pPr marL="0" marR="0" lvl="0" indent="0" algn="ctr" defTabSz="932962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BH" sz="3200" b="0" i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rPr>
                <a:t>3</a:t>
              </a:r>
              <a:endParaRPr kumimoji="0" lang="en-US" sz="32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538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725" y="0"/>
            <a:ext cx="11710217" cy="770501"/>
          </a:xfrm>
          <a:solidFill>
            <a:schemeClr val="accent4"/>
          </a:solidFill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lvl="0" algn="r" rt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  <a:defRPr/>
            </a:pPr>
            <a:r>
              <a:rPr lang="ar-BH" b="1" dirty="0">
                <a:ea typeface="Calibri" panose="020F0502020204030204" pitchFamily="34" charset="0"/>
                <a:cs typeface="Traditional Arabic" panose="02020603050405020304" pitchFamily="18" charset="-78"/>
              </a:rPr>
              <a:t>أن يذكر الطالب أدلة مشروعية صوم رمضان من الكتاب والسنة.</a:t>
            </a:r>
            <a:endParaRPr lang="ar-BH" sz="15100" b="1" dirty="0">
              <a:solidFill>
                <a:prstClr val="black"/>
              </a:solidFill>
              <a:latin typeface="Calibri" panose="020F0502020204030204"/>
              <a:cs typeface="Sultan bold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8938" y="1251350"/>
            <a:ext cx="11122742" cy="112136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r" rtl="1"/>
            <a:r>
              <a:rPr lang="ar-BH" b="1" dirty="0"/>
              <a:t>استراتيجية التعلم الذاتي:ابحث عن أكبر عدد من أدلة مشروعية صوم رمضان.</a:t>
            </a:r>
          </a:p>
        </p:txBody>
      </p:sp>
      <p:pic>
        <p:nvPicPr>
          <p:cNvPr id="4" name="WhatsApp Video 2021-03-02 at 3.00.35 PM">
            <a:hlinkClick r:id="" action="ppaction://media"/>
            <a:extLst>
              <a:ext uri="{FF2B5EF4-FFF2-40B4-BE49-F238E27FC236}">
                <a16:creationId xmlns="" xmlns:a16="http://schemas.microsoft.com/office/drawing/2014/main" id="{282EAA28-DCF8-4D79-866A-942EAA6D04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8221" y="2853560"/>
            <a:ext cx="2674883" cy="216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520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35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725" y="0"/>
            <a:ext cx="11710217" cy="770501"/>
          </a:xfrm>
          <a:solidFill>
            <a:schemeClr val="accent4"/>
          </a:solidFill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lvl="0" algn="r" rt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  <a:defRPr/>
            </a:pPr>
            <a:r>
              <a:rPr lang="ar-BH" b="1" dirty="0">
                <a:ea typeface="Calibri" panose="020F0502020204030204" pitchFamily="34" charset="0"/>
                <a:cs typeface="Traditional Arabic" panose="02020603050405020304" pitchFamily="18" charset="-78"/>
              </a:rPr>
              <a:t>مهارات التفكير العليا:</a:t>
            </a:r>
            <a:endParaRPr lang="ar-BH" sz="15100" b="1" dirty="0">
              <a:solidFill>
                <a:prstClr val="black"/>
              </a:solidFill>
              <a:latin typeface="Calibri" panose="020F0502020204030204"/>
              <a:cs typeface="Sultan bold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152" y="1142920"/>
            <a:ext cx="11122742" cy="245161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r" rtl="1"/>
            <a:r>
              <a:rPr lang="ar-BH" sz="32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ما الفرق بين من أنكر فرضية الصوم جاحدا،ومن ترك صومه غير جاحد من غير عذر؟</a:t>
            </a:r>
          </a:p>
          <a:p>
            <a:pPr algn="r" rtl="1"/>
            <a:r>
              <a:rPr lang="ar-BH" sz="32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ما الفرق بين القتل حدّا والقتل كفراً؟</a:t>
            </a:r>
            <a:endParaRPr lang="en-GB" sz="3200" b="1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4" name="WhatsApp Video 2021-03-02 at 3.00.35 PM">
            <a:hlinkClick r:id="" action="ppaction://media"/>
            <a:extLst>
              <a:ext uri="{FF2B5EF4-FFF2-40B4-BE49-F238E27FC236}">
                <a16:creationId xmlns="" xmlns:a16="http://schemas.microsoft.com/office/drawing/2014/main" id="{282EAA28-DCF8-4D79-866A-942EAA6D04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8938" y="3712780"/>
            <a:ext cx="2674883" cy="216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86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35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8581B75-E699-4A19-A642-E102618D2BE7}"/>
              </a:ext>
            </a:extLst>
          </p:cNvPr>
          <p:cNvSpPr/>
          <p:nvPr/>
        </p:nvSpPr>
        <p:spPr>
          <a:xfrm>
            <a:off x="1765739" y="74890"/>
            <a:ext cx="10184524" cy="5320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40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وقفة التقييم 1</a:t>
            </a:r>
            <a:r>
              <a:rPr kumimoji="0" lang="ar-BH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:عن طريق مسابقة في (</a:t>
            </a:r>
            <a:r>
              <a:rPr lang="ar-BH" sz="4000" b="1" dirty="0">
                <a:solidFill>
                  <a:prstClr val="black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الكاهوت</a:t>
            </a:r>
            <a:r>
              <a:rPr kumimoji="0" lang="ar-BH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itional Arabic" panose="02020603050405020304" pitchFamily="18" charset="-78"/>
                <a:ea typeface="+mn-ea"/>
                <a:cs typeface="Traditional Arabic" panose="02020603050405020304" pitchFamily="18" charset="-78"/>
              </a:rPr>
              <a:t>)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aditional Arabic" panose="02020603050405020304" pitchFamily="18" charset="-78"/>
              <a:ea typeface="+mn-ea"/>
              <a:cs typeface="Traditional Arabic" panose="02020603050405020304" pitchFamily="18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23E442C-DEFF-42B4-9BBA-290A766182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739" y="1024759"/>
            <a:ext cx="8970577" cy="493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2521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700</TotalTime>
  <Words>612</Words>
  <Application>Microsoft Office PowerPoint</Application>
  <PresentationFormat>Widescreen</PresentationFormat>
  <Paragraphs>75</Paragraphs>
  <Slides>20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Times New Roman</vt:lpstr>
      <vt:lpstr>Sakkal Majalla</vt:lpstr>
      <vt:lpstr>Calibri Light</vt:lpstr>
      <vt:lpstr>Sultan bold</vt:lpstr>
      <vt:lpstr>AGA Arabesque</vt:lpstr>
      <vt:lpstr>traditional arabic</vt:lpstr>
      <vt:lpstr>Helvetica Neue Medium</vt:lpstr>
      <vt:lpstr>Arial</vt:lpstr>
      <vt:lpstr>Wingdings</vt:lpstr>
      <vt:lpstr>Tahoma</vt:lpstr>
      <vt:lpstr>Khalid Art bold</vt:lpstr>
      <vt:lpstr>Batang</vt:lpstr>
      <vt:lpstr>Calibri</vt:lpstr>
      <vt:lpstr>Office Theme</vt:lpstr>
      <vt:lpstr>PowerPoint Presentation</vt:lpstr>
      <vt:lpstr>PowerPoint Presentation</vt:lpstr>
      <vt:lpstr>نستمع لزملائنا ونحترم آراءهم</vt:lpstr>
      <vt:lpstr>PowerPoint Presentation</vt:lpstr>
      <vt:lpstr>PowerPoint Presentation</vt:lpstr>
      <vt:lpstr>PowerPoint Presentation</vt:lpstr>
      <vt:lpstr>أن يذكر الطالب أدلة مشروعية صوم رمضان من الكتاب والسنة.</vt:lpstr>
      <vt:lpstr>مهارات التفكير العليا:</vt:lpstr>
      <vt:lpstr>PowerPoint Presentation</vt:lpstr>
      <vt:lpstr>استراتيجية الإستقصاء و التعلم الذاتي يكتب الطالب ثلاثة فضائل من فضائل شهر رمضان على برنامج padlet</vt:lpstr>
      <vt:lpstr>أن يناقش الطالب فضائل شهر رمضان:</vt:lpstr>
      <vt:lpstr>أن يناقش الطالب فضائل شهر رمضان:الوقفة التقويمية2:</vt:lpstr>
      <vt:lpstr>أن يناقش الطالب فضائل شهر رمضان:الوقفة التقويمية2:</vt:lpstr>
      <vt:lpstr>اكتب مقالاً من صفحتين عن أبرز المعارك الإسلامية التي حدثت في شهر رمضان المبارك،من خلال الرجوع إلى : ***الأنترنت ،ملتزما بقواعد الأمن السيبراني . </vt:lpstr>
      <vt:lpstr>PowerPoint Presentation</vt:lpstr>
      <vt:lpstr>أن يوضّح الطالب ما يثبت به شهر رمضان:</vt:lpstr>
      <vt:lpstr>أن يوضّح الطالب ما يثبت به شهر رمضان:</vt:lpstr>
      <vt:lpstr>أن يوضّح الطالب ما يثبت به شهر رمضان: ارجع إلى الكتاب المدرسي وأكمل الجمل الآتية بما يناسب.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AHMED AHKAME</dc:creator>
  <cp:lastModifiedBy>Dell</cp:lastModifiedBy>
  <cp:revision>142</cp:revision>
  <dcterms:created xsi:type="dcterms:W3CDTF">2020-03-24T05:05:19Z</dcterms:created>
  <dcterms:modified xsi:type="dcterms:W3CDTF">2022-05-30T07:59:22Z</dcterms:modified>
</cp:coreProperties>
</file>